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59" r:id="rId2"/>
    <p:sldId id="412" r:id="rId3"/>
    <p:sldId id="410" r:id="rId4"/>
    <p:sldId id="437" r:id="rId5"/>
    <p:sldId id="427" r:id="rId6"/>
    <p:sldId id="430" r:id="rId7"/>
    <p:sldId id="414" r:id="rId8"/>
    <p:sldId id="420" r:id="rId9"/>
    <p:sldId id="418" r:id="rId10"/>
    <p:sldId id="419" r:id="rId11"/>
    <p:sldId id="422" r:id="rId12"/>
    <p:sldId id="423" r:id="rId13"/>
    <p:sldId id="416" r:id="rId14"/>
    <p:sldId id="417" r:id="rId15"/>
    <p:sldId id="429" r:id="rId16"/>
    <p:sldId id="431" r:id="rId17"/>
    <p:sldId id="435" r:id="rId18"/>
    <p:sldId id="445" r:id="rId19"/>
    <p:sldId id="425" r:id="rId20"/>
    <p:sldId id="426" r:id="rId21"/>
    <p:sldId id="428" r:id="rId22"/>
    <p:sldId id="434" r:id="rId23"/>
    <p:sldId id="436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张艳" initials="张" lastIdx="0" clrIdx="0"/>
  <p:cmAuthor id="2" name="xkb1.com" initials="x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46" y="-108"/>
      </p:cViewPr>
      <p:guideLst>
        <p:guide orient="horz" pos="219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2021/2/23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5116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18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8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单击此处编辑文本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&#22797;&#20214;%20&#31185;&#23398;&#21160;&#30011;&#65306;&#26426;&#32764;.swf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Relationship Id="rId4" Type="http://schemas.openxmlformats.org/officeDocument/2006/relationships/image" Target="NUL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294050" y="1230630"/>
            <a:ext cx="9799200" cy="2570400"/>
          </a:xfrm>
        </p:spPr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</a:rPr>
              <a:t>第二十二讲  气体压强 流体压强与流速关系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8815070" y="5967095"/>
            <a:ext cx="3038475" cy="681355"/>
          </a:xfrm>
        </p:spPr>
        <p:txBody>
          <a:bodyPr/>
          <a:lstStyle/>
          <a:p>
            <a:r>
              <a:rPr lang="zh-CN" altLang="en-US" sz="3200"/>
              <a:t>一轮系统复习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4418" y="115888"/>
            <a:ext cx="5676900" cy="1143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zh-CN" sz="3600"/>
              <a:t>讨论问题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4433" y="1341438"/>
            <a:ext cx="10972800" cy="452596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zh-CN" sz="2400"/>
              <a:t>做托里拆利实验时，若玻璃管内混有少量空气，会影响水银柱的高度吗？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527051" y="2492375"/>
            <a:ext cx="5486400" cy="4038600"/>
            <a:chOff x="0" y="0"/>
            <a:chExt cx="2592" cy="2544"/>
          </a:xfrm>
        </p:grpSpPr>
        <p:sp>
          <p:nvSpPr>
            <p:cNvPr id="18437" name="AutoShape 5"/>
            <p:cNvSpPr>
              <a:spLocks noChangeArrowheads="1"/>
            </p:cNvSpPr>
            <p:nvPr/>
          </p:nvSpPr>
          <p:spPr bwMode="auto">
            <a:xfrm>
              <a:off x="48" y="192"/>
              <a:ext cx="576" cy="288"/>
            </a:xfrm>
            <a:prstGeom prst="wedgeRectCallout">
              <a:avLst>
                <a:gd name="adj1" fmla="val 79690"/>
                <a:gd name="adj2" fmla="val 36806"/>
              </a:avLst>
            </a:prstGeom>
            <a:noFill/>
            <a:ln w="9525" cmpd="sng">
              <a:solidFill>
                <a:schemeClr val="accent2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6"/>
            <p:cNvGrpSpPr/>
            <p:nvPr/>
          </p:nvGrpSpPr>
          <p:grpSpPr>
            <a:xfrm>
              <a:off x="0" y="0"/>
              <a:ext cx="2592" cy="2544"/>
              <a:chOff x="0" y="0"/>
              <a:chExt cx="2592" cy="2544"/>
            </a:xfrm>
          </p:grpSpPr>
          <p:sp>
            <p:nvSpPr>
              <p:cNvPr id="18439" name="Text Box 7"/>
              <p:cNvSpPr txBox="1">
                <a:spLocks noChangeArrowheads="1"/>
              </p:cNvSpPr>
              <p:nvPr/>
            </p:nvSpPr>
            <p:spPr bwMode="auto">
              <a:xfrm>
                <a:off x="1728" y="1248"/>
                <a:ext cx="864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0.76m</a:t>
                </a:r>
              </a:p>
            </p:txBody>
          </p:sp>
          <p:grpSp>
            <p:nvGrpSpPr>
              <p:cNvPr id="4" name="Group 8"/>
              <p:cNvGrpSpPr/>
              <p:nvPr/>
            </p:nvGrpSpPr>
            <p:grpSpPr>
              <a:xfrm>
                <a:off x="528" y="1872"/>
                <a:ext cx="1104" cy="672"/>
                <a:chOff x="0" y="0"/>
                <a:chExt cx="816" cy="672"/>
              </a:xfrm>
            </p:grpSpPr>
            <p:sp>
              <p:nvSpPr>
                <p:cNvPr id="18441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240"/>
                  <a:ext cx="816" cy="432"/>
                </a:xfrm>
                <a:prstGeom prst="rect">
                  <a:avLst/>
                </a:prstGeom>
                <a:solidFill>
                  <a:schemeClr val="folHlink"/>
                </a:solidFill>
                <a:ln w="9525" cmpd="sng">
                  <a:solidFill>
                    <a:schemeClr val="tx2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16" cy="240"/>
                </a:xfrm>
                <a:prstGeom prst="rect">
                  <a:avLst/>
                </a:prstGeom>
                <a:noFill/>
                <a:ln w="9525" cmpd="sng">
                  <a:solidFill>
                    <a:schemeClr val="tx2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11"/>
              <p:cNvGrpSpPr/>
              <p:nvPr/>
            </p:nvGrpSpPr>
            <p:grpSpPr>
              <a:xfrm>
                <a:off x="768" y="336"/>
                <a:ext cx="48" cy="2016"/>
                <a:chOff x="0" y="0"/>
                <a:chExt cx="48" cy="2016"/>
              </a:xfrm>
            </p:grpSpPr>
            <p:sp>
              <p:nvSpPr>
                <p:cNvPr id="18444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288"/>
                  <a:ext cx="48" cy="1728"/>
                </a:xfrm>
                <a:prstGeom prst="rect">
                  <a:avLst/>
                </a:prstGeom>
                <a:solidFill>
                  <a:schemeClr val="folHlink"/>
                </a:solidFill>
                <a:ln w="9525" cmpd="sng">
                  <a:solidFill>
                    <a:schemeClr val="tx2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45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8" cy="288"/>
                </a:xfrm>
                <a:prstGeom prst="rect">
                  <a:avLst/>
                </a:prstGeom>
                <a:noFill/>
                <a:ln w="9525" cmpd="sng">
                  <a:solidFill>
                    <a:schemeClr val="tx2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8446" name="Line 14"/>
              <p:cNvSpPr>
                <a:spLocks noChangeShapeType="1"/>
              </p:cNvSpPr>
              <p:nvPr/>
            </p:nvSpPr>
            <p:spPr bwMode="auto">
              <a:xfrm>
                <a:off x="816" y="624"/>
                <a:ext cx="672" cy="0"/>
              </a:xfrm>
              <a:prstGeom prst="line">
                <a:avLst/>
              </a:prstGeom>
              <a:noFill/>
              <a:ln w="9525" cap="rnd" cmpd="sng">
                <a:solidFill>
                  <a:schemeClr val="tx2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7" name="Line 15"/>
              <p:cNvSpPr>
                <a:spLocks noChangeShapeType="1"/>
              </p:cNvSpPr>
              <p:nvPr/>
            </p:nvSpPr>
            <p:spPr bwMode="auto">
              <a:xfrm flipH="1">
                <a:off x="1536" y="624"/>
                <a:ext cx="0" cy="1488"/>
              </a:xfrm>
              <a:prstGeom prst="line">
                <a:avLst/>
              </a:prstGeom>
              <a:noFill/>
              <a:ln w="9525" cmpd="sng">
                <a:solidFill>
                  <a:schemeClr val="tx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8" name="AutoShape 16"/>
              <p:cNvSpPr/>
              <p:nvPr/>
            </p:nvSpPr>
            <p:spPr bwMode="auto">
              <a:xfrm>
                <a:off x="1632" y="624"/>
                <a:ext cx="240" cy="1488"/>
              </a:xfrm>
              <a:prstGeom prst="rightBrace">
                <a:avLst>
                  <a:gd name="adj1" fmla="val 51667"/>
                  <a:gd name="adj2" fmla="val 50000"/>
                </a:avLst>
              </a:prstGeom>
              <a:noFill/>
              <a:ln w="9525" cmpd="sng">
                <a:solidFill>
                  <a:schemeClr val="tx2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49" name="Rectangle 17"/>
              <p:cNvSpPr>
                <a:spLocks noChangeArrowheads="1"/>
              </p:cNvSpPr>
              <p:nvPr/>
            </p:nvSpPr>
            <p:spPr bwMode="auto">
              <a:xfrm>
                <a:off x="1200" y="720"/>
                <a:ext cx="48" cy="1632"/>
              </a:xfrm>
              <a:prstGeom prst="rect">
                <a:avLst/>
              </a:prstGeom>
              <a:solidFill>
                <a:schemeClr val="folHlink"/>
              </a:solidFill>
              <a:ln w="9525" cmpd="sng">
                <a:solidFill>
                  <a:schemeClr val="tx2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50" name="Rectangle 18"/>
              <p:cNvSpPr>
                <a:spLocks noChangeArrowheads="1"/>
              </p:cNvSpPr>
              <p:nvPr/>
            </p:nvSpPr>
            <p:spPr bwMode="auto">
              <a:xfrm>
                <a:off x="1200" y="336"/>
                <a:ext cx="48" cy="384"/>
              </a:xfrm>
              <a:prstGeom prst="rect">
                <a:avLst/>
              </a:prstGeom>
              <a:solidFill>
                <a:srgbClr val="3399FF"/>
              </a:solidFill>
              <a:ln w="9525" cmpd="sng">
                <a:solidFill>
                  <a:schemeClr val="tx2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51" name="AutoShape 19"/>
              <p:cNvSpPr>
                <a:spLocks noChangeArrowheads="1"/>
              </p:cNvSpPr>
              <p:nvPr/>
            </p:nvSpPr>
            <p:spPr bwMode="auto">
              <a:xfrm>
                <a:off x="1584" y="0"/>
                <a:ext cx="1008" cy="336"/>
              </a:xfrm>
              <a:prstGeom prst="wedgeRectCallout">
                <a:avLst>
                  <a:gd name="adj1" fmla="val -87301"/>
                  <a:gd name="adj2" fmla="val 77380"/>
                </a:avLst>
              </a:prstGeom>
              <a:noFill/>
              <a:ln w="9525" cmpd="sng">
                <a:solidFill>
                  <a:schemeClr val="accent2"/>
                </a:solidFill>
                <a:miter lim="800000"/>
              </a:ln>
            </p:spPr>
            <p:txBody>
              <a:bodyPr/>
              <a:lstStyle/>
              <a:p>
                <a:pPr algn="ctr"/>
                <a:r>
                  <a:rPr lang="zh-CN" altLang="en-US" sz="2400">
                    <a:latin typeface="Times New Roman" panose="02020603050405020304" pitchFamily="18" charset="0"/>
                  </a:rPr>
                  <a:t>少量空气</a:t>
                </a:r>
              </a:p>
            </p:txBody>
          </p:sp>
          <p:sp>
            <p:nvSpPr>
              <p:cNvPr id="18452" name="Text Box 20"/>
              <p:cNvSpPr txBox="1">
                <a:spLocks noChangeArrowheads="1"/>
              </p:cNvSpPr>
              <p:nvPr/>
            </p:nvSpPr>
            <p:spPr bwMode="auto">
              <a:xfrm>
                <a:off x="0" y="192"/>
                <a:ext cx="720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400">
                    <a:latin typeface="Times New Roman" panose="02020603050405020304" pitchFamily="18" charset="0"/>
                  </a:rPr>
                  <a:t>真空</a:t>
                </a:r>
              </a:p>
            </p:txBody>
          </p:sp>
        </p:grpSp>
      </p:grpSp>
      <p:sp>
        <p:nvSpPr>
          <p:cNvPr id="18453" name="Text Box 25"/>
          <p:cNvSpPr txBox="1">
            <a:spLocks noChangeArrowheads="1"/>
          </p:cNvSpPr>
          <p:nvPr/>
        </p:nvSpPr>
        <p:spPr bwMode="auto">
          <a:xfrm>
            <a:off x="6191251" y="4221163"/>
            <a:ext cx="5761567" cy="830997"/>
          </a:xfrm>
          <a:prstGeom prst="rect">
            <a:avLst/>
          </a:prstGeom>
          <a:noFill/>
          <a:ln w="9525" cmpd="sng">
            <a:solidFill>
              <a:schemeClr val="bg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/>
              <a:t>做托里拆利实验时，若玻璃管内混有少量空气，则测量的结果比实际大气压小。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1"/>
          <p:cNvSpPr/>
          <p:nvPr/>
        </p:nvSpPr>
        <p:spPr>
          <a:xfrm>
            <a:off x="374968" y="1398270"/>
            <a:ext cx="11441112" cy="40614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练习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:1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80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在大气压等于</a:t>
            </a:r>
            <a:r>
              <a:rPr lang="en-US" altLang="zh-CN" sz="280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760mmHg</a:t>
            </a:r>
            <a:r>
              <a:rPr lang="zh-CN" altLang="en-US" sz="280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高的房间里做托里拆利实验时，结果管内水银柱高度为</a:t>
            </a:r>
            <a:r>
              <a:rPr lang="en-US" altLang="zh-CN" sz="280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740mmHg,</a:t>
            </a:r>
            <a:r>
              <a:rPr lang="zh-CN" altLang="en-US" sz="280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其原因是   （    </a:t>
            </a:r>
            <a:r>
              <a:rPr lang="en-US" altLang="zh-CN" sz="280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altLang="en-US" sz="2800">
                <a:solidFill>
                  <a:srgbClr val="000000"/>
                </a:solidFill>
                <a:latin typeface="+mn-ea"/>
                <a:ea typeface="+mn-ea"/>
                <a:cs typeface="+mn-ea"/>
                <a:sym typeface="+mn-ea"/>
              </a:rPr>
              <a:t>）</a:t>
            </a:r>
            <a:endParaRPr lang="zh-CN" altLang="en-US" sz="2800">
              <a:solidFill>
                <a:srgbClr val="000000"/>
              </a:solidFill>
              <a:latin typeface="+mn-ea"/>
              <a:ea typeface="+mn-ea"/>
              <a:cs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  </a:t>
            </a:r>
            <a:r>
              <a:rPr lang="en-US" altLang="zh-CN" sz="28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A </a:t>
            </a: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管子内径太小   </a:t>
            </a:r>
            <a:endParaRPr lang="zh-CN" altLang="en-US" sz="280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  </a:t>
            </a:r>
            <a:r>
              <a:rPr lang="en-US" altLang="zh-CN" sz="28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B </a:t>
            </a: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管子上端有少量空气</a:t>
            </a:r>
            <a:endParaRPr lang="zh-CN" altLang="en-US" sz="280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  </a:t>
            </a:r>
            <a:r>
              <a:rPr lang="en-US" altLang="zh-CN" sz="28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C </a:t>
            </a: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管子太长        </a:t>
            </a:r>
            <a:endParaRPr lang="zh-CN" altLang="en-US" sz="280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  D </a:t>
            </a: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管子倾斜了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373620" y="2464435"/>
            <a:ext cx="744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+mn-ea"/>
                <a:ea typeface="+mn-ea"/>
              </a:rPr>
              <a:t>B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1"/>
          <p:cNvSpPr/>
          <p:nvPr/>
        </p:nvSpPr>
        <p:spPr>
          <a:xfrm>
            <a:off x="376238" y="998538"/>
            <a:ext cx="11439525" cy="52622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latin typeface="+mn-ea"/>
                <a:ea typeface="+mn-ea"/>
                <a:cs typeface="+mn-ea"/>
              </a:rPr>
              <a:t>2</a:t>
            </a:r>
            <a:r>
              <a:rPr lang="zh-CN" altLang="en-US" sz="2800">
                <a:latin typeface="+mn-ea"/>
                <a:ea typeface="+mn-ea"/>
                <a:cs typeface="+mn-ea"/>
              </a:rPr>
              <a:t>、</a:t>
            </a:r>
            <a:r>
              <a:rPr lang="zh-CN" altLang="en-US" sz="2800">
                <a:latin typeface="+mn-ea"/>
                <a:ea typeface="+mn-ea"/>
                <a:cs typeface="+mn-ea"/>
                <a:sym typeface="Times New Roman" panose="02020603050405020304" pitchFamily="18" charset="0"/>
              </a:rPr>
              <a:t>如图所示，外界气压为</a:t>
            </a:r>
            <a:r>
              <a:rPr lang="en-US" altLang="zh-CN" sz="2800">
                <a:latin typeface="+mn-ea"/>
                <a:ea typeface="+mn-ea"/>
                <a:cs typeface="+mn-ea"/>
                <a:sym typeface="Times New Roman" panose="02020603050405020304" pitchFamily="18" charset="0"/>
              </a:rPr>
              <a:t>1</a:t>
            </a:r>
            <a:r>
              <a:rPr lang="zh-CN" altLang="en-US" sz="2800">
                <a:latin typeface="+mn-ea"/>
                <a:ea typeface="+mn-ea"/>
                <a:cs typeface="+mn-ea"/>
                <a:sym typeface="Times New Roman" panose="02020603050405020304" pitchFamily="18" charset="0"/>
              </a:rPr>
              <a:t>标准大气压（</a:t>
            </a:r>
            <a:r>
              <a:rPr lang="en-US" altLang="zh-CN" sz="2800">
                <a:latin typeface="+mn-ea"/>
                <a:ea typeface="+mn-ea"/>
                <a:cs typeface="+mn-ea"/>
                <a:sym typeface="Times New Roman" panose="02020603050405020304" pitchFamily="18" charset="0"/>
              </a:rPr>
              <a:t>760 mmHg</a:t>
            </a:r>
            <a:r>
              <a:rPr lang="zh-CN" altLang="en-US" sz="2800">
                <a:latin typeface="+mn-ea"/>
                <a:ea typeface="+mn-ea"/>
                <a:cs typeface="+mn-ea"/>
                <a:sym typeface="Times New Roman" panose="02020603050405020304" pitchFamily="18" charset="0"/>
              </a:rPr>
              <a:t>），当玻璃管内的水银柱稳定后（管内外水银面高度差</a:t>
            </a:r>
            <a:r>
              <a:rPr lang="en-US" altLang="zh-CN" sz="2800">
                <a:latin typeface="+mn-ea"/>
                <a:ea typeface="+mn-ea"/>
                <a:cs typeface="+mn-ea"/>
                <a:sym typeface="Times New Roman" panose="02020603050405020304" pitchFamily="18" charset="0"/>
              </a:rPr>
              <a:t>h=700mmHg</a:t>
            </a:r>
            <a:r>
              <a:rPr lang="zh-CN" altLang="en-US" sz="2800">
                <a:latin typeface="+mn-ea"/>
                <a:ea typeface="+mn-ea"/>
                <a:cs typeface="+mn-ea"/>
                <a:sym typeface="Times New Roman" panose="02020603050405020304" pitchFamily="18" charset="0"/>
              </a:rPr>
              <a:t>），管顶内壁受到的压强为</a:t>
            </a:r>
            <a:r>
              <a:rPr lang="en-US" altLang="zh-CN" sz="2800">
                <a:latin typeface="+mn-ea"/>
                <a:ea typeface="+mn-ea"/>
                <a:cs typeface="+mn-ea"/>
                <a:sym typeface="Times New Roman" panose="02020603050405020304" pitchFamily="18" charset="0"/>
              </a:rPr>
              <a:t>60mmHg</a:t>
            </a:r>
            <a:r>
              <a:rPr lang="zh-CN" altLang="en-US" sz="2800">
                <a:latin typeface="+mn-ea"/>
                <a:ea typeface="+mn-ea"/>
                <a:cs typeface="+mn-ea"/>
                <a:sym typeface="Times New Roman" panose="02020603050405020304" pitchFamily="18" charset="0"/>
              </a:rPr>
              <a:t>。若在管顶穿一小孔，那么管内水银将 </a:t>
            </a:r>
          </a:p>
          <a:p>
            <a:pPr indent="8255" algn="just" eaLnBrk="0" hangingPunct="0"/>
            <a:r>
              <a:rPr lang="en-US" altLang="zh-CN" sz="2800">
                <a:latin typeface="+mn-ea"/>
                <a:ea typeface="+mn-ea"/>
                <a:cs typeface="+mn-ea"/>
                <a:sym typeface="Times New Roman" panose="02020603050405020304" pitchFamily="18" charset="0"/>
              </a:rPr>
              <a:t>(           )</a:t>
            </a:r>
          </a:p>
          <a:p>
            <a:pPr indent="8255" algn="just" eaLnBrk="0" hangingPunct="0"/>
            <a:endParaRPr lang="en-US" altLang="zh-CN" sz="2800">
              <a:latin typeface="+mn-ea"/>
              <a:ea typeface="+mn-ea"/>
              <a:cs typeface="+mn-ea"/>
              <a:sym typeface="Times New Roman" panose="02020603050405020304" pitchFamily="18" charset="0"/>
            </a:endParaRPr>
          </a:p>
          <a:p>
            <a:pPr indent="8255" algn="just" eaLnBrk="0" hangingPunct="0"/>
            <a:r>
              <a:rPr lang="en-US" altLang="zh-CN" sz="280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" panose="02020603050405020304" pitchFamily="18" charset="0"/>
              </a:rPr>
              <a:t> A.</a:t>
            </a: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" panose="02020603050405020304" pitchFamily="18" charset="0"/>
              </a:rPr>
              <a:t>往上喷出</a:t>
            </a:r>
          </a:p>
          <a:p>
            <a:pPr indent="8255" algn="just" eaLnBrk="0" hangingPunct="0"/>
            <a:r>
              <a:rPr lang="en-US" altLang="zh-CN" sz="280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" panose="02020603050405020304" pitchFamily="18" charset="0"/>
              </a:rPr>
              <a:t> B.</a:t>
            </a: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" panose="02020603050405020304" pitchFamily="18" charset="0"/>
              </a:rPr>
              <a:t>稍微下降</a:t>
            </a:r>
          </a:p>
          <a:p>
            <a:pPr indent="8255" algn="just" eaLnBrk="0" hangingPunct="0"/>
            <a:r>
              <a:rPr lang="en-US" altLang="zh-CN" sz="280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" panose="02020603050405020304" pitchFamily="18" charset="0"/>
              </a:rPr>
              <a:t> C.</a:t>
            </a: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" panose="02020603050405020304" pitchFamily="18" charset="0"/>
              </a:rPr>
              <a:t>保持原来的高度不变</a:t>
            </a:r>
          </a:p>
          <a:p>
            <a:pPr indent="8255" algn="just" eaLnBrk="0" hangingPunct="0"/>
            <a:r>
              <a:rPr lang="en-US" altLang="zh-CN" sz="280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" panose="02020603050405020304" pitchFamily="18" charset="0"/>
              </a:rPr>
              <a:t> D.</a:t>
            </a: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  <a:cs typeface="+mn-ea"/>
                <a:sym typeface="Times New Roman" panose="02020603050405020304" pitchFamily="18" charset="0"/>
              </a:rPr>
              <a:t>降到与管外液面相平</a:t>
            </a:r>
          </a:p>
          <a:p>
            <a:pPr algn="just">
              <a:lnSpc>
                <a:spcPct val="150000"/>
              </a:lnSpc>
            </a:pPr>
            <a:endParaRPr lang="zh-CN" altLang="en-US" sz="2800">
              <a:solidFill>
                <a:schemeClr val="tx1"/>
              </a:solidFill>
              <a:latin typeface="+mn-ea"/>
              <a:ea typeface="+mn-ea"/>
              <a:cs typeface="+mn-ea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6633" y="2932748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51205" name="Picture 2" descr="E:\大河八年级下册\猎豹八年级下册课件\物理教案（百分）\1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638" y="3302953"/>
            <a:ext cx="1739900" cy="276066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/>
          <p:nvPr/>
        </p:nvSpPr>
        <p:spPr>
          <a:xfrm>
            <a:off x="1809750" y="673100"/>
            <a:ext cx="414528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气压计：测定大气压的仪器</a:t>
            </a:r>
          </a:p>
        </p:txBody>
      </p:sp>
      <p:sp>
        <p:nvSpPr>
          <p:cNvPr id="3" name="Rectangle 3"/>
          <p:cNvSpPr/>
          <p:nvPr/>
        </p:nvSpPr>
        <p:spPr>
          <a:xfrm>
            <a:off x="1995488" y="1897063"/>
            <a:ext cx="1174750" cy="49149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 anchor="t">
            <a:spAutoFit/>
          </a:bodyPr>
          <a:lstStyle/>
          <a:p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气压计</a:t>
            </a:r>
          </a:p>
        </p:txBody>
      </p:sp>
      <p:sp>
        <p:nvSpPr>
          <p:cNvPr id="4" name="Freeform 4"/>
          <p:cNvSpPr/>
          <p:nvPr/>
        </p:nvSpPr>
        <p:spPr>
          <a:xfrm>
            <a:off x="3287713" y="1663700"/>
            <a:ext cx="238125" cy="1068388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3" y="1"/>
              </a:cxn>
              <a:cxn ang="0">
                <a:pos x="41" y="2"/>
              </a:cxn>
              <a:cxn ang="0">
                <a:pos x="39" y="5"/>
              </a:cxn>
              <a:cxn ang="0">
                <a:pos x="37" y="7"/>
              </a:cxn>
              <a:cxn ang="0">
                <a:pos x="35" y="11"/>
              </a:cxn>
              <a:cxn ang="0">
                <a:pos x="33" y="15"/>
              </a:cxn>
              <a:cxn ang="0">
                <a:pos x="31" y="20"/>
              </a:cxn>
              <a:cxn ang="0">
                <a:pos x="30" y="23"/>
              </a:cxn>
              <a:cxn ang="0">
                <a:pos x="28" y="28"/>
              </a:cxn>
              <a:cxn ang="0">
                <a:pos x="27" y="34"/>
              </a:cxn>
              <a:cxn ang="0">
                <a:pos x="26" y="39"/>
              </a:cxn>
              <a:cxn ang="0">
                <a:pos x="25" y="46"/>
              </a:cxn>
              <a:cxn ang="0">
                <a:pos x="24" y="52"/>
              </a:cxn>
              <a:cxn ang="0">
                <a:pos x="24" y="58"/>
              </a:cxn>
              <a:cxn ang="0">
                <a:pos x="24" y="64"/>
              </a:cxn>
              <a:cxn ang="0">
                <a:pos x="24" y="320"/>
              </a:cxn>
              <a:cxn ang="0">
                <a:pos x="24" y="326"/>
              </a:cxn>
              <a:cxn ang="0">
                <a:pos x="24" y="333"/>
              </a:cxn>
              <a:cxn ang="0">
                <a:pos x="23" y="340"/>
              </a:cxn>
              <a:cxn ang="0">
                <a:pos x="22" y="345"/>
              </a:cxn>
              <a:cxn ang="0">
                <a:pos x="21" y="351"/>
              </a:cxn>
              <a:cxn ang="0">
                <a:pos x="20" y="356"/>
              </a:cxn>
              <a:cxn ang="0">
                <a:pos x="18" y="361"/>
              </a:cxn>
              <a:cxn ang="0">
                <a:pos x="17" y="365"/>
              </a:cxn>
              <a:cxn ang="0">
                <a:pos x="15" y="369"/>
              </a:cxn>
              <a:cxn ang="0">
                <a:pos x="13" y="373"/>
              </a:cxn>
              <a:cxn ang="0">
                <a:pos x="11" y="377"/>
              </a:cxn>
              <a:cxn ang="0">
                <a:pos x="9" y="379"/>
              </a:cxn>
              <a:cxn ang="0">
                <a:pos x="7" y="381"/>
              </a:cxn>
              <a:cxn ang="0">
                <a:pos x="5" y="383"/>
              </a:cxn>
              <a:cxn ang="0">
                <a:pos x="0" y="384"/>
              </a:cxn>
              <a:cxn ang="0">
                <a:pos x="5" y="385"/>
              </a:cxn>
              <a:cxn ang="0">
                <a:pos x="7" y="386"/>
              </a:cxn>
              <a:cxn ang="0">
                <a:pos x="9" y="389"/>
              </a:cxn>
              <a:cxn ang="0">
                <a:pos x="11" y="391"/>
              </a:cxn>
              <a:cxn ang="0">
                <a:pos x="13" y="395"/>
              </a:cxn>
              <a:cxn ang="0">
                <a:pos x="15" y="399"/>
              </a:cxn>
              <a:cxn ang="0">
                <a:pos x="17" y="404"/>
              </a:cxn>
              <a:cxn ang="0">
                <a:pos x="18" y="407"/>
              </a:cxn>
              <a:cxn ang="0">
                <a:pos x="20" y="412"/>
              </a:cxn>
              <a:cxn ang="0">
                <a:pos x="21" y="418"/>
              </a:cxn>
              <a:cxn ang="0">
                <a:pos x="22" y="423"/>
              </a:cxn>
              <a:cxn ang="0">
                <a:pos x="23" y="429"/>
              </a:cxn>
              <a:cxn ang="0">
                <a:pos x="24" y="436"/>
              </a:cxn>
              <a:cxn ang="0">
                <a:pos x="24" y="442"/>
              </a:cxn>
              <a:cxn ang="0">
                <a:pos x="24" y="448"/>
              </a:cxn>
              <a:cxn ang="0">
                <a:pos x="24" y="704"/>
              </a:cxn>
              <a:cxn ang="0">
                <a:pos x="24" y="710"/>
              </a:cxn>
              <a:cxn ang="0">
                <a:pos x="24" y="717"/>
              </a:cxn>
              <a:cxn ang="0">
                <a:pos x="25" y="723"/>
              </a:cxn>
              <a:cxn ang="0">
                <a:pos x="26" y="728"/>
              </a:cxn>
              <a:cxn ang="0">
                <a:pos x="27" y="735"/>
              </a:cxn>
              <a:cxn ang="0">
                <a:pos x="28" y="739"/>
              </a:cxn>
              <a:cxn ang="0">
                <a:pos x="30" y="744"/>
              </a:cxn>
              <a:cxn ang="0">
                <a:pos x="31" y="749"/>
              </a:cxn>
              <a:cxn ang="0">
                <a:pos x="33" y="753"/>
              </a:cxn>
              <a:cxn ang="0">
                <a:pos x="35" y="757"/>
              </a:cxn>
              <a:cxn ang="0">
                <a:pos x="37" y="760"/>
              </a:cxn>
              <a:cxn ang="0">
                <a:pos x="39" y="763"/>
              </a:cxn>
              <a:cxn ang="0">
                <a:pos x="41" y="765"/>
              </a:cxn>
              <a:cxn ang="0">
                <a:pos x="43" y="767"/>
              </a:cxn>
              <a:cxn ang="0">
                <a:pos x="48" y="768"/>
              </a:cxn>
            </a:cxnLst>
            <a:rect l="l" t="t" r="r" b="b"/>
            <a:pathLst>
              <a:path w="49" h="769">
                <a:moveTo>
                  <a:pt x="48" y="0"/>
                </a:moveTo>
                <a:lnTo>
                  <a:pt x="43" y="1"/>
                </a:lnTo>
                <a:lnTo>
                  <a:pt x="41" y="2"/>
                </a:lnTo>
                <a:lnTo>
                  <a:pt x="39" y="5"/>
                </a:lnTo>
                <a:lnTo>
                  <a:pt x="37" y="7"/>
                </a:lnTo>
                <a:lnTo>
                  <a:pt x="35" y="11"/>
                </a:lnTo>
                <a:lnTo>
                  <a:pt x="33" y="15"/>
                </a:lnTo>
                <a:lnTo>
                  <a:pt x="31" y="20"/>
                </a:lnTo>
                <a:lnTo>
                  <a:pt x="30" y="23"/>
                </a:lnTo>
                <a:lnTo>
                  <a:pt x="28" y="28"/>
                </a:lnTo>
                <a:lnTo>
                  <a:pt x="27" y="34"/>
                </a:lnTo>
                <a:lnTo>
                  <a:pt x="26" y="39"/>
                </a:lnTo>
                <a:lnTo>
                  <a:pt x="25" y="46"/>
                </a:lnTo>
                <a:lnTo>
                  <a:pt x="24" y="52"/>
                </a:lnTo>
                <a:lnTo>
                  <a:pt x="24" y="58"/>
                </a:lnTo>
                <a:lnTo>
                  <a:pt x="24" y="64"/>
                </a:lnTo>
                <a:lnTo>
                  <a:pt x="24" y="320"/>
                </a:lnTo>
                <a:lnTo>
                  <a:pt x="24" y="326"/>
                </a:lnTo>
                <a:lnTo>
                  <a:pt x="24" y="333"/>
                </a:lnTo>
                <a:lnTo>
                  <a:pt x="23" y="340"/>
                </a:lnTo>
                <a:lnTo>
                  <a:pt x="22" y="345"/>
                </a:lnTo>
                <a:lnTo>
                  <a:pt x="21" y="351"/>
                </a:lnTo>
                <a:lnTo>
                  <a:pt x="20" y="356"/>
                </a:lnTo>
                <a:lnTo>
                  <a:pt x="18" y="361"/>
                </a:lnTo>
                <a:lnTo>
                  <a:pt x="17" y="365"/>
                </a:lnTo>
                <a:lnTo>
                  <a:pt x="15" y="369"/>
                </a:lnTo>
                <a:lnTo>
                  <a:pt x="13" y="373"/>
                </a:lnTo>
                <a:lnTo>
                  <a:pt x="11" y="377"/>
                </a:lnTo>
                <a:lnTo>
                  <a:pt x="9" y="379"/>
                </a:lnTo>
                <a:lnTo>
                  <a:pt x="7" y="381"/>
                </a:lnTo>
                <a:lnTo>
                  <a:pt x="5" y="383"/>
                </a:lnTo>
                <a:lnTo>
                  <a:pt x="0" y="384"/>
                </a:lnTo>
                <a:lnTo>
                  <a:pt x="5" y="385"/>
                </a:lnTo>
                <a:lnTo>
                  <a:pt x="7" y="386"/>
                </a:lnTo>
                <a:lnTo>
                  <a:pt x="9" y="389"/>
                </a:lnTo>
                <a:lnTo>
                  <a:pt x="11" y="391"/>
                </a:lnTo>
                <a:lnTo>
                  <a:pt x="13" y="395"/>
                </a:lnTo>
                <a:lnTo>
                  <a:pt x="15" y="399"/>
                </a:lnTo>
                <a:lnTo>
                  <a:pt x="17" y="404"/>
                </a:lnTo>
                <a:lnTo>
                  <a:pt x="18" y="407"/>
                </a:lnTo>
                <a:lnTo>
                  <a:pt x="20" y="412"/>
                </a:lnTo>
                <a:lnTo>
                  <a:pt x="21" y="418"/>
                </a:lnTo>
                <a:lnTo>
                  <a:pt x="22" y="423"/>
                </a:lnTo>
                <a:lnTo>
                  <a:pt x="23" y="429"/>
                </a:lnTo>
                <a:lnTo>
                  <a:pt x="24" y="436"/>
                </a:lnTo>
                <a:lnTo>
                  <a:pt x="24" y="442"/>
                </a:lnTo>
                <a:lnTo>
                  <a:pt x="24" y="448"/>
                </a:lnTo>
                <a:lnTo>
                  <a:pt x="24" y="704"/>
                </a:lnTo>
                <a:lnTo>
                  <a:pt x="24" y="710"/>
                </a:lnTo>
                <a:lnTo>
                  <a:pt x="24" y="717"/>
                </a:lnTo>
                <a:lnTo>
                  <a:pt x="25" y="723"/>
                </a:lnTo>
                <a:lnTo>
                  <a:pt x="26" y="728"/>
                </a:lnTo>
                <a:lnTo>
                  <a:pt x="27" y="735"/>
                </a:lnTo>
                <a:lnTo>
                  <a:pt x="28" y="739"/>
                </a:lnTo>
                <a:lnTo>
                  <a:pt x="30" y="744"/>
                </a:lnTo>
                <a:lnTo>
                  <a:pt x="31" y="749"/>
                </a:lnTo>
                <a:lnTo>
                  <a:pt x="33" y="753"/>
                </a:lnTo>
                <a:lnTo>
                  <a:pt x="35" y="757"/>
                </a:lnTo>
                <a:lnTo>
                  <a:pt x="37" y="760"/>
                </a:lnTo>
                <a:lnTo>
                  <a:pt x="39" y="763"/>
                </a:lnTo>
                <a:lnTo>
                  <a:pt x="41" y="765"/>
                </a:lnTo>
                <a:lnTo>
                  <a:pt x="43" y="767"/>
                </a:lnTo>
                <a:lnTo>
                  <a:pt x="48" y="76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Rectangle 5"/>
          <p:cNvSpPr/>
          <p:nvPr/>
        </p:nvSpPr>
        <p:spPr>
          <a:xfrm>
            <a:off x="3576638" y="1471613"/>
            <a:ext cx="4806950" cy="49149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 anchor="t">
            <a:spAutoFit/>
          </a:bodyPr>
          <a:lstStyle/>
          <a:p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水银气压计：准确但携带不方便</a:t>
            </a:r>
          </a:p>
        </p:txBody>
      </p:sp>
      <p:sp>
        <p:nvSpPr>
          <p:cNvPr id="6" name="Rectangle 6"/>
          <p:cNvSpPr/>
          <p:nvPr/>
        </p:nvSpPr>
        <p:spPr>
          <a:xfrm>
            <a:off x="3516313" y="2098675"/>
            <a:ext cx="4806950" cy="1050290"/>
          </a:xfrm>
          <a:prstGeom prst="rect">
            <a:avLst/>
          </a:prstGeom>
          <a:noFill/>
          <a:ln w="9525">
            <a:noFill/>
          </a:ln>
        </p:spPr>
        <p:txBody>
          <a:bodyPr wrap="square" lIns="92075" tIns="46038" rIns="92075" bIns="46038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金属盒气压计（无液气压计）：</a:t>
            </a:r>
          </a:p>
          <a:p>
            <a:pPr>
              <a:lnSpc>
                <a:spcPct val="12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可改装为登山用的高度计。</a:t>
            </a:r>
          </a:p>
        </p:txBody>
      </p:sp>
      <p:pic>
        <p:nvPicPr>
          <p:cNvPr id="43016" name="图片 43015" descr="气压计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881" y="3481699"/>
            <a:ext cx="2541594" cy="2587625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18438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274" y="917575"/>
            <a:ext cx="1397000" cy="5163185"/>
          </a:xfrm>
          <a:prstGeom prst="round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8"/>
          <p:cNvSpPr txBox="1"/>
          <p:nvPr/>
        </p:nvSpPr>
        <p:spPr>
          <a:xfrm>
            <a:off x="8439785" y="5273993"/>
            <a:ext cx="1706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自制气压计</a:t>
            </a:r>
          </a:p>
        </p:txBody>
      </p:sp>
      <p:sp>
        <p:nvSpPr>
          <p:cNvPr id="22530" name="TextBox 7"/>
          <p:cNvSpPr txBox="1"/>
          <p:nvPr/>
        </p:nvSpPr>
        <p:spPr>
          <a:xfrm>
            <a:off x="875030" y="1947228"/>
            <a:ext cx="5530850" cy="1291590"/>
          </a:xfrm>
          <a:prstGeom prst="rect">
            <a:avLst/>
          </a:prstGeom>
          <a:noFill/>
          <a:ln w="25400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Font typeface="Wingdings" panose="05000000000000000000" charset="0"/>
            </a:pPr>
            <a:r>
              <a:rPr lang="en-US" altLang="zh-CN" sz="2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拿着自制气压计从楼下到楼上，观察玻璃管内水柱高度的变化。</a:t>
            </a:r>
          </a:p>
        </p:txBody>
      </p:sp>
      <p:sp>
        <p:nvSpPr>
          <p:cNvPr id="43018" name="Rectangle 9"/>
          <p:cNvSpPr/>
          <p:nvPr/>
        </p:nvSpPr>
        <p:spPr>
          <a:xfrm>
            <a:off x="1098550" y="5043488"/>
            <a:ext cx="829310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>
                <a:latin typeface="Times New Roman" panose="02020603050405020304" pitchFamily="18" charset="0"/>
                <a:ea typeface="黑体" panose="02010609060101010101" pitchFamily="49" charset="-122"/>
              </a:rPr>
              <a:t>&amp;</a:t>
            </a:r>
            <a:r>
              <a:rPr lang="zh-CN" altLang="en-US" sz="3600">
                <a:latin typeface="Times New Roman" panose="02020603050405020304" pitchFamily="18" charset="0"/>
                <a:ea typeface="黑体" panose="02010609060101010101" pitchFamily="49" charset="-122"/>
              </a:rPr>
              <a:t>大气压随</a:t>
            </a:r>
            <a:r>
              <a:rPr lang="zh-CN" altLang="en-US" sz="36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高度</a:t>
            </a:r>
            <a:r>
              <a:rPr lang="zh-CN" altLang="en-US" sz="3600">
                <a:latin typeface="Times New Roman" panose="02020603050405020304" pitchFamily="18" charset="0"/>
                <a:ea typeface="黑体" panose="02010609060101010101" pitchFamily="49" charset="-122"/>
              </a:rPr>
              <a:t>增加而</a:t>
            </a:r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减小</a:t>
            </a:r>
            <a:r>
              <a:rPr lang="zh-CN" altLang="en-US" sz="360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360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2539" name="图片 1" descr="041040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640" y="1768475"/>
            <a:ext cx="1597025" cy="332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75030" y="3507105"/>
            <a:ext cx="5136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玻璃管中水柱的高度会升高</a:t>
            </a:r>
          </a:p>
        </p:txBody>
      </p:sp>
      <p:sp>
        <p:nvSpPr>
          <p:cNvPr id="6" name="矩形 4"/>
          <p:cNvSpPr/>
          <p:nvPr/>
        </p:nvSpPr>
        <p:spPr>
          <a:xfrm>
            <a:off x="946150" y="856615"/>
            <a:ext cx="47078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考点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3   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大气压强的变化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256540" y="774065"/>
            <a:ext cx="1120330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713740"/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练习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</a:p>
          <a:p>
            <a:pPr indent="713740"/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如图所示，从玻璃管上方吹入少量空气，水就会沿管子上升．将这个装置放到山上不同位置，随着高度的增加，玻璃管中水柱的高度会逐渐升高，这个实验说明了</a:t>
            </a:r>
            <a:r>
              <a:rPr lang="en-US" sz="28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</a:rPr>
              <a:t>                  </a:t>
            </a:r>
            <a:r>
              <a:rPr lang="en-US" sz="28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8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</a:rPr>
              <a:t> </a:t>
            </a:r>
            <a:r>
              <a:rPr 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endParaRPr lang="zh-CN" altLang="en-US"/>
          </a:p>
        </p:txBody>
      </p:sp>
      <p:pic>
        <p:nvPicPr>
          <p:cNvPr id="2" name="图片 1"/>
          <p:cNvPicPr/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48375" y="3174365"/>
            <a:ext cx="1219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5" name="矩形 49154"/>
          <p:cNvSpPr/>
          <p:nvPr/>
        </p:nvSpPr>
        <p:spPr>
          <a:xfrm>
            <a:off x="5176203" y="2189957"/>
            <a:ext cx="4450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大气压随高度的增加而减小</a:t>
            </a:r>
            <a:r>
              <a:rPr lang="zh-CN" altLang="en-US">
                <a:latin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32370" y="1605915"/>
            <a:ext cx="8286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A</a:t>
            </a:r>
            <a:endParaRPr lang="en-US" altLang="zh-CN" sz="2800" b="1" baseline="300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9810" y="1443990"/>
            <a:ext cx="1052068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2</a:t>
            </a:r>
            <a:r>
              <a:rPr lang="zh-CN" alt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、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下列关于大气压强的说法正确的是（　　）</a:t>
            </a:r>
            <a:endParaRPr lang="en-US" sz="2800" b="0">
              <a:solidFill>
                <a:srgbClr val="000000"/>
              </a:solidFill>
              <a:latin typeface="+mn-ea"/>
              <a:ea typeface="+mn-ea"/>
              <a:cs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  A.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马德堡半球实验证明了大气压强的存在</a:t>
            </a:r>
            <a:endParaRPr lang="en-US" sz="2800" b="0">
              <a:solidFill>
                <a:srgbClr val="000000"/>
              </a:solidFill>
              <a:latin typeface="+mn-ea"/>
              <a:ea typeface="+mn-ea"/>
              <a:cs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  B.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大气压强随海拔高度的增大面增大</a:t>
            </a:r>
            <a:endParaRPr lang="en-US" sz="2800" b="0">
              <a:solidFill>
                <a:srgbClr val="000000"/>
              </a:solidFill>
              <a:latin typeface="+mn-ea"/>
              <a:ea typeface="+mn-ea"/>
              <a:cs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  C.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水的沸点随大气压强的增大面降低</a:t>
            </a:r>
            <a:endParaRPr lang="en-US" sz="2800" b="0">
              <a:solidFill>
                <a:srgbClr val="000000"/>
              </a:solidFill>
              <a:latin typeface="+mn-ea"/>
              <a:ea typeface="+mn-ea"/>
              <a:cs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  D.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托里拆利在做测量大气压强的实验中，测得管内外水银面的    高度差是</a:t>
            </a: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76mm</a:t>
            </a:r>
            <a:endParaRPr lang="zh-CN" altLang="en-US" sz="2800">
              <a:latin typeface="+mn-ea"/>
              <a:ea typeface="+mn-ea"/>
              <a:cs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93975" y="2975610"/>
            <a:ext cx="942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沸腾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51370" y="2975610"/>
            <a:ext cx="1290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 </a:t>
            </a:r>
            <a:r>
              <a:rPr lang="zh-CN" altLang="zh-CN" sz="2800" b="1">
                <a:solidFill>
                  <a:srgbClr val="FF0000"/>
                </a:solidFill>
              </a:rPr>
              <a:t>下落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563245" y="300355"/>
            <a:ext cx="10554335" cy="4211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3</a:t>
            </a:r>
            <a:r>
              <a:rPr lang="zh-CN" alt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、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如图所示，密闭的玻璃罩内有三个小实验：甲为 敞口烧瓶内装有保持</a:t>
            </a: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95℃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的热水来探究沸点与气压的关系；乙为用装满水的杯子和盖着的薄塑料片来验证大气压的存在；丙是充有一定量空气的气球。当用抽气机不断抽去罩内空气的过程中，请你推测：甲实验中的热水会</a:t>
            </a:r>
            <a:r>
              <a:rPr lang="zh-CN" sz="2800" b="0" u="sng">
                <a:solidFill>
                  <a:srgbClr val="000000"/>
                </a:solidFill>
                <a:latin typeface="+mn-ea"/>
                <a:ea typeface="+mn-ea"/>
                <a:cs typeface="+mn-ea"/>
              </a:rPr>
              <a:t>           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；乙实验中薄塑料片会</a:t>
            </a:r>
            <a:r>
              <a:rPr lang="zh-CN" sz="2800" b="0" u="sng">
                <a:solidFill>
                  <a:srgbClr val="000000"/>
                </a:solidFill>
                <a:latin typeface="+mn-ea"/>
                <a:ea typeface="+mn-ea"/>
                <a:cs typeface="+mn-ea"/>
              </a:rPr>
              <a:t>           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；丙实验中气球的体积会</a:t>
            </a:r>
            <a:r>
              <a:rPr lang="zh-CN" sz="2800" b="0" u="sng">
                <a:solidFill>
                  <a:srgbClr val="000000"/>
                </a:solidFill>
                <a:latin typeface="+mn-ea"/>
                <a:ea typeface="+mn-ea"/>
                <a:cs typeface="+mn-ea"/>
              </a:rPr>
              <a:t>             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。</a:t>
            </a:r>
            <a:endParaRPr lang="en-US" sz="1050" b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1050" b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endParaRPr lang="zh-CN" altLang="en-US"/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5510530" y="4068445"/>
            <a:ext cx="3754755" cy="2665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419985" y="3546475"/>
            <a:ext cx="1290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 </a:t>
            </a:r>
            <a:r>
              <a:rPr lang="zh-CN" altLang="en-US" sz="2800" b="1">
                <a:solidFill>
                  <a:srgbClr val="FF0000"/>
                </a:solidFill>
              </a:rPr>
              <a:t>变大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/>
        </p:nvSpPr>
        <p:spPr>
          <a:xfrm>
            <a:off x="681355" y="630555"/>
            <a:ext cx="1030795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fontAlgn="auto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4</a:t>
            </a:r>
            <a:r>
              <a:rPr lang="zh-CN" alt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、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小亮同学在物理实验室利用托里拆利实验测量大气压强的值，实验时他没有将玻璃管竖直放置，而是稍稍倾斜了，如图所示，则此时大气压强等于</a:t>
            </a:r>
            <a:r>
              <a:rPr lang="en-US" sz="2800" b="0" u="sng">
                <a:solidFill>
                  <a:srgbClr val="000000"/>
                </a:solidFill>
                <a:latin typeface="+mn-ea"/>
                <a:ea typeface="+mn-ea"/>
                <a:cs typeface="+mn-ea"/>
              </a:rPr>
              <a:t>              </a:t>
            </a: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mm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水银柱产生的压强；如果现在在该实验室做</a:t>
            </a: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“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观察水沸腾</a:t>
            </a: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”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的实验，测得水的沸点将 </a:t>
            </a:r>
            <a:r>
              <a:rPr lang="zh-CN" sz="2800" b="0" u="sng">
                <a:solidFill>
                  <a:srgbClr val="000000"/>
                </a:solidFill>
                <a:latin typeface="+mn-ea"/>
                <a:ea typeface="+mn-ea"/>
                <a:cs typeface="+mn-ea"/>
              </a:rPr>
              <a:t>           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（填</a:t>
            </a: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“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高于</a:t>
            </a: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”“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等于</a:t>
            </a: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”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或</a:t>
            </a: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“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低于</a:t>
            </a: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”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）</a:t>
            </a: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100℃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。</a:t>
            </a:r>
            <a:endParaRPr lang="zh-CN" altLang="en-US" sz="2800">
              <a:latin typeface="+mn-ea"/>
              <a:ea typeface="+mn-ea"/>
              <a:cs typeface="+mn-ea"/>
            </a:endParaRPr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284980" y="3335020"/>
            <a:ext cx="2910205" cy="2915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4284980" y="2031365"/>
            <a:ext cx="942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750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307195" y="2666365"/>
            <a:ext cx="1290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 </a:t>
            </a:r>
            <a:r>
              <a:rPr lang="zh-CN" altLang="zh-CN" sz="2800" b="1">
                <a:solidFill>
                  <a:srgbClr val="FF0000"/>
                </a:solidFill>
              </a:rPr>
              <a:t>低于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文本框 99"/>
          <p:cNvSpPr txBox="1"/>
          <p:nvPr/>
        </p:nvSpPr>
        <p:spPr>
          <a:xfrm>
            <a:off x="777875" y="1525270"/>
            <a:ext cx="10400665" cy="189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Font typeface="Arial" panose="020B0604020202020204" pitchFamily="34" charset="0"/>
            </a:pPr>
            <a:r>
              <a:rPr lang="en-US" altLang="zh-CN" sz="2800" b="1">
                <a:latin typeface="+mn-ea"/>
                <a:ea typeface="+mn-ea"/>
                <a:cs typeface="+mn-ea"/>
              </a:rPr>
              <a:t>1.</a:t>
            </a:r>
            <a:r>
              <a:rPr lang="zh-CN" altLang="en-US" sz="2800" b="1">
                <a:latin typeface="+mn-ea"/>
                <a:ea typeface="+mn-ea"/>
                <a:cs typeface="+mn-ea"/>
              </a:rPr>
              <a:t>流体</a:t>
            </a:r>
            <a:r>
              <a:rPr lang="zh-CN" altLang="en-US" sz="2800">
                <a:latin typeface="+mn-ea"/>
                <a:ea typeface="+mn-ea"/>
                <a:cs typeface="+mn-ea"/>
              </a:rPr>
              <a:t>：物理学中把具有</a:t>
            </a:r>
            <a:r>
              <a:rPr lang="en-US" altLang="zh-CN" sz="2800" u="sng">
                <a:latin typeface="+mn-ea"/>
                <a:ea typeface="+mn-ea"/>
                <a:cs typeface="+mn-ea"/>
              </a:rPr>
              <a:t>               </a:t>
            </a:r>
            <a:r>
              <a:rPr lang="zh-CN" altLang="en-US" sz="2800">
                <a:latin typeface="+mn-ea"/>
                <a:ea typeface="+mn-ea"/>
                <a:cs typeface="+mn-ea"/>
              </a:rPr>
              <a:t>的液体和气体统称为流体</a:t>
            </a:r>
            <a:r>
              <a:rPr lang="en-US" altLang="zh-CN" sz="2800">
                <a:latin typeface="+mn-ea"/>
                <a:ea typeface="+mn-ea"/>
                <a:cs typeface="+mn-ea"/>
              </a:rPr>
              <a:t>.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</a:pPr>
            <a:r>
              <a:rPr lang="en-US" altLang="zh-CN" sz="2800" b="1">
                <a:latin typeface="+mn-ea"/>
                <a:ea typeface="+mn-ea"/>
                <a:cs typeface="+mn-ea"/>
              </a:rPr>
              <a:t>2.</a:t>
            </a:r>
            <a:r>
              <a:rPr lang="zh-CN" altLang="en-US" sz="2800" b="1">
                <a:latin typeface="+mn-ea"/>
                <a:ea typeface="+mn-ea"/>
                <a:cs typeface="+mn-ea"/>
              </a:rPr>
              <a:t>关系</a:t>
            </a:r>
            <a:r>
              <a:rPr lang="zh-CN" altLang="en-US" sz="2800">
                <a:latin typeface="+mn-ea"/>
                <a:ea typeface="+mn-ea"/>
                <a:cs typeface="+mn-ea"/>
              </a:rPr>
              <a:t>：在气体和液体中，流速越大的位置，压强越</a:t>
            </a:r>
            <a:r>
              <a:rPr lang="zh-CN" altLang="en-US" sz="2800" u="sng">
                <a:latin typeface="+mn-ea"/>
                <a:ea typeface="+mn-ea"/>
                <a:cs typeface="+mn-ea"/>
              </a:rPr>
              <a:t>         </a:t>
            </a:r>
            <a:r>
              <a:rPr lang="zh-CN" altLang="en-US" sz="2800">
                <a:latin typeface="+mn-ea"/>
                <a:ea typeface="+mn-ea"/>
                <a:cs typeface="+mn-ea"/>
              </a:rPr>
              <a:t>。</a:t>
            </a:r>
            <a:endParaRPr lang="en-US" altLang="zh-CN" sz="2800">
              <a:latin typeface="+mn-ea"/>
              <a:ea typeface="+mn-ea"/>
              <a:cs typeface="+mn-ea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</a:pPr>
            <a:endParaRPr lang="en-US" altLang="zh-CN" sz="2800">
              <a:latin typeface="+mn-ea"/>
              <a:ea typeface="+mn-ea"/>
              <a:cs typeface="+mn-ea"/>
            </a:endParaRPr>
          </a:p>
        </p:txBody>
      </p:sp>
      <p:sp>
        <p:nvSpPr>
          <p:cNvPr id="107523" name="文本框 2"/>
          <p:cNvSpPr txBox="1"/>
          <p:nvPr/>
        </p:nvSpPr>
        <p:spPr>
          <a:xfrm>
            <a:off x="4866640" y="1469390"/>
            <a:ext cx="1406525" cy="6940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 typeface="Arial" panose="020B0604020202020204" pitchFamily="34" charset="0"/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流动性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07524" name="文本框 4"/>
          <p:cNvSpPr txBox="1"/>
          <p:nvPr/>
        </p:nvSpPr>
        <p:spPr>
          <a:xfrm>
            <a:off x="9226233" y="2078673"/>
            <a:ext cx="485775" cy="6940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 typeface="Arial" panose="020B0604020202020204" pitchFamily="34" charset="0"/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小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矩形 4"/>
          <p:cNvSpPr/>
          <p:nvPr/>
        </p:nvSpPr>
        <p:spPr>
          <a:xfrm>
            <a:off x="1017270" y="856615"/>
            <a:ext cx="60788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考点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5  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流体压强与流速的关系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3" grpId="0"/>
      <p:bldP spid="1075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/>
          <p:nvPr/>
        </p:nvSpPr>
        <p:spPr>
          <a:xfrm>
            <a:off x="1445895" y="1297940"/>
            <a:ext cx="8933815" cy="161734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457200" indent="-457200" defTabSz="9144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和液体一样，空气内部各个方向也都存在压强。这种压强称为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大气压强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，简称大气压或气压。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151063" y="3749675"/>
            <a:ext cx="8031797" cy="1755775"/>
            <a:chOff x="988" y="5905"/>
            <a:chExt cx="12647" cy="2766"/>
          </a:xfrm>
        </p:grpSpPr>
        <p:sp>
          <p:nvSpPr>
            <p:cNvPr id="13317" name="Text Box 7"/>
            <p:cNvSpPr txBox="1"/>
            <p:nvPr/>
          </p:nvSpPr>
          <p:spPr>
            <a:xfrm>
              <a:off x="988" y="5905"/>
              <a:ext cx="12647" cy="254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marL="457200" indent="-457200" defTabSz="914400">
                <a:lnSpc>
                  <a:spcPct val="150000"/>
                </a:lnSpc>
                <a:buFont typeface="Wingdings" panose="05000000000000000000" charset="0"/>
                <a:buChar char=""/>
              </a:pPr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大气压存在的原因：</a:t>
              </a:r>
            </a:p>
          </p:txBody>
        </p:sp>
        <p:sp>
          <p:nvSpPr>
            <p:cNvPr id="13318" name="AutoShape 14"/>
            <p:cNvSpPr/>
            <p:nvPr/>
          </p:nvSpPr>
          <p:spPr>
            <a:xfrm>
              <a:off x="6574" y="6348"/>
              <a:ext cx="225" cy="2011"/>
            </a:xfrm>
            <a:prstGeom prst="leftBrace">
              <a:avLst>
                <a:gd name="adj1" fmla="val 70385"/>
                <a:gd name="adj2" fmla="val 50000"/>
              </a:avLst>
            </a:prstGeom>
            <a:noFill/>
            <a:ln w="19050" cap="flat" cmpd="sng">
              <a:solidFill>
                <a:srgbClr val="0D0D0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319" name="文本框 2"/>
            <p:cNvSpPr txBox="1"/>
            <p:nvPr/>
          </p:nvSpPr>
          <p:spPr>
            <a:xfrm>
              <a:off x="6800" y="6081"/>
              <a:ext cx="5019" cy="7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大气受</a:t>
              </a:r>
              <a:r>
                <a:rPr lang="zh-CN" altLang="en-US" sz="26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重力</a:t>
              </a:r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的作用</a:t>
              </a:r>
            </a:p>
          </p:txBody>
        </p:sp>
        <p:sp>
          <p:nvSpPr>
            <p:cNvPr id="13320" name="文本框 3"/>
            <p:cNvSpPr txBox="1"/>
            <p:nvPr/>
          </p:nvSpPr>
          <p:spPr>
            <a:xfrm>
              <a:off x="6800" y="7897"/>
              <a:ext cx="5019" cy="7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大气有</a:t>
              </a:r>
              <a:r>
                <a:rPr lang="zh-CN" altLang="en-US" sz="26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流动</a:t>
              </a:r>
              <a:r>
                <a:rPr lang="zh-CN" altLang="en-US" sz="2600">
                  <a:latin typeface="黑体" panose="02010609060101010101" pitchFamily="49" charset="-122"/>
                  <a:ea typeface="黑体" panose="02010609060101010101" pitchFamily="49" charset="-122"/>
                </a:rPr>
                <a:t>性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5" y="435928"/>
            <a:ext cx="6896100" cy="306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95910" y="3714115"/>
            <a:ext cx="10781665" cy="2501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  <a:buFont typeface="Arial" panose="020B0604020202020204" pitchFamily="34" charset="0"/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机翼上、下表面的压强差是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飞机升力产生的原因</a:t>
            </a:r>
            <a:r>
              <a:rPr lang="zh-CN" altLang="en-US" sz="2800">
                <a:latin typeface="+mn-ea"/>
                <a:cs typeface="+mn-ea"/>
                <a:sym typeface="+mn-ea"/>
              </a:rPr>
              <a:t>：</a:t>
            </a:r>
            <a:endParaRPr lang="zh-CN" altLang="en-US" sz="2800">
              <a:latin typeface="+mn-ea"/>
              <a:ea typeface="+mn-ea"/>
              <a:cs typeface="+mn-ea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</a:pPr>
            <a:r>
              <a:rPr lang="zh-CN" altLang="en-US" sz="2800">
                <a:latin typeface="+mn-ea"/>
                <a:cs typeface="+mn-ea"/>
                <a:sym typeface="+mn-ea"/>
              </a:rPr>
              <a:t>飞机的机翼是上下不对称的造型，飞行时，机翼上方的空气流速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大于</a:t>
            </a:r>
            <a:r>
              <a:rPr lang="zh-CN" altLang="en-US" sz="2800">
                <a:latin typeface="+mn-ea"/>
                <a:cs typeface="+mn-ea"/>
                <a:sym typeface="+mn-ea"/>
              </a:rPr>
              <a:t>下方的空气流速，于是机翼上方受到的空气压强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小于</a:t>
            </a:r>
            <a:r>
              <a:rPr lang="zh-CN" altLang="en-US" sz="2800">
                <a:latin typeface="+mn-ea"/>
                <a:cs typeface="+mn-ea"/>
                <a:sym typeface="+mn-ea"/>
              </a:rPr>
              <a:t>下方的空气压强，这个压强差就使机翼获得了升力</a:t>
            </a:r>
            <a:r>
              <a:rPr lang="en-US" altLang="zh-CN" sz="2800">
                <a:latin typeface="+mn-ea"/>
                <a:cs typeface="+mn-ea"/>
                <a:sym typeface="+mn-ea"/>
              </a:rPr>
              <a:t>.</a:t>
            </a:r>
            <a:endParaRPr lang="zh-CN" altLang="en-US" sz="280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内容占位符 2"/>
          <p:cNvSpPr>
            <a:spLocks noGrp="1"/>
          </p:cNvSpPr>
          <p:nvPr/>
        </p:nvSpPr>
        <p:spPr>
          <a:xfrm>
            <a:off x="565150" y="312420"/>
            <a:ext cx="7084695" cy="49250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40000"/>
              </a:lnSpc>
              <a:buNone/>
            </a:pPr>
            <a:endParaRPr lang="en-US" altLang="zh-CN" sz="2800">
              <a:latin typeface="+mn-ea"/>
              <a:cs typeface="+mn-ea"/>
            </a:endParaRPr>
          </a:p>
          <a:p>
            <a:pPr marL="0" indent="0" eaLnBrk="1" hangingPunct="1">
              <a:lnSpc>
                <a:spcPct val="140000"/>
              </a:lnSpc>
              <a:buNone/>
            </a:pPr>
            <a:r>
              <a:rPr lang="zh-CN" altLang="en-US" sz="3600">
                <a:latin typeface="+mn-ea"/>
                <a:cs typeface="+mn-ea"/>
              </a:rPr>
              <a:t>练习</a:t>
            </a:r>
            <a:r>
              <a:rPr lang="zh-CN" altLang="en-US" sz="2800">
                <a:latin typeface="+mn-ea"/>
                <a:cs typeface="+mn-ea"/>
              </a:rPr>
              <a:t>：</a:t>
            </a:r>
          </a:p>
          <a:p>
            <a:pPr marL="0" indent="0" eaLnBrk="1" hangingPunct="1">
              <a:lnSpc>
                <a:spcPct val="140000"/>
              </a:lnSpc>
              <a:buNone/>
            </a:pPr>
            <a:r>
              <a:rPr lang="en-US" altLang="zh-CN" sz="2800">
                <a:latin typeface="+mn-ea"/>
                <a:cs typeface="+mn-ea"/>
              </a:rPr>
              <a:t>1.</a:t>
            </a:r>
            <a:r>
              <a:rPr lang="zh-CN" altLang="en-US" sz="2800">
                <a:latin typeface="+mn-ea"/>
                <a:cs typeface="+mn-ea"/>
              </a:rPr>
              <a:t>如图所示，在火车站或高铁站，人必须站在安全线以外的区域候车．这是因为列车驶过时，安全线内侧的空气流速比安全线外侧的空气流速</a:t>
            </a:r>
            <a:r>
              <a:rPr lang="zh-CN" altLang="en-US" sz="2800" u="sng">
                <a:latin typeface="+mn-ea"/>
                <a:cs typeface="+mn-ea"/>
              </a:rPr>
              <a:t>         </a:t>
            </a:r>
            <a:r>
              <a:rPr lang="zh-CN" altLang="en-US" sz="2800">
                <a:latin typeface="+mn-ea"/>
                <a:cs typeface="+mn-ea"/>
              </a:rPr>
              <a:t>，压强</a:t>
            </a:r>
            <a:r>
              <a:rPr lang="zh-CN" altLang="en-US" sz="2800" u="sng">
                <a:latin typeface="+mn-ea"/>
                <a:cs typeface="+mn-ea"/>
              </a:rPr>
              <a:t>        </a:t>
            </a:r>
            <a:r>
              <a:rPr lang="zh-CN" altLang="en-US" sz="2800">
                <a:latin typeface="+mn-ea"/>
                <a:cs typeface="+mn-ea"/>
              </a:rPr>
              <a:t>，如果人站在安全线以内，即使与车辆保持一定的距离，也是非常危险的 </a:t>
            </a:r>
          </a:p>
        </p:txBody>
      </p:sp>
      <p:pic>
        <p:nvPicPr>
          <p:cNvPr id="17411" name="图片 385" descr="D602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7895273" y="2103438"/>
            <a:ext cx="3033712" cy="2817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3670" name="文本框 2"/>
          <p:cNvSpPr txBox="1"/>
          <p:nvPr/>
        </p:nvSpPr>
        <p:spPr>
          <a:xfrm>
            <a:off x="2788603" y="3593783"/>
            <a:ext cx="538480" cy="6940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Font typeface="Arial" panose="020B0604020202020204" pitchFamily="34" charset="0"/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大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3669" name="文本框 1"/>
          <p:cNvSpPr txBox="1"/>
          <p:nvPr/>
        </p:nvSpPr>
        <p:spPr>
          <a:xfrm>
            <a:off x="4680585" y="3594100"/>
            <a:ext cx="367030" cy="6940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Font typeface="Arial" panose="020B0604020202020204" pitchFamily="34" charset="0"/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小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uiExpand="1" build="p"/>
      <p:bldP spid="113670" grpId="0"/>
      <p:bldP spid="1136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107"/>
          <p:cNvSpPr txBox="1"/>
          <p:nvPr/>
        </p:nvSpPr>
        <p:spPr>
          <a:xfrm>
            <a:off x="1222375" y="1769110"/>
            <a:ext cx="1010412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fontAlgn="auto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2</a:t>
            </a:r>
            <a:r>
              <a:rPr lang="zh-CN" alt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、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小李同学暑假乘坐飞机去北京旅游，客机在飞行时，机翼下方空气流速比机翼上方慢，机翼下方压强比机翼上方</a:t>
            </a:r>
            <a:r>
              <a:rPr lang="zh-CN" sz="2800" b="0" u="sng">
                <a:solidFill>
                  <a:srgbClr val="000000"/>
                </a:solidFill>
                <a:latin typeface="+mn-ea"/>
                <a:ea typeface="+mn-ea"/>
                <a:cs typeface="+mn-ea"/>
              </a:rPr>
              <a:t>          </a:t>
            </a: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(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填</a:t>
            </a: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“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大</a:t>
            </a: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”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或</a:t>
            </a: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“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小</a:t>
            </a: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”)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，由此获得向上的升力</a:t>
            </a: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,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小李同学在飞机上用吸管喝饮料时，饮料在</a:t>
            </a:r>
            <a:r>
              <a:rPr lang="zh-CN" sz="2800" b="0" u="sng">
                <a:solidFill>
                  <a:srgbClr val="000000"/>
                </a:solidFill>
                <a:latin typeface="+mn-ea"/>
                <a:ea typeface="+mn-ea"/>
                <a:cs typeface="+mn-ea"/>
              </a:rPr>
              <a:t>                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的作用下被吸入口中。</a:t>
            </a:r>
            <a:endParaRPr lang="zh-CN" altLang="en-US" sz="2800">
              <a:latin typeface="+mn-ea"/>
              <a:ea typeface="+mn-ea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77180" y="3804285"/>
            <a:ext cx="1438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大气压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902190" y="2677160"/>
            <a:ext cx="1290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 </a:t>
            </a:r>
            <a:r>
              <a:rPr lang="zh-CN" altLang="en-US" sz="2800" b="1">
                <a:solidFill>
                  <a:srgbClr val="FF0000"/>
                </a:solidFill>
              </a:rPr>
              <a:t>大</a:t>
            </a:r>
            <a:endParaRPr lang="zh-CN" altLang="zh-CN" sz="28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38810" y="1191895"/>
            <a:ext cx="11112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3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．下列所示的各种力学现象中，分析正确的是（　　）</a:t>
            </a:r>
            <a:endParaRPr lang="zh-CN" altLang="en-US" sz="2800">
              <a:latin typeface="+mn-ea"/>
              <a:ea typeface="+mn-ea"/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 flipH="1">
            <a:off x="8707755" y="975995"/>
            <a:ext cx="45529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B</a:t>
            </a:r>
            <a:endParaRPr lang="en-US" altLang="zh-CN" sz="2800" b="1" baseline="300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65" y="1706880"/>
            <a:ext cx="7870190" cy="22783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38810" y="3985260"/>
            <a:ext cx="994219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A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．用力吹气，硬币跳起说明流速大的地方压强大</a:t>
            </a: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	</a:t>
            </a:r>
          </a:p>
          <a:p>
            <a:pPr indent="0" fontAlgn="auto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  B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．厨房地漏可以防止异味，主要用到了连通器原理</a:t>
            </a: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	</a:t>
            </a:r>
          </a:p>
          <a:p>
            <a:pPr indent="0" fontAlgn="auto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  C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．橡皮膜向左凸出反映了液体压强与密度的关系</a:t>
            </a: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	</a:t>
            </a:r>
          </a:p>
          <a:p>
            <a:pPr indent="0" fontAlgn="auto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  D</a:t>
            </a:r>
            <a:r>
              <a:rPr lang="zh-CN" sz="2800" b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．将瓶子拿到高处，外界气压减小，细管内水柱下降</a:t>
            </a:r>
            <a:endParaRPr lang="zh-CN" altLang="en-US" sz="2800">
              <a:latin typeface="+mn-ea"/>
              <a:ea typeface="+mn-ea"/>
              <a:cs typeface="+mn-ea"/>
            </a:endParaRPr>
          </a:p>
        </p:txBody>
      </p:sp>
      <p:pic>
        <p:nvPicPr>
          <p:cNvPr id="11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2280900" y="12065000"/>
            <a:ext cx="342900" cy="254000"/>
          </a:xfrm>
          <a:prstGeom prst="cube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14337"/>
          <p:cNvSpPr/>
          <p:nvPr/>
        </p:nvSpPr>
        <p:spPr>
          <a:xfrm>
            <a:off x="869315" y="1266825"/>
            <a:ext cx="995045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        早在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1654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年，德国马德堡市市长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奥托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·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格里克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就在马德堡市公开表演一个著名实验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马德堡半球实验。他把两个直径为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30cm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铜质空心半球紧紧地扣在一起，用抽气机抽出球内的空气，然后用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16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匹马向相反方向拉两个半球，结果费了很大的劲才把它们拉开。</a:t>
            </a:r>
          </a:p>
        </p:txBody>
      </p:sp>
      <p:pic>
        <p:nvPicPr>
          <p:cNvPr id="15363" name="图片 14339" descr="9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11998"/>
          </a:blip>
          <a:stretch>
            <a:fillRect/>
          </a:stretch>
        </p:blipFill>
        <p:spPr>
          <a:xfrm>
            <a:off x="2392680" y="4066223"/>
            <a:ext cx="5543550" cy="224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矩形 4"/>
          <p:cNvSpPr/>
          <p:nvPr/>
        </p:nvSpPr>
        <p:spPr>
          <a:xfrm>
            <a:off x="1330960" y="683260"/>
            <a:ext cx="80778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考点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1   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大气压强的存在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-----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马德堡半球实验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吸饮料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3423" y="4406583"/>
            <a:ext cx="2387600" cy="1984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66" name="图片 40965" descr="吸盘挂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325" y="4406900"/>
            <a:ext cx="2376488" cy="2062163"/>
          </a:xfrm>
          <a:prstGeom prst="rect">
            <a:avLst/>
          </a:prstGeom>
          <a:noFill/>
          <a:ln w="2857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0967" name="图片 40966" descr="8-16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95" y="1846580"/>
            <a:ext cx="2014855" cy="2201545"/>
          </a:xfrm>
          <a:prstGeom prst="rect">
            <a:avLst/>
          </a:prstGeom>
          <a:noFill/>
          <a:ln w="2857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0969" name="图片 40968" descr="瓶子吞鸡蛋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718" y="2022158"/>
            <a:ext cx="2700337" cy="2025650"/>
          </a:xfrm>
          <a:prstGeom prst="rect">
            <a:avLst/>
          </a:prstGeom>
          <a:noFill/>
          <a:ln w="2857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文本框 1"/>
          <p:cNvSpPr txBox="1"/>
          <p:nvPr/>
        </p:nvSpPr>
        <p:spPr>
          <a:xfrm>
            <a:off x="1007110" y="271780"/>
            <a:ext cx="8006080" cy="1383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>
                <a:latin typeface="+mn-ea"/>
                <a:sym typeface="+mn-ea"/>
              </a:rPr>
              <a:t>覆杯实验、瓶吞鸡蛋、吸饮料、吸盘挂钩等实验，</a:t>
            </a:r>
          </a:p>
          <a:p>
            <a:pPr algn="just">
              <a:lnSpc>
                <a:spcPct val="150000"/>
              </a:lnSpc>
            </a:pPr>
            <a:r>
              <a:rPr lang="zh-CN" altLang="en-US" sz="2800">
                <a:latin typeface="+mn-ea"/>
                <a:sym typeface="+mn-ea"/>
              </a:rPr>
              <a:t>也能证明大气压强的存在。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10235" y="1468755"/>
            <a:ext cx="10971530" cy="1506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713740"/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练习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</a:p>
          <a:p>
            <a:pPr indent="713740"/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如图所示，在薄皮铁桶内放些水，烧开后把开口堵住，再浇上冷水，发现薄皮铁桶变扁了，这个现象证明了</a:t>
            </a:r>
            <a:r>
              <a:rPr lang="en-US" sz="28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的存在．</a:t>
            </a:r>
            <a:endParaRPr lang="zh-CN" altLang="en-US"/>
          </a:p>
        </p:txBody>
      </p:sp>
      <p:pic>
        <p:nvPicPr>
          <p:cNvPr id="2" name="图片 1"/>
          <p:cNvPicPr/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45410" y="3315335"/>
            <a:ext cx="2128520" cy="2295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7" name="矩形 56326"/>
          <p:cNvSpPr/>
          <p:nvPr/>
        </p:nvSpPr>
        <p:spPr>
          <a:xfrm>
            <a:off x="8029575" y="2453799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大气压</a:t>
            </a:r>
            <a:r>
              <a:rPr lang="zh-CN" altLang="en-US">
                <a:latin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/>
        </p:nvSpPr>
        <p:spPr>
          <a:xfrm>
            <a:off x="161290" y="1149985"/>
            <a:ext cx="1093787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713740"/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如图所示是</a:t>
            </a:r>
            <a:r>
              <a:rPr lang="en-US" sz="28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自动给水装置</a:t>
            </a:r>
            <a:r>
              <a:rPr lang="en-US" sz="28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，是用一个装满水的塑料瓶子倒放在盆中，瓶口刚好被水浸没．其瓶中水面能高于盆内水面，主要是由于</a:t>
            </a:r>
            <a:r>
              <a:rPr lang="en-US" sz="28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</a:rPr>
              <a:t> </a:t>
            </a:r>
            <a:r>
              <a:rPr lang="en-US" sz="28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</a:rPr>
              <a:t>        </a:t>
            </a:r>
            <a:r>
              <a:rPr lang="en-US" sz="28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</a:rPr>
              <a:t> </a:t>
            </a:r>
            <a:r>
              <a:rPr 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的作用．</a:t>
            </a:r>
            <a:endParaRPr lang="zh-CN" altLang="en-US"/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3556000" y="3724275"/>
            <a:ext cx="3848100" cy="208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7" name="矩形 56326"/>
          <p:cNvSpPr/>
          <p:nvPr/>
        </p:nvSpPr>
        <p:spPr>
          <a:xfrm>
            <a:off x="1006475" y="1936909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大气压</a:t>
            </a:r>
            <a:r>
              <a:rPr lang="zh-CN" altLang="en-US">
                <a:latin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/>
          <p:nvPr/>
        </p:nvSpPr>
        <p:spPr>
          <a:xfrm>
            <a:off x="1881188" y="928688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实验四</a:t>
            </a:r>
          </a:p>
        </p:txBody>
      </p:sp>
      <p:sp>
        <p:nvSpPr>
          <p:cNvPr id="18434" name="Text Box 5"/>
          <p:cNvSpPr txBox="1"/>
          <p:nvPr/>
        </p:nvSpPr>
        <p:spPr>
          <a:xfrm>
            <a:off x="483870" y="1689735"/>
            <a:ext cx="4819015" cy="583565"/>
          </a:xfrm>
          <a:prstGeom prst="rect">
            <a:avLst/>
          </a:prstGeom>
          <a:noFill/>
          <a:ln w="19050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托里拆利（意大利）实验</a:t>
            </a:r>
          </a:p>
        </p:txBody>
      </p:sp>
      <p:pic>
        <p:nvPicPr>
          <p:cNvPr id="18435" name="图片 1" descr="04004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2273300"/>
            <a:ext cx="9136380" cy="3789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8" name="Picture 2" descr="http://www.mypupil.org/uploadfile/2009/1202/200912021036323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460" y="419735"/>
            <a:ext cx="1574165" cy="2174875"/>
          </a:xfrm>
          <a:prstGeom prst="ellipse">
            <a:avLst/>
          </a:prstGeom>
          <a:noFill/>
          <a:ln w="9525"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矩形 4"/>
          <p:cNvSpPr/>
          <p:nvPr/>
        </p:nvSpPr>
        <p:spPr>
          <a:xfrm>
            <a:off x="854075" y="546735"/>
            <a:ext cx="47078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考点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2   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</a:rPr>
              <a:t>大气压强的测量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组合 20482"/>
          <p:cNvGrpSpPr/>
          <p:nvPr/>
        </p:nvGrpSpPr>
        <p:grpSpPr>
          <a:xfrm>
            <a:off x="7851775" y="1341438"/>
            <a:ext cx="1447800" cy="4191000"/>
            <a:chOff x="0" y="0"/>
            <a:chExt cx="912" cy="2640"/>
          </a:xfrm>
        </p:grpSpPr>
        <p:sp>
          <p:nvSpPr>
            <p:cNvPr id="20484" name="直接连接符 20483"/>
            <p:cNvSpPr/>
            <p:nvPr/>
          </p:nvSpPr>
          <p:spPr>
            <a:xfrm flipH="1">
              <a:off x="346" y="0"/>
              <a:ext cx="0" cy="2640"/>
            </a:xfrm>
            <a:prstGeom prst="line">
              <a:avLst/>
            </a:prstGeom>
            <a:ln w="28575" cap="flat" cmpd="sng">
              <a:solidFill>
                <a:srgbClr val="FF0066"/>
              </a:solidFill>
              <a:prstDash val="solid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485" name="直接连接符 20484"/>
            <p:cNvSpPr/>
            <p:nvPr/>
          </p:nvSpPr>
          <p:spPr>
            <a:xfrm>
              <a:off x="0" y="0"/>
              <a:ext cx="91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20486" name="组合 20485"/>
          <p:cNvGrpSpPr/>
          <p:nvPr/>
        </p:nvGrpSpPr>
        <p:grpSpPr>
          <a:xfrm>
            <a:off x="9191625" y="253365"/>
            <a:ext cx="135890" cy="1101090"/>
            <a:chOff x="0" y="0"/>
            <a:chExt cx="96" cy="726"/>
          </a:xfrm>
        </p:grpSpPr>
        <p:sp>
          <p:nvSpPr>
            <p:cNvPr id="20487" name="矩形 20486"/>
            <p:cNvSpPr/>
            <p:nvPr/>
          </p:nvSpPr>
          <p:spPr>
            <a:xfrm>
              <a:off x="0" y="102"/>
              <a:ext cx="96" cy="624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8" name="流程图: 延期 20487"/>
            <p:cNvSpPr/>
            <p:nvPr/>
          </p:nvSpPr>
          <p:spPr>
            <a:xfrm rot="16326577">
              <a:off x="0" y="0"/>
              <a:ext cx="96" cy="96"/>
            </a:xfrm>
            <a:prstGeom prst="flowChartDelay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489" name="文本框 20488"/>
          <p:cNvSpPr txBox="1"/>
          <p:nvPr/>
        </p:nvSpPr>
        <p:spPr>
          <a:xfrm>
            <a:off x="7032625" y="2636838"/>
            <a:ext cx="1524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760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毫米</a:t>
            </a:r>
          </a:p>
        </p:txBody>
      </p:sp>
      <p:grpSp>
        <p:nvGrpSpPr>
          <p:cNvPr id="20490" name="组合 20489"/>
          <p:cNvGrpSpPr/>
          <p:nvPr/>
        </p:nvGrpSpPr>
        <p:grpSpPr>
          <a:xfrm>
            <a:off x="7835265" y="405130"/>
            <a:ext cx="1475740" cy="952462"/>
            <a:chOff x="0" y="0"/>
            <a:chExt cx="912" cy="641"/>
          </a:xfrm>
        </p:grpSpPr>
        <p:sp>
          <p:nvSpPr>
            <p:cNvPr id="20491" name="直接连接符 20490"/>
            <p:cNvSpPr/>
            <p:nvPr/>
          </p:nvSpPr>
          <p:spPr>
            <a:xfrm flipH="1" flipV="1">
              <a:off x="480" y="192"/>
              <a:ext cx="432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492" name="文本框 20491"/>
            <p:cNvSpPr txBox="1"/>
            <p:nvPr/>
          </p:nvSpPr>
          <p:spPr>
            <a:xfrm>
              <a:off x="0" y="0"/>
              <a:ext cx="624" cy="64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真 空</a:t>
              </a:r>
            </a:p>
          </p:txBody>
        </p:sp>
      </p:grpSp>
      <p:sp>
        <p:nvSpPr>
          <p:cNvPr id="20493" name="文本框 20492"/>
          <p:cNvSpPr txBox="1"/>
          <p:nvPr/>
        </p:nvSpPr>
        <p:spPr>
          <a:xfrm>
            <a:off x="711200" y="1109663"/>
            <a:ext cx="5473700" cy="1245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75000"/>
              </a:spcBef>
            </a:pPr>
            <a:r>
              <a:rPr lang="zh-CN" altLang="en-US" sz="2500">
                <a:solidFill>
                  <a:schemeClr val="hlink"/>
                </a:solidFill>
                <a:latin typeface="Times New Roman" panose="02020603050405020304" pitchFamily="18" charset="0"/>
              </a:rPr>
              <a:t>         </a:t>
            </a:r>
            <a:r>
              <a:rPr lang="zh-CN" altLang="en-US" sz="2500">
                <a:latin typeface="Times New Roman" panose="02020603050405020304" pitchFamily="18" charset="0"/>
              </a:rPr>
              <a:t>玻璃管内汞柱上方是真空，而管外汞面上受到大气压强，正是大气压强支持着管内</a:t>
            </a:r>
            <a:r>
              <a:rPr lang="en-US" altLang="zh-CN" sz="2500">
                <a:latin typeface="Times New Roman" panose="02020603050405020304" pitchFamily="18" charset="0"/>
              </a:rPr>
              <a:t>760</a:t>
            </a:r>
            <a:r>
              <a:rPr lang="zh-CN" altLang="en-US" sz="2500">
                <a:latin typeface="Times New Roman" panose="02020603050405020304" pitchFamily="18" charset="0"/>
              </a:rPr>
              <a:t>毫米高的汞柱，</a:t>
            </a:r>
            <a:endParaRPr lang="zh-CN" altLang="en-US" sz="2600">
              <a:latin typeface="Times New Roman" panose="02020603050405020304" pitchFamily="18" charset="0"/>
            </a:endParaRPr>
          </a:p>
        </p:txBody>
      </p:sp>
      <p:sp>
        <p:nvSpPr>
          <p:cNvPr id="20494" name="文本框 20493"/>
          <p:cNvSpPr txBox="1"/>
          <p:nvPr/>
        </p:nvSpPr>
        <p:spPr>
          <a:xfrm>
            <a:off x="711200" y="391795"/>
            <a:ext cx="2743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latin typeface="Times New Roman" panose="02020603050405020304" pitchFamily="18" charset="0"/>
                <a:ea typeface="华文新魏" panose="02010800040101010101" pitchFamily="2" charset="-122"/>
              </a:rPr>
              <a:t>分析：</a:t>
            </a:r>
          </a:p>
        </p:txBody>
      </p:sp>
      <p:sp>
        <p:nvSpPr>
          <p:cNvPr id="20495" name="文本框 20494"/>
          <p:cNvSpPr txBox="1"/>
          <p:nvPr/>
        </p:nvSpPr>
        <p:spPr>
          <a:xfrm>
            <a:off x="888365" y="3552508"/>
            <a:ext cx="1447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latin typeface="Times New Roman" panose="02020603050405020304" pitchFamily="18" charset="0"/>
                <a:ea typeface="华文新魏" panose="02010800040101010101" pitchFamily="2" charset="-122"/>
              </a:rPr>
              <a:t>计算：</a:t>
            </a:r>
          </a:p>
        </p:txBody>
      </p:sp>
      <p:sp>
        <p:nvSpPr>
          <p:cNvPr id="20496" name="文本框 20495"/>
          <p:cNvSpPr txBox="1"/>
          <p:nvPr/>
        </p:nvSpPr>
        <p:spPr>
          <a:xfrm>
            <a:off x="804545" y="4129405"/>
            <a:ext cx="6227763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</a:rPr>
              <a:t>P = </a:t>
            </a:r>
            <a:r>
              <a:rPr lang="en-US" altLang="zh-CN" sz="2800">
                <a:latin typeface="Times New Roman" panose="02020603050405020304" pitchFamily="18" charset="0"/>
                <a:sym typeface="Symbol" panose="05050102010706020507" pitchFamily="18" charset="2"/>
              </a:rPr>
              <a:t> g h 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sym typeface="Symbol" panose="05050102010706020507" pitchFamily="18" charset="2"/>
              </a:rPr>
              <a:t>   = 13.6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× 10 </a:t>
            </a:r>
            <a:r>
              <a:rPr lang="en-US" altLang="zh-CN" sz="2800" baseline="30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zh-CN" sz="2800">
                <a:latin typeface="Garamond" panose="02020404030301010803" pitchFamily="18" charset="0"/>
                <a:sym typeface="Symbol" panose="05050102010706020507" pitchFamily="18" charset="2"/>
              </a:rPr>
              <a:t>㎏</a:t>
            </a:r>
            <a:r>
              <a:rPr lang="en-US" altLang="zh-CN" sz="2800">
                <a:latin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altLang="zh-CN" sz="2800">
                <a:latin typeface="Garamond" panose="02020404030301010803" pitchFamily="18" charset="0"/>
                <a:sym typeface="Symbol" panose="05050102010706020507" pitchFamily="18" charset="2"/>
              </a:rPr>
              <a:t>m</a:t>
            </a:r>
            <a:r>
              <a:rPr lang="en-US" altLang="zh-CN" sz="2800" baseline="30000">
                <a:latin typeface="Times New Roman" panose="02020603050405020304" pitchFamily="18" charset="0"/>
                <a:sym typeface="Symbol" panose="05050102010706020507" pitchFamily="18" charset="2"/>
              </a:rPr>
              <a:t>3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× 9.8 </a:t>
            </a:r>
            <a:r>
              <a:rPr lang="en-US" altLang="zh-CN" sz="2800">
                <a:latin typeface="Times New Roman" panose="02020603050405020304" pitchFamily="18" charset="0"/>
                <a:sym typeface="Symbol" panose="05050102010706020507" pitchFamily="18" charset="2"/>
              </a:rPr>
              <a:t>N/</a:t>
            </a:r>
            <a:r>
              <a:rPr lang="en-US" altLang="zh-CN" sz="2800">
                <a:latin typeface="Garamond" panose="02020404030301010803" pitchFamily="18" charset="0"/>
                <a:sym typeface="Symbol" panose="05050102010706020507" pitchFamily="18" charset="2"/>
              </a:rPr>
              <a:t>㎏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× 0.76</a:t>
            </a:r>
            <a:r>
              <a:rPr lang="en-US" altLang="zh-CN" sz="2800">
                <a:latin typeface="Times New Roman" panose="02020603050405020304" pitchFamily="18" charset="0"/>
                <a:sym typeface="Symbol" panose="05050102010706020507" pitchFamily="18" charset="2"/>
              </a:rPr>
              <a:t>m 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sym typeface="Symbol" panose="05050102010706020507" pitchFamily="18" charset="2"/>
              </a:rPr>
              <a:t>   =</a:t>
            </a:r>
          </a:p>
        </p:txBody>
      </p:sp>
      <p:grpSp>
        <p:nvGrpSpPr>
          <p:cNvPr id="20498" name="组合 20497"/>
          <p:cNvGrpSpPr/>
          <p:nvPr/>
        </p:nvGrpSpPr>
        <p:grpSpPr>
          <a:xfrm>
            <a:off x="8004175" y="1354455"/>
            <a:ext cx="2498725" cy="4914265"/>
            <a:chOff x="0" y="0"/>
            <a:chExt cx="1584" cy="3346"/>
          </a:xfrm>
        </p:grpSpPr>
        <p:sp>
          <p:nvSpPr>
            <p:cNvPr id="20499" name="直接连接符 20498"/>
            <p:cNvSpPr/>
            <p:nvPr/>
          </p:nvSpPr>
          <p:spPr>
            <a:xfrm flipH="1" flipV="1">
              <a:off x="0" y="2386"/>
              <a:ext cx="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500" name="直接连接符 20499"/>
            <p:cNvSpPr/>
            <p:nvPr/>
          </p:nvSpPr>
          <p:spPr>
            <a:xfrm flipH="1" flipV="1">
              <a:off x="1565" y="2268"/>
              <a:ext cx="0" cy="36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0501" name="组合 20500"/>
            <p:cNvGrpSpPr/>
            <p:nvPr/>
          </p:nvGrpSpPr>
          <p:grpSpPr>
            <a:xfrm>
              <a:off x="0" y="0"/>
              <a:ext cx="1584" cy="3346"/>
              <a:chOff x="0" y="0"/>
              <a:chExt cx="1584" cy="3346"/>
            </a:xfrm>
          </p:grpSpPr>
          <p:grpSp>
            <p:nvGrpSpPr>
              <p:cNvPr id="20502" name="组合 20501"/>
              <p:cNvGrpSpPr/>
              <p:nvPr/>
            </p:nvGrpSpPr>
            <p:grpSpPr>
              <a:xfrm>
                <a:off x="0" y="0"/>
                <a:ext cx="1584" cy="3346"/>
                <a:chOff x="0" y="0"/>
                <a:chExt cx="1584" cy="3346"/>
              </a:xfrm>
            </p:grpSpPr>
            <p:sp>
              <p:nvSpPr>
                <p:cNvPr id="20503" name="矩形 20502"/>
                <p:cNvSpPr/>
                <p:nvPr/>
              </p:nvSpPr>
              <p:spPr>
                <a:xfrm>
                  <a:off x="0" y="2626"/>
                  <a:ext cx="1584" cy="720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04" name="矩形 20503"/>
                <p:cNvSpPr/>
                <p:nvPr/>
              </p:nvSpPr>
              <p:spPr>
                <a:xfrm>
                  <a:off x="748" y="0"/>
                  <a:ext cx="91" cy="2644"/>
                </a:xfrm>
                <a:prstGeom prst="rect">
                  <a:avLst/>
                </a:prstGeom>
                <a:solidFill>
                  <a:srgbClr val="CCECFF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05" name="文本框 20504"/>
                <p:cNvSpPr txBox="1"/>
                <p:nvPr/>
              </p:nvSpPr>
              <p:spPr>
                <a:xfrm>
                  <a:off x="295" y="2812"/>
                  <a:ext cx="317" cy="31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400">
                      <a:solidFill>
                        <a:srgbClr val="FF0000"/>
                      </a:solidFill>
                      <a:latin typeface="Garamond" panose="02020404030301010803" pitchFamily="18" charset="0"/>
                      <a:ea typeface="黑体" panose="02010609060101010101" pitchFamily="49" charset="-122"/>
                    </a:rPr>
                    <a:t>汞</a:t>
                  </a:r>
                </a:p>
              </p:txBody>
            </p:sp>
          </p:grpSp>
          <p:grpSp>
            <p:nvGrpSpPr>
              <p:cNvPr id="20506" name="组合 20505"/>
              <p:cNvGrpSpPr/>
              <p:nvPr/>
            </p:nvGrpSpPr>
            <p:grpSpPr>
              <a:xfrm>
                <a:off x="839" y="362"/>
                <a:ext cx="499" cy="565"/>
                <a:chOff x="0" y="0"/>
                <a:chExt cx="499" cy="565"/>
              </a:xfrm>
            </p:grpSpPr>
            <p:sp>
              <p:nvSpPr>
                <p:cNvPr id="20507" name="直接连接符 20506"/>
                <p:cNvSpPr/>
                <p:nvPr/>
              </p:nvSpPr>
              <p:spPr>
                <a:xfrm flipV="1">
                  <a:off x="0" y="181"/>
                  <a:ext cx="227" cy="22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20508" name="文本框 20507"/>
                <p:cNvSpPr txBox="1"/>
                <p:nvPr/>
              </p:nvSpPr>
              <p:spPr>
                <a:xfrm>
                  <a:off x="227" y="0"/>
                  <a:ext cx="272" cy="5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400">
                      <a:solidFill>
                        <a:srgbClr val="FF0000"/>
                      </a:solidFill>
                      <a:latin typeface="Garamond" panose="02020404030301010803" pitchFamily="18" charset="0"/>
                    </a:rPr>
                    <a:t>汞柱</a:t>
                  </a:r>
                </a:p>
              </p:txBody>
            </p:sp>
          </p:grpSp>
        </p:grpSp>
      </p:grpSp>
      <p:grpSp>
        <p:nvGrpSpPr>
          <p:cNvPr id="20509" name="组合 20508"/>
          <p:cNvGrpSpPr/>
          <p:nvPr/>
        </p:nvGrpSpPr>
        <p:grpSpPr>
          <a:xfrm>
            <a:off x="8613775" y="3789363"/>
            <a:ext cx="1419225" cy="1403350"/>
            <a:chOff x="-2" y="0"/>
            <a:chExt cx="894" cy="884"/>
          </a:xfrm>
        </p:grpSpPr>
        <p:sp>
          <p:nvSpPr>
            <p:cNvPr id="20510" name="文本框 20509"/>
            <p:cNvSpPr txBox="1"/>
            <p:nvPr/>
          </p:nvSpPr>
          <p:spPr>
            <a:xfrm>
              <a:off x="-2" y="0"/>
              <a:ext cx="348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大气压</a:t>
              </a:r>
            </a:p>
          </p:txBody>
        </p:sp>
        <p:sp>
          <p:nvSpPr>
            <p:cNvPr id="20511" name="文本框 20510"/>
            <p:cNvSpPr txBox="1"/>
            <p:nvPr/>
          </p:nvSpPr>
          <p:spPr>
            <a:xfrm>
              <a:off x="544" y="20"/>
              <a:ext cx="348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latin typeface="Times New Roman" panose="02020603050405020304" pitchFamily="18" charset="0"/>
                  <a:ea typeface="黑体" panose="02010609060101010101" pitchFamily="49" charset="-122"/>
                </a:rPr>
                <a:t>大气压</a:t>
              </a:r>
            </a:p>
          </p:txBody>
        </p:sp>
      </p:grpSp>
      <p:grpSp>
        <p:nvGrpSpPr>
          <p:cNvPr id="20512" name="组合 20511"/>
          <p:cNvGrpSpPr/>
          <p:nvPr/>
        </p:nvGrpSpPr>
        <p:grpSpPr>
          <a:xfrm>
            <a:off x="8691563" y="4829175"/>
            <a:ext cx="1281112" cy="712788"/>
            <a:chOff x="0" y="0"/>
            <a:chExt cx="807" cy="449"/>
          </a:xfrm>
        </p:grpSpPr>
        <p:sp>
          <p:nvSpPr>
            <p:cNvPr id="20513" name="直接连接符 20512"/>
            <p:cNvSpPr/>
            <p:nvPr/>
          </p:nvSpPr>
          <p:spPr>
            <a:xfrm flipH="1">
              <a:off x="0" y="17"/>
              <a:ext cx="0" cy="432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514" name="直接连接符 20513"/>
            <p:cNvSpPr/>
            <p:nvPr/>
          </p:nvSpPr>
          <p:spPr>
            <a:xfrm flipH="1">
              <a:off x="626" y="0"/>
              <a:ext cx="0" cy="432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515" name="直接连接符 20514"/>
            <p:cNvSpPr/>
            <p:nvPr/>
          </p:nvSpPr>
          <p:spPr>
            <a:xfrm flipH="1">
              <a:off x="181" y="17"/>
              <a:ext cx="0" cy="432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516" name="直接连接符 20515"/>
            <p:cNvSpPr/>
            <p:nvPr/>
          </p:nvSpPr>
          <p:spPr>
            <a:xfrm flipH="1">
              <a:off x="807" y="0"/>
              <a:ext cx="0" cy="432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20517" name="矩形 20516"/>
          <p:cNvSpPr/>
          <p:nvPr/>
        </p:nvSpPr>
        <p:spPr>
          <a:xfrm>
            <a:off x="639445" y="2485073"/>
            <a:ext cx="561657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75000"/>
              </a:spcBef>
            </a:pPr>
            <a:r>
              <a:rPr lang="zh-CN" altLang="en-US" sz="2800">
                <a:solidFill>
                  <a:srgbClr val="FF0000"/>
                </a:solidFill>
                <a:latin typeface="Tahoma" panose="020B0604030504040204" pitchFamily="34" charset="0"/>
              </a:rPr>
              <a:t>也就是说此时大气压强跟</a:t>
            </a:r>
            <a:r>
              <a:rPr lang="en-US" altLang="zh-CN" sz="2800">
                <a:solidFill>
                  <a:srgbClr val="FF0000"/>
                </a:solidFill>
                <a:latin typeface="Tahoma" panose="020B0604030504040204" pitchFamily="34" charset="0"/>
              </a:rPr>
              <a:t>760</a:t>
            </a:r>
            <a:r>
              <a:rPr lang="zh-CN" altLang="en-US" sz="2800">
                <a:solidFill>
                  <a:srgbClr val="FF0000"/>
                </a:solidFill>
                <a:latin typeface="Tahoma" panose="020B0604030504040204" pitchFamily="34" charset="0"/>
              </a:rPr>
              <a:t>毫米高汞柱产生的压强相等。</a:t>
            </a:r>
          </a:p>
        </p:txBody>
      </p:sp>
      <p:sp>
        <p:nvSpPr>
          <p:cNvPr id="20518" name="矩形 20517"/>
          <p:cNvSpPr/>
          <p:nvPr/>
        </p:nvSpPr>
        <p:spPr>
          <a:xfrm>
            <a:off x="1563053" y="5237480"/>
            <a:ext cx="251587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>
                <a:latin typeface="Tahoma" panose="020B0604030504040204" pitchFamily="34" charset="0"/>
                <a:sym typeface="Symbol" panose="05050102010706020507" pitchFamily="18" charset="2"/>
              </a:rPr>
              <a:t>1.013× 10 </a:t>
            </a:r>
            <a:r>
              <a:rPr lang="en-US" altLang="zh-CN" sz="2800" baseline="30000">
                <a:latin typeface="Tahoma" panose="020B0604030504040204" pitchFamily="34" charset="0"/>
                <a:sym typeface="Symbol" panose="05050102010706020507" pitchFamily="18" charset="2"/>
              </a:rPr>
              <a:t>5 </a:t>
            </a:r>
            <a:r>
              <a:rPr lang="en-US" altLang="zh-CN" sz="2800">
                <a:latin typeface="Tahoma" panose="020B0604030504040204" pitchFamily="34" charset="0"/>
                <a:sym typeface="Symbol" panose="05050102010706020507" pitchFamily="18" charset="2"/>
              </a:rPr>
              <a:t>Pa</a:t>
            </a:r>
          </a:p>
        </p:txBody>
      </p:sp>
      <p:sp>
        <p:nvSpPr>
          <p:cNvPr id="36872" name="TextBox 20"/>
          <p:cNvSpPr txBox="1"/>
          <p:nvPr/>
        </p:nvSpPr>
        <p:spPr>
          <a:xfrm>
            <a:off x="639445" y="5944235"/>
            <a:ext cx="5891213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粗略计算标准大气压可取为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en-US" altLang="zh-CN" sz="2600" baseline="3000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 Pa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8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3" grpId="0"/>
      <p:bldP spid="20494" grpId="0"/>
      <p:bldP spid="20495" grpId="0"/>
      <p:bldP spid="20496" grpId="0"/>
      <p:bldP spid="20517" grpId="0"/>
      <p:bldP spid="20518" grpId="1"/>
      <p:bldP spid="368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zh-CN" sz="2800"/>
              <a:t>讨论问题</a:t>
            </a:r>
          </a:p>
        </p:txBody>
      </p:sp>
      <p:sp>
        <p:nvSpPr>
          <p:cNvPr id="17425" name="Text Box 28"/>
          <p:cNvSpPr txBox="1">
            <a:spLocks noChangeArrowheads="1"/>
          </p:cNvSpPr>
          <p:nvPr/>
        </p:nvSpPr>
        <p:spPr bwMode="auto">
          <a:xfrm>
            <a:off x="304800" y="1219200"/>
            <a:ext cx="61976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hlink"/>
                </a:solidFill>
              </a:rPr>
              <a:t>●</a:t>
            </a:r>
            <a:r>
              <a:rPr lang="zh-CN" altLang="en-US" sz="2400" b="1"/>
              <a:t>管子倾斜水银柱竖直高度是</a:t>
            </a:r>
          </a:p>
          <a:p>
            <a:pPr>
              <a:spcBef>
                <a:spcPct val="50000"/>
              </a:spcBef>
            </a:pPr>
            <a:r>
              <a:rPr lang="zh-CN" altLang="en-US" sz="2400" b="1"/>
              <a:t>　否发生变化</a:t>
            </a:r>
            <a:r>
              <a:rPr lang="en-US" sz="2400" b="1"/>
              <a:t>?</a:t>
            </a:r>
          </a:p>
        </p:txBody>
      </p:sp>
      <p:sp>
        <p:nvSpPr>
          <p:cNvPr id="17426" name="Text Box 29"/>
          <p:cNvSpPr txBox="1">
            <a:spLocks noChangeArrowheads="1"/>
          </p:cNvSpPr>
          <p:nvPr/>
        </p:nvSpPr>
        <p:spPr bwMode="auto">
          <a:xfrm>
            <a:off x="6096000" y="1219200"/>
            <a:ext cx="57912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hlink"/>
                </a:solidFill>
              </a:rPr>
              <a:t>●</a:t>
            </a:r>
            <a:r>
              <a:rPr lang="zh-CN" altLang="en-US" sz="2400" b="1"/>
              <a:t>管子直径加粗，管中水银柱　　　</a:t>
            </a:r>
          </a:p>
          <a:p>
            <a:pPr>
              <a:spcBef>
                <a:spcPct val="50000"/>
              </a:spcBef>
            </a:pPr>
            <a:r>
              <a:rPr lang="zh-CN" altLang="en-US" sz="2400" b="1"/>
              <a:t>　高度怎样变化？</a:t>
            </a:r>
            <a:endParaRPr lang="en-US" sz="2400" b="1"/>
          </a:p>
        </p:txBody>
      </p:sp>
      <p:grpSp>
        <p:nvGrpSpPr>
          <p:cNvPr id="6" name="Group 32"/>
          <p:cNvGrpSpPr/>
          <p:nvPr/>
        </p:nvGrpSpPr>
        <p:grpSpPr>
          <a:xfrm>
            <a:off x="7315200" y="2209800"/>
            <a:ext cx="3964517" cy="3657600"/>
            <a:chOff x="0" y="0"/>
            <a:chExt cx="1873" cy="2352"/>
          </a:xfrm>
        </p:grpSpPr>
        <p:grpSp>
          <p:nvGrpSpPr>
            <p:cNvPr id="7" name="Group 19"/>
            <p:cNvGrpSpPr/>
            <p:nvPr/>
          </p:nvGrpSpPr>
          <p:grpSpPr>
            <a:xfrm>
              <a:off x="0" y="0"/>
              <a:ext cx="1296" cy="2352"/>
              <a:chOff x="0" y="0"/>
              <a:chExt cx="1296" cy="2352"/>
            </a:xfrm>
          </p:grpSpPr>
          <p:sp>
            <p:nvSpPr>
              <p:cNvPr id="17429" name="Rectangle 20"/>
              <p:cNvSpPr>
                <a:spLocks noChangeArrowheads="1"/>
              </p:cNvSpPr>
              <p:nvPr/>
            </p:nvSpPr>
            <p:spPr bwMode="auto">
              <a:xfrm>
                <a:off x="0" y="1872"/>
                <a:ext cx="1296" cy="480"/>
              </a:xfrm>
              <a:prstGeom prst="rect">
                <a:avLst/>
              </a:prstGeom>
              <a:solidFill>
                <a:schemeClr val="folHlink"/>
              </a:solidFill>
              <a:ln w="9525" cmpd="sng">
                <a:solidFill>
                  <a:schemeClr val="tx2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30" name="Rectangle 21"/>
              <p:cNvSpPr>
                <a:spLocks noChangeArrowheads="1"/>
              </p:cNvSpPr>
              <p:nvPr/>
            </p:nvSpPr>
            <p:spPr bwMode="auto">
              <a:xfrm>
                <a:off x="0" y="1728"/>
                <a:ext cx="1296" cy="144"/>
              </a:xfrm>
              <a:prstGeom prst="rect">
                <a:avLst/>
              </a:prstGeom>
              <a:noFill/>
              <a:ln w="9525" cmpd="sng">
                <a:solidFill>
                  <a:schemeClr val="tx2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31" name="Rectangle 22"/>
              <p:cNvSpPr>
                <a:spLocks noChangeArrowheads="1"/>
              </p:cNvSpPr>
              <p:nvPr/>
            </p:nvSpPr>
            <p:spPr bwMode="auto">
              <a:xfrm>
                <a:off x="336" y="384"/>
                <a:ext cx="48" cy="1632"/>
              </a:xfrm>
              <a:prstGeom prst="rect">
                <a:avLst/>
              </a:prstGeom>
              <a:solidFill>
                <a:schemeClr val="folHlink"/>
              </a:solidFill>
              <a:ln w="9525" cmpd="sng">
                <a:solidFill>
                  <a:schemeClr val="tx2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32" name="Rectangle 23"/>
              <p:cNvSpPr>
                <a:spLocks noChangeArrowheads="1"/>
              </p:cNvSpPr>
              <p:nvPr/>
            </p:nvSpPr>
            <p:spPr bwMode="auto">
              <a:xfrm>
                <a:off x="720" y="0"/>
                <a:ext cx="192" cy="384"/>
              </a:xfrm>
              <a:prstGeom prst="rect">
                <a:avLst/>
              </a:prstGeom>
              <a:noFill/>
              <a:ln w="9525" cmpd="sng">
                <a:solidFill>
                  <a:schemeClr val="tx2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33" name="Rectangle 24"/>
              <p:cNvSpPr>
                <a:spLocks noChangeArrowheads="1"/>
              </p:cNvSpPr>
              <p:nvPr/>
            </p:nvSpPr>
            <p:spPr bwMode="auto">
              <a:xfrm>
                <a:off x="720" y="384"/>
                <a:ext cx="192" cy="1632"/>
              </a:xfrm>
              <a:prstGeom prst="rect">
                <a:avLst/>
              </a:prstGeom>
              <a:solidFill>
                <a:schemeClr val="folHlink"/>
              </a:solidFill>
              <a:ln w="9525" cmpd="sng">
                <a:solidFill>
                  <a:schemeClr val="tx2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34" name="Rectangle 25"/>
              <p:cNvSpPr>
                <a:spLocks noChangeArrowheads="1"/>
              </p:cNvSpPr>
              <p:nvPr/>
            </p:nvSpPr>
            <p:spPr bwMode="auto">
              <a:xfrm>
                <a:off x="336" y="0"/>
                <a:ext cx="48" cy="384"/>
              </a:xfrm>
              <a:prstGeom prst="rect">
                <a:avLst/>
              </a:prstGeom>
              <a:noFill/>
              <a:ln w="9525" cmpd="sng">
                <a:solidFill>
                  <a:schemeClr val="tx2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35" name="Line 26"/>
              <p:cNvSpPr>
                <a:spLocks noChangeShapeType="1"/>
              </p:cNvSpPr>
              <p:nvPr/>
            </p:nvSpPr>
            <p:spPr bwMode="auto">
              <a:xfrm>
                <a:off x="384" y="384"/>
                <a:ext cx="336" cy="0"/>
              </a:xfrm>
              <a:prstGeom prst="line">
                <a:avLst/>
              </a:prstGeom>
              <a:noFill/>
              <a:ln w="9525" cap="rnd" cmpd="sng">
                <a:solidFill>
                  <a:schemeClr val="tx2"/>
                </a:solidFill>
                <a:prstDash val="sysDot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436" name="Rectangle 30"/>
            <p:cNvSpPr/>
            <p:nvPr/>
          </p:nvSpPr>
          <p:spPr bwMode="auto">
            <a:xfrm>
              <a:off x="960" y="384"/>
              <a:ext cx="48" cy="1488"/>
            </a:xfrm>
            <a:prstGeom prst="rightBrace">
              <a:avLst>
                <a:gd name="adj1" fmla="val 258333"/>
                <a:gd name="adj2" fmla="val 50000"/>
              </a:avLst>
            </a:prstGeom>
            <a:noFill/>
            <a:ln w="9525" cmpd="sng">
              <a:solidFill>
                <a:srgbClr val="FF3300"/>
              </a:solidFill>
              <a:round/>
            </a:ln>
          </p:spPr>
          <p:txBody>
            <a:bodyPr/>
            <a:lstStyle/>
            <a:p>
              <a:pPr marL="342900" indent="-342900" algn="just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l"/>
              </a:pPr>
              <a:endParaRPr lang="zh-CN" altLang="en-US" sz="2800" b="1">
                <a:latin typeface="Verdana" panose="020B0604030504040204" pitchFamily="34" charset="0"/>
              </a:endParaRPr>
            </a:p>
          </p:txBody>
        </p:sp>
        <p:sp>
          <p:nvSpPr>
            <p:cNvPr id="17437" name="Text Box 31"/>
            <p:cNvSpPr txBox="1">
              <a:spLocks noChangeArrowheads="1"/>
            </p:cNvSpPr>
            <p:nvPr/>
          </p:nvSpPr>
          <p:spPr bwMode="auto">
            <a:xfrm>
              <a:off x="1056" y="960"/>
              <a:ext cx="817" cy="2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760mm</a:t>
              </a:r>
            </a:p>
          </p:txBody>
        </p:sp>
      </p:grpSp>
      <p:sp>
        <p:nvSpPr>
          <p:cNvPr id="17438" name="Text Box 33"/>
          <p:cNvSpPr txBox="1">
            <a:spLocks noChangeArrowheads="1"/>
          </p:cNvSpPr>
          <p:nvPr/>
        </p:nvSpPr>
        <p:spPr bwMode="auto">
          <a:xfrm>
            <a:off x="508000" y="6096000"/>
            <a:ext cx="4876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/>
              <a:t>水银</a:t>
            </a:r>
            <a:r>
              <a:rPr lang="zh-CN" altLang="en-US" sz="2400" b="1">
                <a:solidFill>
                  <a:schemeClr val="tx2"/>
                </a:solidFill>
              </a:rPr>
              <a:t>长度</a:t>
            </a:r>
            <a:r>
              <a:rPr lang="zh-CN" altLang="en-US" sz="2400" b="1"/>
              <a:t>增大但</a:t>
            </a:r>
            <a:r>
              <a:rPr lang="zh-CN" altLang="en-US" sz="2400" b="1">
                <a:solidFill>
                  <a:srgbClr val="FF0000"/>
                </a:solidFill>
              </a:rPr>
              <a:t>高度不变</a:t>
            </a:r>
          </a:p>
        </p:txBody>
      </p:sp>
      <p:sp>
        <p:nvSpPr>
          <p:cNvPr id="17439" name="Text Box 34"/>
          <p:cNvSpPr txBox="1">
            <a:spLocks noChangeArrowheads="1"/>
          </p:cNvSpPr>
          <p:nvPr/>
        </p:nvSpPr>
        <p:spPr bwMode="auto">
          <a:xfrm>
            <a:off x="5791200" y="6096000"/>
            <a:ext cx="6400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/>
              <a:t>水银的高度与玻璃管的</a:t>
            </a:r>
            <a:r>
              <a:rPr lang="zh-CN" altLang="en-US" sz="2400" b="1">
                <a:solidFill>
                  <a:schemeClr val="tx2"/>
                </a:solidFill>
              </a:rPr>
              <a:t>粗细无关</a:t>
            </a:r>
            <a:endParaRPr lang="zh-CN" altLang="en-US" sz="2400"/>
          </a:p>
        </p:txBody>
      </p:sp>
      <p:grpSp>
        <p:nvGrpSpPr>
          <p:cNvPr id="32" name="Group 5"/>
          <p:cNvGrpSpPr/>
          <p:nvPr/>
        </p:nvGrpSpPr>
        <p:grpSpPr>
          <a:xfrm>
            <a:off x="914400" y="2209800"/>
            <a:ext cx="3441700" cy="3505200"/>
            <a:chOff x="0" y="0"/>
            <a:chExt cx="2168" cy="2208"/>
          </a:xfrm>
        </p:grpSpPr>
        <p:grpSp>
          <p:nvGrpSpPr>
            <p:cNvPr id="33" name="Group 6"/>
            <p:cNvGrpSpPr/>
            <p:nvPr/>
          </p:nvGrpSpPr>
          <p:grpSpPr>
            <a:xfrm>
              <a:off x="0" y="1536"/>
              <a:ext cx="1104" cy="672"/>
              <a:chOff x="0" y="0"/>
              <a:chExt cx="816" cy="672"/>
            </a:xfrm>
          </p:grpSpPr>
          <p:sp>
            <p:nvSpPr>
              <p:cNvPr id="44" name="Rectangle 7"/>
              <p:cNvSpPr>
                <a:spLocks noChangeArrowheads="1"/>
              </p:cNvSpPr>
              <p:nvPr/>
            </p:nvSpPr>
            <p:spPr bwMode="auto">
              <a:xfrm>
                <a:off x="0" y="240"/>
                <a:ext cx="816" cy="432"/>
              </a:xfrm>
              <a:prstGeom prst="rect">
                <a:avLst/>
              </a:prstGeom>
              <a:solidFill>
                <a:schemeClr val="folHlink"/>
              </a:solidFill>
              <a:ln w="9525" cmpd="sng">
                <a:solidFill>
                  <a:schemeClr val="tx2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16" cy="240"/>
              </a:xfrm>
              <a:prstGeom prst="rect">
                <a:avLst/>
              </a:prstGeom>
              <a:noFill/>
              <a:ln w="9525" cmpd="sng">
                <a:solidFill>
                  <a:schemeClr val="tx2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4" name="Group 9"/>
            <p:cNvGrpSpPr/>
            <p:nvPr/>
          </p:nvGrpSpPr>
          <p:grpSpPr>
            <a:xfrm>
              <a:off x="240" y="0"/>
              <a:ext cx="48" cy="2016"/>
              <a:chOff x="0" y="0"/>
              <a:chExt cx="48" cy="2016"/>
            </a:xfrm>
          </p:grpSpPr>
          <p:sp>
            <p:nvSpPr>
              <p:cNvPr id="42" name="Rectangle 10"/>
              <p:cNvSpPr>
                <a:spLocks noChangeArrowheads="1"/>
              </p:cNvSpPr>
              <p:nvPr/>
            </p:nvSpPr>
            <p:spPr bwMode="auto">
              <a:xfrm>
                <a:off x="0" y="288"/>
                <a:ext cx="48" cy="1728"/>
              </a:xfrm>
              <a:prstGeom prst="rect">
                <a:avLst/>
              </a:prstGeom>
              <a:solidFill>
                <a:schemeClr val="folHlink"/>
              </a:solidFill>
              <a:ln w="9525" cmpd="sng">
                <a:solidFill>
                  <a:schemeClr val="tx2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" cy="288"/>
              </a:xfrm>
              <a:prstGeom prst="rect">
                <a:avLst/>
              </a:prstGeom>
              <a:noFill/>
              <a:ln w="9525" cmpd="sng">
                <a:solidFill>
                  <a:schemeClr val="tx2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5" name="Group 12"/>
            <p:cNvGrpSpPr/>
            <p:nvPr/>
          </p:nvGrpSpPr>
          <p:grpSpPr>
            <a:xfrm rot="832276">
              <a:off x="768" y="0"/>
              <a:ext cx="48" cy="2016"/>
              <a:chOff x="0" y="0"/>
              <a:chExt cx="48" cy="2016"/>
            </a:xfrm>
          </p:grpSpPr>
          <p:sp>
            <p:nvSpPr>
              <p:cNvPr id="40" name="Rectangle 13"/>
              <p:cNvSpPr>
                <a:spLocks noChangeArrowheads="1"/>
              </p:cNvSpPr>
              <p:nvPr/>
            </p:nvSpPr>
            <p:spPr bwMode="auto">
              <a:xfrm>
                <a:off x="0" y="288"/>
                <a:ext cx="48" cy="1728"/>
              </a:xfrm>
              <a:prstGeom prst="rect">
                <a:avLst/>
              </a:prstGeom>
              <a:solidFill>
                <a:schemeClr val="folHlink"/>
              </a:solidFill>
              <a:ln w="9525" cmpd="sng">
                <a:solidFill>
                  <a:schemeClr val="tx2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" name="Rectangle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" cy="288"/>
              </a:xfrm>
              <a:prstGeom prst="rect">
                <a:avLst/>
              </a:prstGeom>
              <a:noFill/>
              <a:ln w="9525" cmpd="sng">
                <a:solidFill>
                  <a:schemeClr val="tx2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>
              <a:off x="288" y="288"/>
              <a:ext cx="672" cy="0"/>
            </a:xfrm>
            <a:prstGeom prst="line">
              <a:avLst/>
            </a:prstGeom>
            <a:noFill/>
            <a:ln w="9525" cap="rnd" cmpd="sng">
              <a:solidFill>
                <a:schemeClr val="tx2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 flipH="1">
              <a:off x="1008" y="288"/>
              <a:ext cx="0" cy="1488"/>
            </a:xfrm>
            <a:prstGeom prst="line">
              <a:avLst/>
            </a:prstGeom>
            <a:noFill/>
            <a:ln w="9525" cmpd="sng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AutoShape 17"/>
            <p:cNvSpPr/>
            <p:nvPr/>
          </p:nvSpPr>
          <p:spPr bwMode="auto">
            <a:xfrm>
              <a:off x="1104" y="288"/>
              <a:ext cx="240" cy="1488"/>
            </a:xfrm>
            <a:prstGeom prst="rightBrace">
              <a:avLst>
                <a:gd name="adj1" fmla="val 51667"/>
                <a:gd name="adj2" fmla="val 50000"/>
              </a:avLst>
            </a:prstGeom>
            <a:noFill/>
            <a:ln w="9525" cmpd="sng">
              <a:solidFill>
                <a:schemeClr val="tx2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1200" y="912"/>
              <a:ext cx="968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760mm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8" grpId="0"/>
      <p:bldP spid="174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2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15,&quot;width&quot;:2355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2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2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60,&quot;width&quot;:1920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2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2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2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2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2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2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1789</Words>
  <Application>Microsoft Office PowerPoint</Application>
  <PresentationFormat>自定义</PresentationFormat>
  <Paragraphs>110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主题​​</vt:lpstr>
      <vt:lpstr>第二十二讲  气体压强 流体压强与流速关系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讨论问题</vt:lpstr>
      <vt:lpstr>讨论问题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第二十二讲  气体压强 流体压强与流速关系</dc:title>
  <cp:lastModifiedBy>User</cp:lastModifiedBy>
  <cp:revision>1</cp:revision>
  <cp:lastPrinted>2021-02-01T14:05:08Z</cp:lastPrinted>
  <dcterms:created xsi:type="dcterms:W3CDTF">2021-02-01T14:05:08Z</dcterms:created>
  <dcterms:modified xsi:type="dcterms:W3CDTF">2021-02-23T02:25:26Z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