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FBB0-F083-45DE-B28E-AC139F23A2E5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B568-E2D5-4A82-814E-32758501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656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5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58231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2749" y="1939186"/>
            <a:ext cx="1829733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中物理</a:t>
            </a:r>
            <a:endParaRPr kumimoji="0" lang="zh-CN" altLang="en-US" sz="24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5004048" y="2061853"/>
            <a:ext cx="3528392" cy="50270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4000" b="1" baseline="-25000" dirty="0">
                <a:solidFill>
                  <a:srgbClr val="FF0000"/>
                </a:solidFill>
                <a:latin typeface="方正细倩简体" pitchFamily="65" charset="-122"/>
                <a:ea typeface="方正细倩简体" pitchFamily="65" charset="-122"/>
              </a:rPr>
              <a:t>第</a:t>
            </a:r>
            <a:r>
              <a:rPr lang="zh-CN" altLang="en-US" sz="4000" b="1" baseline="-25000" dirty="0" smtClean="0">
                <a:solidFill>
                  <a:srgbClr val="FF0000"/>
                </a:solidFill>
                <a:latin typeface="方正细倩简体" pitchFamily="65" charset="-122"/>
                <a:ea typeface="方正细倩简体" pitchFamily="65" charset="-122"/>
              </a:rPr>
              <a:t>十九章 生活用电</a:t>
            </a:r>
            <a:endParaRPr lang="zh-CN" sz="4000" b="1" baseline="-25000" dirty="0">
              <a:solidFill>
                <a:srgbClr val="FF0000"/>
              </a:solidFill>
              <a:latin typeface="方正细倩简体" pitchFamily="65" charset="-122"/>
              <a:ea typeface="方正细倩简体" pitchFamily="65" charset="-122"/>
            </a:endParaRPr>
          </a:p>
        </p:txBody>
      </p:sp>
      <p:sp>
        <p:nvSpPr>
          <p:cNvPr id="5" name="Shape 40"/>
          <p:cNvSpPr/>
          <p:nvPr/>
        </p:nvSpPr>
        <p:spPr>
          <a:xfrm>
            <a:off x="4716016" y="1131590"/>
            <a:ext cx="481671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人教</a:t>
            </a:r>
            <a:r>
              <a:rPr lang="zh-CN" altLang="en-US" sz="4800" b="1" baseline="-25000" dirty="0" smtClean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版物</a:t>
            </a: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理（初中）</a:t>
            </a:r>
            <a:endParaRPr lang="zh-CN" sz="4800" b="1" baseline="-25000" dirty="0">
              <a:solidFill>
                <a:srgbClr val="007E27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2236" y="2859782"/>
            <a:ext cx="3240360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latinLnBrk="1" hangingPunct="0"/>
            <a:r>
              <a:rPr lang="zh-CN" altLang="en-US" sz="6000" baseline="-25000" dirty="0" smtClean="0">
                <a:solidFill>
                  <a:srgbClr val="FF0000"/>
                </a:solidFill>
                <a:latin typeface="迷你简粗倩" pitchFamily="65" charset="-122"/>
                <a:ea typeface="迷你简粗倩" pitchFamily="65" charset="-122"/>
              </a:rPr>
              <a:t>本章复习</a:t>
            </a:r>
            <a:endParaRPr lang="zh-CN" altLang="en-US" sz="6000" baseline="-25000" dirty="0">
              <a:solidFill>
                <a:srgbClr val="FF0000"/>
              </a:solidFill>
              <a:latin typeface="迷你简粗倩" pitchFamily="65" charset="-122"/>
              <a:ea typeface="迷你简粗倩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41479"/>
            <a:ext cx="3638827" cy="3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19416" y="1211104"/>
            <a:ext cx="5906121" cy="28091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3. 如果发生触电事故，千万不要用手去拉触电者，要立即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或用干燥的木棒、竹棒挑开电源线，迅速使触电人脱离电源；必要时应对触电者进行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，同时尽快通知医务人员抢救. </a:t>
            </a:r>
          </a:p>
          <a:p>
            <a:pPr algn="just">
              <a:lnSpc>
                <a:spcPct val="120000"/>
              </a:lnSpc>
            </a:pPr>
            <a:r>
              <a:rPr sz="2095" b="1">
                <a:latin typeface="宋体" panose="02010600030101010101" pitchFamily="2" charset="-122"/>
                <a:cs typeface="宋体" panose="02010600030101010101" pitchFamily="2" charset="-122"/>
              </a:rPr>
              <a:t>注意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：发生电火灾时，务必先切断电源后，再泼水救火. 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2850511" y="1544974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切断电源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3446979" y="2332169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人工呼吸</a:t>
            </a:r>
          </a:p>
        </p:txBody>
      </p:sp>
    </p:spTree>
    <p:extLst>
      <p:ext uri="{BB962C8B-B14F-4D97-AF65-F5344CB8AC3E}">
        <p14:creationId xmlns:p14="http://schemas.microsoft.com/office/powerpoint/2010/main" val="205770522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19416" y="834391"/>
            <a:ext cx="5906121" cy="39741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sz="2095" b="1">
                <a:latin typeface="宋体" panose="02010600030101010101" pitchFamily="2" charset="-122"/>
                <a:cs typeface="宋体" panose="02010600030101010101" pitchFamily="2" charset="-122"/>
              </a:rPr>
              <a:t>4. 安全用电原则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（1）不接触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压带电体，不靠近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压带电体；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（2）更换灯泡、搬动电器前应断开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（3）不弄湿用电器，不损坏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（4）保险装置、插座、导线、家用电器等达到使用寿命应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更换；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（5）用电器外壳一定要接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线；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（6）不能随便更换成较粗保险丝，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　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用铁丝、铜丝等代替保险丝. 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2937746" y="1159192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低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5825721" y="1169194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高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5775838" y="1935004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电源开关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51351" y="2343627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绝缘层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08526" y="3079909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及时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63931" y="3468052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25721" y="3856197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不能</a:t>
            </a:r>
          </a:p>
        </p:txBody>
      </p:sp>
    </p:spTree>
    <p:extLst>
      <p:ext uri="{BB962C8B-B14F-4D97-AF65-F5344CB8AC3E}">
        <p14:creationId xmlns:p14="http://schemas.microsoft.com/office/powerpoint/2010/main" val="167826881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3146" y="1724025"/>
            <a:ext cx="5907071" cy="1255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1. 雷电是大气中一种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的放电现象. </a:t>
            </a:r>
          </a:p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2. 高大建筑物顶端装的避雷针，通过很粗的金属线与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相连，可以防雷.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53621" y="866776"/>
            <a:ext cx="5946027" cy="535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39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五、注意防雷</a:t>
            </a: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0686" y="1724025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剧烈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95686" y="2489835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大地</a:t>
            </a:r>
          </a:p>
        </p:txBody>
      </p:sp>
    </p:spTree>
    <p:extLst>
      <p:ext uri="{BB962C8B-B14F-4D97-AF65-F5344CB8AC3E}">
        <p14:creationId xmlns:p14="http://schemas.microsoft.com/office/powerpoint/2010/main" val="365780214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215" y="324016"/>
            <a:ext cx="8200390" cy="3492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1. 安全教育已越来越引起学校和社会各界的高度重视. 某中学开展了一系列丰富多彩的教育活动，在一次关于家庭用电的“对”“错”抢答比赛中，提出以下说法，其中应答“错”的是（　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A． 保险丝熔断后，不能使用铜丝代替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B． 控制电灯的开关必须接在火线上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C． 洗衣机插入三孔插座后，电灯和洗衣机是串联	D. 洗衣机使用三孔插座的目的是使其金属外壳接地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62686" y="1407385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5117579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286" y="3533776"/>
            <a:ext cx="2239499" cy="1316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0046" y="239988"/>
            <a:ext cx="8023225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2. 如图是某家庭电路的一部分，下列说法正确的是（　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A．电冰箱接入三孔插座后其外壳与零线相连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B．断开开关S时，用试电笔接触A点氖管发光，接触B点时氖管不会发光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C．保险丝烧断后可用铜丝代替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D．闭合开关S时，电灯不亮，保险丝未烧断，可能是电灯短路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3999" y="386913"/>
            <a:ext cx="36068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6548000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635" y="3212476"/>
            <a:ext cx="2306960" cy="11363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7820" y="346295"/>
            <a:ext cx="8430260" cy="2521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3．如图所示，下列关于家用插座说法中，正确的是（　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A．开关串联在干路中，指示灯与各组插孔并联在电路中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B．开关、指示灯和各组插孔并联在电路中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C．开关、指示灯和各组插孔串联在电路中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D．各组插孔串联在一起与指示灯并联在电路中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73320" y="430422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4096772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470" y="247627"/>
            <a:ext cx="8939530" cy="3979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4.一天晚上，某集体宿舍楼突然断电，走廊的应急灯立即亮起. 经检查发现楼内空气开关跳闸. 8min之后故障排除，闭合空气开关恢复供电，应急灯熄灭. 应急灯的发光元件由多个发光二极管组成，每盏应急灯的实际功率为2W. 下列说法正确的是（　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空气开关跳闸一定是用电器总功率过大造成的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发光二极管发光部分是由超导体材料制成的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本次断电每盏应急灯消耗的电能是16J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应急灯亮起时将电能主要转化为光能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63204" y="1899917"/>
            <a:ext cx="445956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43637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496" y="374941"/>
            <a:ext cx="8842375" cy="1937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5．如图所示的家庭电路中，当开关都闭合时，灯L不亮，用试电笔测试插座的左、右孔，氖管都发光，电路中只有一处故障，下列有关电路图及故障的说法中错误的是（　 　）</a:t>
            </a:r>
          </a:p>
          <a:p>
            <a:pPr algn="just">
              <a:lnSpc>
                <a:spcPct val="120000"/>
              </a:lnSpc>
            </a:pP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8205" y="3699354"/>
            <a:ext cx="3654270" cy="11653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454" y="1644897"/>
            <a:ext cx="5560742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A． 电能表的单位是千瓦时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B． 三孔插座是为了防止用电器外壳带电发生触电事故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C． 若在导线a和b之间接一个灯泡L1，则它和L是并联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D． 根据测试结果，应该是m与j之间断路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53391" y="1502545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192264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9767" y="3758089"/>
            <a:ext cx="2309810" cy="8520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766" y="581827"/>
            <a:ext cx="7511415" cy="3492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6. 一种试电笔的构造如图所示，下列关于它的作用和使用描述正确的是（　 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试电笔可用来测试物体是带正电还是带负电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试电笔通常也用来检查电气设备的外壳是否带电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使用时手指不能碰到金属笔卡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使用时人不会触电是因为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试电笔氖管中的氖气不会导电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38939" y="1176432"/>
            <a:ext cx="36068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6671588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14" y="2252662"/>
            <a:ext cx="2124531" cy="12220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8001" y="497800"/>
            <a:ext cx="8363585" cy="3492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7．如图所示是家庭电路中的三孔插座和三脚插头示意图． 下列说法正确的是（　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A． 三脚插头的三个脚一样长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B． 插孔E是用来接零线的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C． 插孔L是用来接零线的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D． 标有“E”的插脚能保证插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入插座时，确保用电器外壳先接地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4742" y="1085138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654199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92475" y="791896"/>
            <a:ext cx="227584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知识网络</a:t>
            </a:r>
          </a:p>
        </p:txBody>
      </p:sp>
      <p:pic>
        <p:nvPicPr>
          <p:cNvPr id="4" name="图片 3" descr="生活用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446" y="1708559"/>
            <a:ext cx="8119745" cy="24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8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53" y="2348219"/>
            <a:ext cx="727813" cy="7462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3086" y="429686"/>
            <a:ext cx="8437245" cy="2035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8．小明将电水壶插头连接在如图的三孔插座上，电水壶正常工作，同时电水壶金属外壳与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　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相连，此时将台灯连接在图中两孔插座上，闭合开关后灯不亮，原因是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　       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，之后，小明成功地排除了故障.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09865" y="971437"/>
            <a:ext cx="857928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大地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03728" y="1386185"/>
            <a:ext cx="2675734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台灯所在的支路开路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00197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360" y="3661409"/>
            <a:ext cx="2897002" cy="11468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116" y="463425"/>
            <a:ext cx="8251825" cy="2521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. 如图是安装了漏电保护器的家庭电路．当漏电保护器检测到通过图中A、B两处的电流不相等（即发生漏电）时，会迅速切断电路，从而起到保护作用．当家电维修人员在图中C处不慎触电时，漏电保护器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（选填“会”或“不会”）切断电路．若人体电阻为10kΩ，触电时通过人体的电流为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mA．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3120" y="1970835"/>
            <a:ext cx="521298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会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8329" y="2569577"/>
            <a:ext cx="44958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52910257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>
            <a:spLocks noChangeArrowheads="1"/>
          </p:cNvSpPr>
          <p:nvPr/>
        </p:nvSpPr>
        <p:spPr bwMode="auto">
          <a:xfrm>
            <a:off x="548641" y="865738"/>
            <a:ext cx="8256905" cy="23139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10.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关于家庭电路与安全用电，下列做法中正确的是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(      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．家庭电路中的地线可以不接地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．发现有人触电后，应立即用手把触电人拉离电线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．保险丝被烧断后，可用铜丝代替保险丝接入电路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．发现家用电器或电线失火时，必须先切断电源后再救火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617019" y="865420"/>
            <a:ext cx="347663" cy="496526"/>
          </a:xfrm>
          <a:prstGeom prst="rect">
            <a:avLst/>
          </a:prstGeom>
          <a:noFill/>
          <a:ln>
            <a:noFill/>
          </a:ln>
        </p:spPr>
        <p:txBody>
          <a:bodyPr wrap="none" lIns="87292" tIns="43646" rIns="87292" bIns="4364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D</a:t>
            </a:r>
            <a:endParaRPr kumimoji="0" lang="zh-CN" altLang="en-US" sz="302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766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176" y="816722"/>
            <a:ext cx="8291195" cy="27124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11.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关于家庭电路中一些元件和工具的使用，说法正确的是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　　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．控制电路的开关应接在零线和用电器之间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．三脚插头中间较长的铜片应与用电器的金属外壳相连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．熔丝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保险丝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)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熔断后可以用铜丝替代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．在使用测电笔时，手不能接触笔尾金属体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299644" y="975547"/>
            <a:ext cx="366713" cy="496526"/>
          </a:xfrm>
          <a:prstGeom prst="rect">
            <a:avLst/>
          </a:prstGeom>
          <a:noFill/>
          <a:ln>
            <a:noFill/>
          </a:ln>
        </p:spPr>
        <p:txBody>
          <a:bodyPr wrap="none" lIns="87292" tIns="43646" rIns="87292" bIns="4364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B</a:t>
            </a:r>
            <a:endParaRPr kumimoji="0" lang="zh-CN" altLang="en-US" sz="302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8612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391" y="786166"/>
            <a:ext cx="849185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12.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在如图所示的几种情况中，符合安全用电要求的是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　　</a:t>
            </a:r>
            <a:r>
              <a:rPr lang="en-US" altLang="zh-CN" sz="2000" kern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kumimoji="0" lang="en-US" altLang="zh-CN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4579" name="Picture 3" descr="S56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6" y="1379451"/>
            <a:ext cx="6171565" cy="3352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67793" y="786166"/>
            <a:ext cx="322263" cy="439235"/>
          </a:xfrm>
          <a:prstGeom prst="rect">
            <a:avLst/>
          </a:prstGeom>
          <a:noFill/>
          <a:ln>
            <a:noFill/>
          </a:ln>
        </p:spPr>
        <p:txBody>
          <a:bodyPr wrap="none" lIns="87292" tIns="43646" rIns="87292" bIns="4364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  <a:sym typeface="Times New Roman" panose="02020603050405020304" charset="0"/>
              </a:rPr>
              <a:t>C</a:t>
            </a:r>
            <a:endParaRPr kumimoji="0" lang="zh-CN" altLang="en-US" sz="2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19691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252" y="3008948"/>
            <a:ext cx="3973520" cy="17364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785" y="1777946"/>
            <a:ext cx="7374890" cy="1255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1. 家庭电路由两根进户线、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</a:p>
          <a:p>
            <a:pPr>
              <a:lnSpc>
                <a:spcPct val="120000"/>
              </a:lnSpc>
            </a:pP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、保险装置、用电器、导线等组成. 如图1所示.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9938" y="1777842"/>
            <a:ext cx="1681287" cy="41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9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9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电能表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4866" y="931465"/>
            <a:ext cx="5946027" cy="4793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9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一、 家庭电路</a:t>
            </a: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5940" y="2198054"/>
            <a:ext cx="1681287" cy="41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9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9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总开关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0996" y="295369"/>
            <a:ext cx="2402205" cy="52198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知识点梳理</a:t>
            </a:r>
          </a:p>
        </p:txBody>
      </p:sp>
    </p:spTree>
    <p:extLst>
      <p:ext uri="{BB962C8B-B14F-4D97-AF65-F5344CB8AC3E}">
        <p14:creationId xmlns:p14="http://schemas.microsoft.com/office/powerpoint/2010/main" val="396505940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44500" y="779164"/>
            <a:ext cx="8227060" cy="35858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2. 进户的两条输电线中，一条叫做端线，俗称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线；另一条在入户之前已经和大地相连，叫做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线. 两条线之间的电压为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. 零线和大地之间的电压为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3. 试电笔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：判断火线可用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 algn="just"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当用试电笔接触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线时，笔中的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会发光. 使用试电笔时，手指按住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，用笔尖接触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. 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5845087" y="628975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火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819236" y="1108333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零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7854" y="1432820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</a:rPr>
              <a:t>220V</a:t>
            </a: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23409" y="1513207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</a:rPr>
              <a:t>0V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5446" y="2862942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试电笔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13152" y="3475946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火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76711" y="3885898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氖管</a:t>
            </a:r>
            <a:endParaRPr lang="zh-CN" altLang="en-US" sz="2095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6196" y="3406121"/>
            <a:ext cx="1686038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笔尾金属体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40134" y="3885394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火线  </a:t>
            </a:r>
          </a:p>
        </p:txBody>
      </p:sp>
    </p:spTree>
    <p:extLst>
      <p:ext uri="{BB962C8B-B14F-4D97-AF65-F5344CB8AC3E}">
        <p14:creationId xmlns:p14="http://schemas.microsoft.com/office/powerpoint/2010/main" val="73663445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0536" y="527082"/>
            <a:ext cx="7536815" cy="28091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95" b="1"/>
              <a:t>注意</a:t>
            </a:r>
            <a:r>
              <a:rPr lang="zh-CN" altLang="en-US" sz="2095"/>
              <a:t>：（1）使用试电笔时，手指不能接触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u="sng"/>
              <a:t>                              </a:t>
            </a:r>
            <a:r>
              <a:rPr lang="zh-CN" altLang="en-US" sz="2095"/>
              <a:t>，否则就会触电.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/>
              <a:t>（2）使用试电笔时，由于试电笔中的电阻很大，流过人体的电流很小，不会对人体造成伤害.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/>
              <a:t>4. 用电器</a:t>
            </a:r>
            <a:r>
              <a:rPr lang="zh-CN" altLang="en-US" sz="2095"/>
              <a:t>：</a:t>
            </a:r>
          </a:p>
          <a:p>
            <a:pPr algn="just">
              <a:lnSpc>
                <a:spcPct val="120000"/>
              </a:lnSpc>
            </a:pPr>
            <a:r>
              <a:rPr lang="zh-CN" altLang="en-US" sz="2095"/>
              <a:t>（1）所有用电器</a:t>
            </a:r>
            <a:r>
              <a:rPr lang="zh-CN" altLang="en-US" sz="2095" u="sng"/>
              <a:t>           　</a:t>
            </a:r>
            <a:r>
              <a:rPr lang="zh-CN" altLang="en-US" sz="2095"/>
              <a:t>联在电路中.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/>
              <a:t>（2）控制用电器的开关接在用电器和</a:t>
            </a:r>
            <a:r>
              <a:rPr lang="zh-CN" altLang="en-US" sz="2095" u="sng"/>
              <a:t>        　</a:t>
            </a:r>
            <a:r>
              <a:rPr lang="zh-CN" altLang="en-US" sz="2095"/>
              <a:t>线之间.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0079" y="928225"/>
            <a:ext cx="1616202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笔尖金属体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90591" y="2269718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60391" y="2799180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火</a:t>
            </a:r>
          </a:p>
        </p:txBody>
      </p:sp>
    </p:spTree>
    <p:extLst>
      <p:ext uri="{BB962C8B-B14F-4D97-AF65-F5344CB8AC3E}">
        <p14:creationId xmlns:p14="http://schemas.microsoft.com/office/powerpoint/2010/main" val="190302235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7061" y="1452021"/>
            <a:ext cx="7833995" cy="2032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1. 三线插头上的三条线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：一条接火线（标着“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”字样）；第二条接零线（标着“N”字样）；第三条是接地线（标着“E”字样），是先和用电器的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  　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相连，再和室外的大地相连，万一用电器的金属外壳带电，电流就会流入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，不会对人造成伤害.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511" y="428178"/>
            <a:ext cx="5946027" cy="535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39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二、三线插头和漏电保护器</a:t>
            </a: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3885" y="1354535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L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94875" y="2261028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金属外壳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61428" y="2616272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大地</a:t>
            </a:r>
          </a:p>
        </p:txBody>
      </p:sp>
    </p:spTree>
    <p:extLst>
      <p:ext uri="{BB962C8B-B14F-4D97-AF65-F5344CB8AC3E}">
        <p14:creationId xmlns:p14="http://schemas.microsoft.com/office/powerpoint/2010/main" val="42496397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5446" y="690044"/>
            <a:ext cx="8115935" cy="1255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2. 漏电保护器的作用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：如果站在地上的人不小心接触了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线，电流经过人体流入大地，这时，总开关上的“漏电保护器”会迅速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en-US" altLang="zh-CN" sz="2095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 　电流，对人体起到保护作用.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8916" y="689864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6521" y="1450771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切断</a:t>
            </a:r>
          </a:p>
        </p:txBody>
      </p:sp>
    </p:spTree>
    <p:extLst>
      <p:ext uri="{BB962C8B-B14F-4D97-AF65-F5344CB8AC3E}">
        <p14:creationId xmlns:p14="http://schemas.microsoft.com/office/powerpoint/2010/main" val="369307963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350" y="733331"/>
            <a:ext cx="8597900" cy="3197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1. 造成家庭电路中电流过大的原因：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2095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095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；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    </a:t>
            </a:r>
            <a:r>
              <a:rPr lang="en-US" altLang="zh-CN" sz="2095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2. 保险丝的作用：当通过保险丝的电流过大时，</a:t>
            </a:r>
          </a:p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它由于温度过高而熔断，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电路，以保护用电器或人身. 保险丝具有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大，</a:t>
            </a:r>
          </a:p>
          <a:p>
            <a:pPr>
              <a:lnSpc>
                <a:spcPct val="120000"/>
              </a:lnSpc>
            </a:pP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低的特点. </a:t>
            </a:r>
          </a:p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3. 新建楼房中供电线路已经不再使用保险丝，</a:t>
            </a:r>
          </a:p>
          <a:p>
            <a:pPr>
              <a:lnSpc>
                <a:spcPct val="120000"/>
              </a:lnSpc>
            </a:pP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lang="zh-CN" altLang="en-US"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代替.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3936" y="197739"/>
            <a:ext cx="5946027" cy="535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39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三、家庭电路中电流过大的原因</a:t>
            </a:r>
            <a:endParaRPr lang="zh-CN" altLang="en-US" sz="2095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396" y="733331"/>
            <a:ext cx="7759065" cy="447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                                                                 </a:t>
            </a: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用电器的总功率过大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22170" y="1109677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短路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68531" y="1905160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切断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9019" y="2199704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电阻率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462" y="2691157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熔点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11763" y="3429863"/>
            <a:ext cx="1408120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空气开关</a:t>
            </a:r>
          </a:p>
        </p:txBody>
      </p:sp>
    </p:spTree>
    <p:extLst>
      <p:ext uri="{BB962C8B-B14F-4D97-AF65-F5344CB8AC3E}">
        <p14:creationId xmlns:p14="http://schemas.microsoft.com/office/powerpoint/2010/main" val="236495212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56" y="3668102"/>
            <a:ext cx="2060871" cy="1318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19416" y="888207"/>
            <a:ext cx="5906121" cy="3197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（3）高压电弧触电：如图2丙，高压带电体会在周围形成强大的电场，当人靠近时，容易产生 </a:t>
            </a:r>
          </a:p>
          <a:p>
            <a:pPr algn="just">
              <a:lnSpc>
                <a:spcPct val="120000"/>
              </a:lnSpc>
            </a:pP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触电. </a:t>
            </a:r>
          </a:p>
          <a:p>
            <a:pPr algn="just">
              <a:lnSpc>
                <a:spcPct val="120000"/>
              </a:lnSpc>
            </a:pP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（4）跨步电压触电：如图2丁，高压输电线断裂落地后，当人经过这个区域时，两脚之间存在相当高的电压，称作“</a:t>
            </a:r>
            <a:r>
              <a:rPr sz="2095" u="sng"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sz="2095">
                <a:latin typeface="宋体" panose="02010600030101010101" pitchFamily="2" charset="-122"/>
                <a:cs typeface="宋体" panose="02010600030101010101" pitchFamily="2" charset="-122"/>
              </a:rPr>
              <a:t>电压”. 这时电流从一条腿流入，从另一条腿流出，造成人触电事故的发生. 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619416" y="1606868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电弧 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457983" y="2760821"/>
            <a:ext cx="1329257" cy="479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</a:rPr>
              <a:t>跨步</a:t>
            </a:r>
          </a:p>
        </p:txBody>
      </p:sp>
    </p:spTree>
    <p:extLst>
      <p:ext uri="{BB962C8B-B14F-4D97-AF65-F5344CB8AC3E}">
        <p14:creationId xmlns:p14="http://schemas.microsoft.com/office/powerpoint/2010/main" val="143795899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4663364"/>
  <p:tag name="KSO_WM_UNIT_PLACING_PICTURE_USER_VIEWPORT" val="{&quot;height&quot;:3645,&quot;width&quot;:122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29558692"/>
  <p:tag name="KSO_WM_UNIT_PLACING_PICTURE_USER_VIEWPORT" val="{&quot;height&quot;:6282.4992125984254,&quot;width&quot;:11592.49921259842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1393</Words>
  <Application>Microsoft Office PowerPoint</Application>
  <PresentationFormat>全屏显示(16:9)</PresentationFormat>
  <Paragraphs>148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2020-08-24T01:03:12Z</dcterms:created>
  <dcterms:modified xsi:type="dcterms:W3CDTF">2020-08-24T07:23:12Z</dcterms:modified>
</cp:coreProperties>
</file>