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99" r:id="rId3"/>
    <p:sldId id="306" r:id="rId4"/>
    <p:sldId id="332" r:id="rId5"/>
    <p:sldId id="307" r:id="rId6"/>
    <p:sldId id="308" r:id="rId7"/>
    <p:sldId id="311" r:id="rId8"/>
    <p:sldId id="313" r:id="rId9"/>
    <p:sldId id="314" r:id="rId10"/>
    <p:sldId id="315" r:id="rId11"/>
    <p:sldId id="317" r:id="rId12"/>
    <p:sldId id="333" r:id="rId13"/>
    <p:sldId id="323" r:id="rId14"/>
    <p:sldId id="325" r:id="rId15"/>
    <p:sldId id="334" r:id="rId16"/>
    <p:sldId id="321" r:id="rId17"/>
    <p:sldId id="322" r:id="rId18"/>
    <p:sldId id="362" r:id="rId19"/>
    <p:sldId id="316" r:id="rId20"/>
    <p:sldId id="328" r:id="rId21"/>
    <p:sldId id="357" r:id="rId22"/>
    <p:sldId id="358" r:id="rId23"/>
    <p:sldId id="359" r:id="rId24"/>
    <p:sldId id="326" r:id="rId25"/>
    <p:sldId id="327" r:id="rId26"/>
    <p:sldId id="360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9900"/>
    <a:srgbClr val="9933FF"/>
    <a:srgbClr val="5F9B6A"/>
    <a:srgbClr val="228DE6"/>
    <a:srgbClr val="FFFFFF"/>
    <a:srgbClr val="66FF33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110" d="100"/>
          <a:sy n="110" d="100"/>
        </p:scale>
        <p:origin x="-954" y="-96"/>
      </p:cViewPr>
      <p:guideLst>
        <p:guide orient="horz" pos="2161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1468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文本占位符 11469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310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文本占位符 1310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331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文本占位符 133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290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9027" name="文本占位符 1290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300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0051" name="文本占位符 1300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239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372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文本占位符 1372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19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351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文本占位符 1351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361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6195" name="文本占位符 1361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1571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文本占位符 1157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167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文本占位符 1167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198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文本占位符 1198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208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文本占位符 120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7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218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文本占位符 1218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228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文本占位符 1228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9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249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310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文本占位符 1310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EAB3-8F91-4B1C-848A-18DB2BF84B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BF7F-5C60-43A6-AA2F-59B808C6F9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BD05-F087-40A7-A541-5C34DA1FDDB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33A4-B796-4A89-AD8E-B9A79F4DE12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9992-42B5-4D92-B31B-9F95D3F362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8129-977B-4E9A-9440-741D64A4D8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C547-E35A-46F5-A610-4F802E8A3C4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F5E3-A309-4299-B09E-F45E91CA50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E581-6C89-48D1-B228-064BEEE718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37DD-BC28-4F96-A5C3-0CC8F6C51A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A221E-0C64-45D9-B42E-CA920AC115B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6604000"/>
            <a:ext cx="23006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www. 21 cnjy.com</a:t>
            </a:r>
            <a:r>
              <a:rPr lang="zh-CN" altLang="en-US" sz="10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版权所有 </a:t>
            </a:r>
            <a:r>
              <a:rPr lang="zh-CN" altLang="en-US" sz="1000" dirty="0">
                <a:solidFill>
                  <a:schemeClr val="bg1"/>
                </a:solidFill>
                <a:latin typeface="宋体" panose="02010600030101010101" pitchFamily="2" charset="-122"/>
              </a:rPr>
              <a:t>盗版必究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FE5E61D-4BD5-40ED-AEB6-22781FAD2D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istrator.SC-201809101029\Desktop\1359780099683_nk7a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19750" cy="3781425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555776" y="1700808"/>
            <a:ext cx="39458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电能  电功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文本框 12299"/>
          <p:cNvSpPr txBox="1"/>
          <p:nvPr/>
        </p:nvSpPr>
        <p:spPr>
          <a:xfrm>
            <a:off x="5485130" y="727710"/>
            <a:ext cx="3306445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0" latin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电能表：可以计量用电器一段时间内消耗的电能，圆盘上方的数字以千瓦时为单位显示消耗的电能。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9455" y="727710"/>
            <a:ext cx="36544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电能表（电度表）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775" y="1462405"/>
            <a:ext cx="4104005" cy="457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35560" y="516255"/>
            <a:ext cx="577469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电能表几个重要的参数意义：</a:t>
            </a:r>
          </a:p>
        </p:txBody>
      </p:sp>
      <p:sp>
        <p:nvSpPr>
          <p:cNvPr id="73731" name="文本框 73730"/>
          <p:cNvSpPr txBox="1"/>
          <p:nvPr/>
        </p:nvSpPr>
        <p:spPr>
          <a:xfrm>
            <a:off x="165100" y="4855210"/>
            <a:ext cx="3858895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该电能表应在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220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伏的电路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中使用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73732" name="文本框 73731"/>
          <p:cNvSpPr txBox="1"/>
          <p:nvPr/>
        </p:nvSpPr>
        <p:spPr>
          <a:xfrm>
            <a:off x="4665345" y="1737360"/>
            <a:ext cx="4507230" cy="374904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表示这个电能表的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标定电流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安，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额定最大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电流为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20A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。电能表工作时的电流不应超过额定最大电流。</a:t>
            </a:r>
          </a:p>
        </p:txBody>
      </p:sp>
      <p:sp>
        <p:nvSpPr>
          <p:cNvPr id="73736" name="矩形 73735"/>
          <p:cNvSpPr/>
          <p:nvPr/>
        </p:nvSpPr>
        <p:spPr>
          <a:xfrm>
            <a:off x="5191125" y="1038860"/>
            <a:ext cx="306260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“10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9530" y="1129665"/>
            <a:ext cx="2996565" cy="3461385"/>
          </a:xfrm>
          <a:prstGeom prst="rect">
            <a:avLst/>
          </a:prstGeom>
        </p:spPr>
      </p:pic>
      <p:sp>
        <p:nvSpPr>
          <p:cNvPr id="73735" name="矩形 73734"/>
          <p:cNvSpPr/>
          <p:nvPr/>
        </p:nvSpPr>
        <p:spPr>
          <a:xfrm>
            <a:off x="-67310" y="4384675"/>
            <a:ext cx="1703070" cy="613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220V”</a:t>
            </a:r>
          </a:p>
        </p:txBody>
      </p:sp>
      <p:cxnSp>
        <p:nvCxnSpPr>
          <p:cNvPr id="2" name="肘形连接符 1"/>
          <p:cNvCxnSpPr>
            <a:stCxn id="73735" idx="0"/>
          </p:cNvCxnSpPr>
          <p:nvPr/>
        </p:nvCxnSpPr>
        <p:spPr>
          <a:xfrm rot="16200000">
            <a:off x="759460" y="3237230"/>
            <a:ext cx="1171575" cy="1123315"/>
          </a:xfrm>
          <a:prstGeom prst="bentConnector3">
            <a:avLst>
              <a:gd name="adj1" fmla="val 4997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flipV="1">
            <a:off x="2782570" y="1412875"/>
            <a:ext cx="3157220" cy="1689100"/>
          </a:xfrm>
          <a:prstGeom prst="bentConnector3">
            <a:avLst>
              <a:gd name="adj1" fmla="val 5002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73731" grpId="0" build="p"/>
      <p:bldP spid="73732" grpId="0" build="p"/>
      <p:bldP spid="73736" grpId="0"/>
      <p:bldP spid="737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矩形 73732"/>
          <p:cNvSpPr/>
          <p:nvPr/>
        </p:nvSpPr>
        <p:spPr>
          <a:xfrm>
            <a:off x="5913755" y="1833880"/>
            <a:ext cx="2425700" cy="20764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表示这个电能表在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赫的交流电路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中使用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73734" name="矩形 73733"/>
          <p:cNvSpPr/>
          <p:nvPr/>
        </p:nvSpPr>
        <p:spPr>
          <a:xfrm>
            <a:off x="387985" y="4848860"/>
            <a:ext cx="8425180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表示接在这个电能表上的用电器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每消耗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的电能，电能表上的转盘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转过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73737" name="矩形 73736"/>
          <p:cNvSpPr/>
          <p:nvPr/>
        </p:nvSpPr>
        <p:spPr>
          <a:xfrm>
            <a:off x="5491163" y="1064578"/>
            <a:ext cx="2040255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50Hz”</a:t>
            </a:r>
          </a:p>
        </p:txBody>
      </p:sp>
      <p:sp>
        <p:nvSpPr>
          <p:cNvPr id="73738" name="矩形 73737"/>
          <p:cNvSpPr/>
          <p:nvPr/>
        </p:nvSpPr>
        <p:spPr>
          <a:xfrm>
            <a:off x="387668" y="4375150"/>
            <a:ext cx="313055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600r/kW</a:t>
            </a:r>
            <a:r>
              <a:rPr lang="en-US" altLang="zh-CN" sz="32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8470" y="472440"/>
            <a:ext cx="3395980" cy="3923030"/>
          </a:xfrm>
          <a:prstGeom prst="rect">
            <a:avLst/>
          </a:prstGeom>
        </p:spPr>
      </p:pic>
      <p:cxnSp>
        <p:nvCxnSpPr>
          <p:cNvPr id="2" name="肘形连接符 1"/>
          <p:cNvCxnSpPr/>
          <p:nvPr/>
        </p:nvCxnSpPr>
        <p:spPr>
          <a:xfrm flipV="1">
            <a:off x="3949700" y="1628775"/>
            <a:ext cx="2062480" cy="1061720"/>
          </a:xfrm>
          <a:prstGeom prst="bentConnector3">
            <a:avLst>
              <a:gd name="adj1" fmla="val 50031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rot="5400000">
            <a:off x="1048385" y="3054985"/>
            <a:ext cx="1376680" cy="1242695"/>
          </a:xfrm>
          <a:prstGeom prst="bentConnector3">
            <a:avLst>
              <a:gd name="adj1" fmla="val 5002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4" grpId="0" build="p"/>
      <p:bldP spid="73737" grpId="0"/>
      <p:bldP spid="737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本框 74753"/>
          <p:cNvSpPr txBox="1"/>
          <p:nvPr/>
        </p:nvSpPr>
        <p:spPr>
          <a:xfrm>
            <a:off x="381000" y="457200"/>
            <a:ext cx="6858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endParaRPr sz="4000" b="1" i="1" u="sng" dirty="0">
              <a:solidFill>
                <a:srgbClr val="990033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74755" name="文本框 74754"/>
          <p:cNvSpPr txBox="1"/>
          <p:nvPr/>
        </p:nvSpPr>
        <p:spPr>
          <a:xfrm>
            <a:off x="250825" y="704215"/>
            <a:ext cx="8425180" cy="2651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例：一只家用电能表上标着“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600r/kw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，它表示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 现在室内只有一只灯泡发光，测出转盘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5min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转了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60r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，利用这些数据，计算出灯泡在这段时间内消耗的电是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8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b="1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0" name="文本框 74759"/>
          <p:cNvSpPr txBox="1"/>
          <p:nvPr/>
        </p:nvSpPr>
        <p:spPr>
          <a:xfrm>
            <a:off x="2352675" y="4973003"/>
            <a:ext cx="3201988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h/600r</a:t>
            </a:r>
          </a:p>
        </p:txBody>
      </p:sp>
      <p:sp>
        <p:nvSpPr>
          <p:cNvPr id="74763" name="文本框 74762"/>
          <p:cNvSpPr txBox="1"/>
          <p:nvPr/>
        </p:nvSpPr>
        <p:spPr>
          <a:xfrm>
            <a:off x="852170" y="4973320"/>
            <a:ext cx="2071370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W=60r×</a:t>
            </a:r>
          </a:p>
        </p:txBody>
      </p:sp>
      <p:sp>
        <p:nvSpPr>
          <p:cNvPr id="74765" name="文本框 74764"/>
          <p:cNvSpPr txBox="1"/>
          <p:nvPr/>
        </p:nvSpPr>
        <p:spPr>
          <a:xfrm>
            <a:off x="4458335" y="4973320"/>
            <a:ext cx="2545715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=0.1kw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sp>
        <p:nvSpPr>
          <p:cNvPr id="74766" name="矩形 74765"/>
          <p:cNvSpPr/>
          <p:nvPr/>
        </p:nvSpPr>
        <p:spPr>
          <a:xfrm>
            <a:off x="661035" y="3355975"/>
            <a:ext cx="760476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457200" eaLnBrk="0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每消耗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千瓦时的电能，电能表上的转盘转过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63" grpId="0"/>
      <p:bldP spid="747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685165" y="799465"/>
            <a:ext cx="332676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电能表的读数：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5475" y="1502410"/>
            <a:ext cx="7892415" cy="20116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为了计量一段时间内消耗的电能，必须记录这段时间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起始和结束时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电能表上计数器的示数，前后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两次示数之差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，就是这段时间内用电的度数。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6735" y="3514090"/>
            <a:ext cx="7344410" cy="20116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注意：</a:t>
            </a: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电能表的计数单位是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；计数器上最后一位是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小数点后面的数字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文本框 70658"/>
          <p:cNvSpPr txBox="1"/>
          <p:nvPr/>
        </p:nvSpPr>
        <p:spPr>
          <a:xfrm>
            <a:off x="466090" y="536575"/>
            <a:ext cx="8242935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：小丽、小强二位同学家的电能表的示数如图一所示，请你将它们的示数读出来。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00505" y="1983740"/>
            <a:ext cx="2286000" cy="566420"/>
            <a:chOff x="840" y="4128"/>
            <a:chExt cx="3600" cy="892"/>
          </a:xfrm>
        </p:grpSpPr>
        <p:sp>
          <p:nvSpPr>
            <p:cNvPr id="70660" name="直接连接符 70659"/>
            <p:cNvSpPr/>
            <p:nvPr/>
          </p:nvSpPr>
          <p:spPr>
            <a:xfrm>
              <a:off x="840" y="420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1" name="直接连接符 70660"/>
            <p:cNvSpPr/>
            <p:nvPr/>
          </p:nvSpPr>
          <p:spPr>
            <a:xfrm>
              <a:off x="84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2" name="直接连接符 70661"/>
            <p:cNvSpPr/>
            <p:nvPr/>
          </p:nvSpPr>
          <p:spPr>
            <a:xfrm>
              <a:off x="840" y="492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3" name="直接连接符 70662"/>
            <p:cNvSpPr/>
            <p:nvPr/>
          </p:nvSpPr>
          <p:spPr>
            <a:xfrm>
              <a:off x="444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4" name="直接连接符 70663"/>
            <p:cNvSpPr/>
            <p:nvPr/>
          </p:nvSpPr>
          <p:spPr>
            <a:xfrm>
              <a:off x="156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5" name="直接连接符 70664"/>
            <p:cNvSpPr/>
            <p:nvPr/>
          </p:nvSpPr>
          <p:spPr>
            <a:xfrm>
              <a:off x="228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6" name="直接连接符 70665"/>
            <p:cNvSpPr/>
            <p:nvPr/>
          </p:nvSpPr>
          <p:spPr>
            <a:xfrm>
              <a:off x="300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7" name="直接连接符 70666"/>
            <p:cNvSpPr/>
            <p:nvPr/>
          </p:nvSpPr>
          <p:spPr>
            <a:xfrm>
              <a:off x="372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68" name="文本框 70667"/>
            <p:cNvSpPr txBox="1"/>
            <p:nvPr/>
          </p:nvSpPr>
          <p:spPr>
            <a:xfrm>
              <a:off x="920" y="4156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70669" name="直接连接符 70668"/>
            <p:cNvSpPr/>
            <p:nvPr/>
          </p:nvSpPr>
          <p:spPr>
            <a:xfrm>
              <a:off x="3720" y="420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0" name="直接连接符 70669"/>
            <p:cNvSpPr/>
            <p:nvPr/>
          </p:nvSpPr>
          <p:spPr>
            <a:xfrm>
              <a:off x="3720" y="492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1" name="文本框 70670"/>
            <p:cNvSpPr txBox="1"/>
            <p:nvPr/>
          </p:nvSpPr>
          <p:spPr>
            <a:xfrm>
              <a:off x="1643" y="4156"/>
              <a:ext cx="60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70672" name="文本框 70671"/>
            <p:cNvSpPr txBox="1"/>
            <p:nvPr/>
          </p:nvSpPr>
          <p:spPr>
            <a:xfrm>
              <a:off x="2325" y="4153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</a:p>
          </p:txBody>
        </p:sp>
        <p:sp>
          <p:nvSpPr>
            <p:cNvPr id="70673" name="文本框 70672"/>
            <p:cNvSpPr txBox="1"/>
            <p:nvPr/>
          </p:nvSpPr>
          <p:spPr>
            <a:xfrm>
              <a:off x="2880" y="4153"/>
              <a:ext cx="60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  <p:sp>
          <p:nvSpPr>
            <p:cNvPr id="70674" name="文本框 70673"/>
            <p:cNvSpPr txBox="1"/>
            <p:nvPr/>
          </p:nvSpPr>
          <p:spPr>
            <a:xfrm>
              <a:off x="3720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70750" name="文本框 70749"/>
          <p:cNvSpPr txBox="1"/>
          <p:nvPr/>
        </p:nvSpPr>
        <p:spPr>
          <a:xfrm>
            <a:off x="198755" y="3780155"/>
            <a:ext cx="851027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：如果一个月后，二位同学家的电表示数分别变为如图二所示，则这二位同学家一个月分别用了多少电？</a:t>
            </a:r>
          </a:p>
        </p:txBody>
      </p:sp>
      <p:sp>
        <p:nvSpPr>
          <p:cNvPr id="70751" name="文本框 70750"/>
          <p:cNvSpPr txBox="1"/>
          <p:nvPr/>
        </p:nvSpPr>
        <p:spPr>
          <a:xfrm>
            <a:off x="1880235" y="3442335"/>
            <a:ext cx="1257300" cy="48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（图一）</a:t>
            </a:r>
          </a:p>
        </p:txBody>
      </p:sp>
      <p:sp>
        <p:nvSpPr>
          <p:cNvPr id="70752" name="文本框 70751"/>
          <p:cNvSpPr txBox="1"/>
          <p:nvPr/>
        </p:nvSpPr>
        <p:spPr>
          <a:xfrm>
            <a:off x="5779135" y="3442653"/>
            <a:ext cx="1524000" cy="48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（图二）</a:t>
            </a:r>
          </a:p>
        </p:txBody>
      </p:sp>
      <p:sp>
        <p:nvSpPr>
          <p:cNvPr id="70754" name="矩形 70753"/>
          <p:cNvSpPr/>
          <p:nvPr/>
        </p:nvSpPr>
        <p:spPr>
          <a:xfrm>
            <a:off x="198438" y="1983423"/>
            <a:ext cx="12496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小丽家</a:t>
            </a:r>
          </a:p>
        </p:txBody>
      </p:sp>
      <p:sp>
        <p:nvSpPr>
          <p:cNvPr id="70755" name="矩形 70754"/>
          <p:cNvSpPr/>
          <p:nvPr/>
        </p:nvSpPr>
        <p:spPr>
          <a:xfrm>
            <a:off x="198755" y="2785745"/>
            <a:ext cx="12496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小强家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756" name="文本框 70755"/>
          <p:cNvSpPr txBox="1"/>
          <p:nvPr/>
        </p:nvSpPr>
        <p:spPr>
          <a:xfrm>
            <a:off x="950913" y="62420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79135" y="1908175"/>
            <a:ext cx="2286000" cy="566420"/>
            <a:chOff x="8520" y="4128"/>
            <a:chExt cx="3600" cy="892"/>
          </a:xfrm>
        </p:grpSpPr>
        <p:sp>
          <p:nvSpPr>
            <p:cNvPr id="70704" name="直接连接符 70703"/>
            <p:cNvSpPr/>
            <p:nvPr/>
          </p:nvSpPr>
          <p:spPr>
            <a:xfrm>
              <a:off x="852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5" name="直接连接符 70704"/>
            <p:cNvSpPr/>
            <p:nvPr/>
          </p:nvSpPr>
          <p:spPr>
            <a:xfrm>
              <a:off x="8520" y="420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6" name="直接连接符 70705"/>
            <p:cNvSpPr/>
            <p:nvPr/>
          </p:nvSpPr>
          <p:spPr>
            <a:xfrm>
              <a:off x="8520" y="492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7" name="直接连接符 70706"/>
            <p:cNvSpPr/>
            <p:nvPr/>
          </p:nvSpPr>
          <p:spPr>
            <a:xfrm>
              <a:off x="1140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8" name="直接连接符 70707"/>
            <p:cNvSpPr/>
            <p:nvPr/>
          </p:nvSpPr>
          <p:spPr>
            <a:xfrm>
              <a:off x="11400" y="420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09" name="直接连接符 70708"/>
            <p:cNvSpPr/>
            <p:nvPr/>
          </p:nvSpPr>
          <p:spPr>
            <a:xfrm>
              <a:off x="11400" y="492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0" name="直接连接符 70709"/>
            <p:cNvSpPr/>
            <p:nvPr/>
          </p:nvSpPr>
          <p:spPr>
            <a:xfrm>
              <a:off x="12120" y="420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1" name="直接连接符 70710"/>
            <p:cNvSpPr/>
            <p:nvPr/>
          </p:nvSpPr>
          <p:spPr>
            <a:xfrm>
              <a:off x="924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2" name="直接连接符 70711"/>
            <p:cNvSpPr/>
            <p:nvPr/>
          </p:nvSpPr>
          <p:spPr>
            <a:xfrm>
              <a:off x="996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13" name="直接连接符 70712"/>
            <p:cNvSpPr/>
            <p:nvPr/>
          </p:nvSpPr>
          <p:spPr>
            <a:xfrm>
              <a:off x="10680" y="420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" name="文本框 1"/>
            <p:cNvSpPr txBox="1"/>
            <p:nvPr/>
          </p:nvSpPr>
          <p:spPr>
            <a:xfrm>
              <a:off x="8640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152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59" y="4128"/>
              <a:ext cx="601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800" y="412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520" y="4156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50035" y="2821305"/>
            <a:ext cx="2258060" cy="566406"/>
            <a:chOff x="840" y="6011"/>
            <a:chExt cx="3720" cy="936"/>
          </a:xfrm>
        </p:grpSpPr>
        <p:sp>
          <p:nvSpPr>
            <p:cNvPr id="70675" name="直接连接符 70674"/>
            <p:cNvSpPr/>
            <p:nvPr/>
          </p:nvSpPr>
          <p:spPr>
            <a:xfrm>
              <a:off x="840" y="604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6" name="直接连接符 70675"/>
            <p:cNvSpPr/>
            <p:nvPr/>
          </p:nvSpPr>
          <p:spPr>
            <a:xfrm>
              <a:off x="84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7" name="直接连接符 70676"/>
            <p:cNvSpPr/>
            <p:nvPr/>
          </p:nvSpPr>
          <p:spPr>
            <a:xfrm flipV="1">
              <a:off x="840" y="676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8" name="直接连接符 70677"/>
            <p:cNvSpPr/>
            <p:nvPr/>
          </p:nvSpPr>
          <p:spPr>
            <a:xfrm>
              <a:off x="444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79" name="直接连接符 70678"/>
            <p:cNvSpPr/>
            <p:nvPr/>
          </p:nvSpPr>
          <p:spPr>
            <a:xfrm>
              <a:off x="372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0" name="直接连接符 70679"/>
            <p:cNvSpPr/>
            <p:nvPr/>
          </p:nvSpPr>
          <p:spPr>
            <a:xfrm>
              <a:off x="3720" y="604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1" name="直接连接符 70680"/>
            <p:cNvSpPr/>
            <p:nvPr/>
          </p:nvSpPr>
          <p:spPr>
            <a:xfrm>
              <a:off x="3720" y="676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2" name="直接连接符 70681"/>
            <p:cNvSpPr/>
            <p:nvPr/>
          </p:nvSpPr>
          <p:spPr>
            <a:xfrm>
              <a:off x="156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3" name="直接连接符 70682"/>
            <p:cNvSpPr/>
            <p:nvPr/>
          </p:nvSpPr>
          <p:spPr>
            <a:xfrm>
              <a:off x="228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4" name="直接连接符 70683"/>
            <p:cNvSpPr/>
            <p:nvPr/>
          </p:nvSpPr>
          <p:spPr>
            <a:xfrm>
              <a:off x="300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687" name="文本框 70686"/>
            <p:cNvSpPr txBox="1"/>
            <p:nvPr/>
          </p:nvSpPr>
          <p:spPr>
            <a:xfrm>
              <a:off x="2400" y="6012"/>
              <a:ext cx="48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</a:p>
          </p:txBody>
        </p:sp>
        <p:sp>
          <p:nvSpPr>
            <p:cNvPr id="70688" name="文本框 70687"/>
            <p:cNvSpPr txBox="1"/>
            <p:nvPr/>
          </p:nvSpPr>
          <p:spPr>
            <a:xfrm>
              <a:off x="3840" y="6040"/>
              <a:ext cx="72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70722" name="文本框 70721"/>
            <p:cNvSpPr txBox="1"/>
            <p:nvPr/>
          </p:nvSpPr>
          <p:spPr>
            <a:xfrm>
              <a:off x="3000" y="6040"/>
              <a:ext cx="72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20" y="6011"/>
              <a:ext cx="48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43" y="6040"/>
              <a:ext cx="460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79135" y="2767965"/>
            <a:ext cx="2419985" cy="632996"/>
            <a:chOff x="8520" y="6040"/>
            <a:chExt cx="3600" cy="988"/>
          </a:xfrm>
        </p:grpSpPr>
        <p:sp>
          <p:nvSpPr>
            <p:cNvPr id="70719" name="直接连接符 70718"/>
            <p:cNvSpPr/>
            <p:nvPr/>
          </p:nvSpPr>
          <p:spPr>
            <a:xfrm>
              <a:off x="8520" y="604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0" name="直接连接符 70719"/>
            <p:cNvSpPr/>
            <p:nvPr/>
          </p:nvSpPr>
          <p:spPr>
            <a:xfrm>
              <a:off x="852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1" name="直接连接符 70720"/>
            <p:cNvSpPr/>
            <p:nvPr/>
          </p:nvSpPr>
          <p:spPr>
            <a:xfrm>
              <a:off x="8520" y="676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3" name="直接连接符 70722"/>
            <p:cNvSpPr/>
            <p:nvPr/>
          </p:nvSpPr>
          <p:spPr>
            <a:xfrm>
              <a:off x="1140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4" name="直接连接符 70723"/>
            <p:cNvSpPr/>
            <p:nvPr/>
          </p:nvSpPr>
          <p:spPr>
            <a:xfrm>
              <a:off x="11400" y="604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5" name="直接连接符 70724"/>
            <p:cNvSpPr/>
            <p:nvPr/>
          </p:nvSpPr>
          <p:spPr>
            <a:xfrm>
              <a:off x="12120" y="6040"/>
              <a:ext cx="0" cy="72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6" name="直接连接符 70725"/>
            <p:cNvSpPr/>
            <p:nvPr/>
          </p:nvSpPr>
          <p:spPr>
            <a:xfrm>
              <a:off x="11400" y="6760"/>
              <a:ext cx="72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7" name="直接连接符 70726"/>
            <p:cNvSpPr/>
            <p:nvPr/>
          </p:nvSpPr>
          <p:spPr>
            <a:xfrm>
              <a:off x="924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8" name="直接连接符 70727"/>
            <p:cNvSpPr/>
            <p:nvPr/>
          </p:nvSpPr>
          <p:spPr>
            <a:xfrm>
              <a:off x="996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29" name="直接连接符 70728"/>
            <p:cNvSpPr/>
            <p:nvPr/>
          </p:nvSpPr>
          <p:spPr>
            <a:xfrm>
              <a:off x="10680" y="604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0742" name="文本框 70741"/>
            <p:cNvSpPr txBox="1"/>
            <p:nvPr/>
          </p:nvSpPr>
          <p:spPr>
            <a:xfrm>
              <a:off x="10007" y="6140"/>
              <a:ext cx="710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</a:p>
          </p:txBody>
        </p:sp>
        <p:sp>
          <p:nvSpPr>
            <p:cNvPr id="70743" name="文本框 70742"/>
            <p:cNvSpPr txBox="1"/>
            <p:nvPr/>
          </p:nvSpPr>
          <p:spPr>
            <a:xfrm>
              <a:off x="10717" y="6123"/>
              <a:ext cx="625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</a:p>
          </p:txBody>
        </p:sp>
        <p:sp>
          <p:nvSpPr>
            <p:cNvPr id="70744" name="文本框 70743"/>
            <p:cNvSpPr txBox="1"/>
            <p:nvPr/>
          </p:nvSpPr>
          <p:spPr>
            <a:xfrm>
              <a:off x="11533" y="6172"/>
              <a:ext cx="467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81" y="6140"/>
              <a:ext cx="539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306" y="6140"/>
              <a:ext cx="480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891280" y="1983740"/>
            <a:ext cx="196405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84.3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86505" y="2832100"/>
            <a:ext cx="217297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476.3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70050" y="5330190"/>
            <a:ext cx="196405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18940" y="5243195"/>
            <a:ext cx="196405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23.6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kw</a:t>
            </a:r>
            <a:r>
              <a:rPr lang="en-US" altLang="zh-CN" sz="2800" b="1" baseline="3000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72705"/>
          <p:cNvSpPr txBox="1"/>
          <p:nvPr/>
        </p:nvSpPr>
        <p:spPr>
          <a:xfrm>
            <a:off x="230505" y="985520"/>
            <a:ext cx="883920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例：小明家本月月初电能表的显示数字为</a:t>
            </a: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月末电费收据显示的用电数量为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30kw</a:t>
            </a:r>
            <a:r>
              <a:rPr lang="en-US" altLang="zh-CN" sz="28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，则月末电能表的显示数字应为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，本月消耗的电能为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度，合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，若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度电为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元，则小强家应付电费</a:t>
            </a:r>
            <a:r>
              <a:rPr lang="zh-CN" altLang="en-US" sz="28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64705" y="1123950"/>
            <a:ext cx="1905000" cy="548640"/>
            <a:chOff x="9840" y="708"/>
            <a:chExt cx="3000" cy="864"/>
          </a:xfrm>
        </p:grpSpPr>
        <p:sp>
          <p:nvSpPr>
            <p:cNvPr id="72707" name="直接连接符 72706"/>
            <p:cNvSpPr/>
            <p:nvPr/>
          </p:nvSpPr>
          <p:spPr>
            <a:xfrm>
              <a:off x="984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08" name="直接连接符 72707"/>
            <p:cNvSpPr/>
            <p:nvPr/>
          </p:nvSpPr>
          <p:spPr>
            <a:xfrm>
              <a:off x="9840" y="8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09" name="直接连接符 72708"/>
            <p:cNvSpPr/>
            <p:nvPr/>
          </p:nvSpPr>
          <p:spPr>
            <a:xfrm>
              <a:off x="9840" y="14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0" name="直接连接符 72709"/>
            <p:cNvSpPr/>
            <p:nvPr/>
          </p:nvSpPr>
          <p:spPr>
            <a:xfrm>
              <a:off x="12120" y="8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1" name="直接连接符 72710"/>
            <p:cNvSpPr/>
            <p:nvPr/>
          </p:nvSpPr>
          <p:spPr>
            <a:xfrm>
              <a:off x="1044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2" name="直接连接符 72711"/>
            <p:cNvSpPr/>
            <p:nvPr/>
          </p:nvSpPr>
          <p:spPr>
            <a:xfrm>
              <a:off x="1104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3" name="直接连接符 72712"/>
            <p:cNvSpPr/>
            <p:nvPr/>
          </p:nvSpPr>
          <p:spPr>
            <a:xfrm>
              <a:off x="11520" y="8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4" name="直接连接符 72713"/>
            <p:cNvSpPr/>
            <p:nvPr/>
          </p:nvSpPr>
          <p:spPr>
            <a:xfrm>
              <a:off x="12120" y="8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5" name="直接连接符 72714"/>
            <p:cNvSpPr/>
            <p:nvPr/>
          </p:nvSpPr>
          <p:spPr>
            <a:xfrm>
              <a:off x="12120" y="14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6" name="直接连接符 72715"/>
            <p:cNvSpPr/>
            <p:nvPr/>
          </p:nvSpPr>
          <p:spPr>
            <a:xfrm>
              <a:off x="12720" y="8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17" name="文本框 72716"/>
            <p:cNvSpPr txBox="1"/>
            <p:nvPr/>
          </p:nvSpPr>
          <p:spPr>
            <a:xfrm>
              <a:off x="9840" y="708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72718" name="文本框 72717"/>
            <p:cNvSpPr txBox="1"/>
            <p:nvPr/>
          </p:nvSpPr>
          <p:spPr>
            <a:xfrm>
              <a:off x="10440" y="708"/>
              <a:ext cx="96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72719" name="文本框 72718"/>
            <p:cNvSpPr txBox="1"/>
            <p:nvPr/>
          </p:nvSpPr>
          <p:spPr>
            <a:xfrm>
              <a:off x="11040" y="708"/>
              <a:ext cx="60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  <p:sp>
          <p:nvSpPr>
            <p:cNvPr id="72720" name="文本框 72719"/>
            <p:cNvSpPr txBox="1"/>
            <p:nvPr/>
          </p:nvSpPr>
          <p:spPr>
            <a:xfrm>
              <a:off x="11520" y="708"/>
              <a:ext cx="72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72721" name="文本框 72720"/>
            <p:cNvSpPr txBox="1"/>
            <p:nvPr/>
          </p:nvSpPr>
          <p:spPr>
            <a:xfrm>
              <a:off x="12120" y="708"/>
              <a:ext cx="72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</a:p>
          </p:txBody>
        </p:sp>
      </p:grpSp>
      <p:sp>
        <p:nvSpPr>
          <p:cNvPr id="72737" name="文本框 72736"/>
          <p:cNvSpPr txBox="1"/>
          <p:nvPr/>
        </p:nvSpPr>
        <p:spPr>
          <a:xfrm>
            <a:off x="5148580" y="2402840"/>
            <a:ext cx="457200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59505" y="2402840"/>
            <a:ext cx="1828800" cy="548640"/>
            <a:chOff x="3480" y="2640"/>
            <a:chExt cx="2880" cy="864"/>
          </a:xfrm>
        </p:grpSpPr>
        <p:sp>
          <p:nvSpPr>
            <p:cNvPr id="72722" name="直接连接符 72721"/>
            <p:cNvSpPr/>
            <p:nvPr/>
          </p:nvSpPr>
          <p:spPr>
            <a:xfrm>
              <a:off x="3480" y="26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3" name="直接连接符 72722"/>
            <p:cNvSpPr/>
            <p:nvPr/>
          </p:nvSpPr>
          <p:spPr>
            <a:xfrm>
              <a:off x="34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4" name="直接连接符 72723"/>
            <p:cNvSpPr/>
            <p:nvPr/>
          </p:nvSpPr>
          <p:spPr>
            <a:xfrm>
              <a:off x="3480" y="3240"/>
              <a:ext cx="22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5" name="直接连接符 72724"/>
            <p:cNvSpPr/>
            <p:nvPr/>
          </p:nvSpPr>
          <p:spPr>
            <a:xfrm>
              <a:off x="40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6" name="直接连接符 72725"/>
            <p:cNvSpPr/>
            <p:nvPr/>
          </p:nvSpPr>
          <p:spPr>
            <a:xfrm>
              <a:off x="46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7" name="直接连接符 72726"/>
            <p:cNvSpPr/>
            <p:nvPr/>
          </p:nvSpPr>
          <p:spPr>
            <a:xfrm>
              <a:off x="5280" y="264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8" name="直接连接符 72727"/>
            <p:cNvSpPr/>
            <p:nvPr/>
          </p:nvSpPr>
          <p:spPr>
            <a:xfrm>
              <a:off x="5760" y="26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29" name="直接连接符 72728"/>
            <p:cNvSpPr/>
            <p:nvPr/>
          </p:nvSpPr>
          <p:spPr>
            <a:xfrm>
              <a:off x="5760" y="26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30" name="直接连接符 72729"/>
            <p:cNvSpPr/>
            <p:nvPr/>
          </p:nvSpPr>
          <p:spPr>
            <a:xfrm>
              <a:off x="6360" y="2640"/>
              <a:ext cx="0" cy="60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31" name="直接连接符 72730"/>
            <p:cNvSpPr/>
            <p:nvPr/>
          </p:nvSpPr>
          <p:spPr>
            <a:xfrm>
              <a:off x="5760" y="3240"/>
              <a:ext cx="60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72735" name="文本框 72734"/>
            <p:cNvSpPr txBox="1"/>
            <p:nvPr/>
          </p:nvSpPr>
          <p:spPr>
            <a:xfrm>
              <a:off x="3480" y="2640"/>
              <a:ext cx="48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72736" name="文本框 72735"/>
            <p:cNvSpPr txBox="1"/>
            <p:nvPr/>
          </p:nvSpPr>
          <p:spPr>
            <a:xfrm>
              <a:off x="4080" y="2640"/>
              <a:ext cx="96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72738" name="文本框 72737"/>
            <p:cNvSpPr txBox="1"/>
            <p:nvPr/>
          </p:nvSpPr>
          <p:spPr>
            <a:xfrm>
              <a:off x="4680" y="2640"/>
              <a:ext cx="720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</a:p>
          </p:txBody>
        </p:sp>
        <p:sp>
          <p:nvSpPr>
            <p:cNvPr id="72739" name="文本框 72738"/>
            <p:cNvSpPr txBox="1"/>
            <p:nvPr/>
          </p:nvSpPr>
          <p:spPr>
            <a:xfrm>
              <a:off x="5280" y="2640"/>
              <a:ext cx="685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sp>
        <p:nvSpPr>
          <p:cNvPr id="72740" name="文本框 72739"/>
          <p:cNvSpPr txBox="1"/>
          <p:nvPr/>
        </p:nvSpPr>
        <p:spPr>
          <a:xfrm>
            <a:off x="808990" y="3060700"/>
            <a:ext cx="765810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</a:p>
        </p:txBody>
      </p:sp>
      <p:sp>
        <p:nvSpPr>
          <p:cNvPr id="72741" name="文本框 72740"/>
          <p:cNvSpPr txBox="1"/>
          <p:nvPr/>
        </p:nvSpPr>
        <p:spPr>
          <a:xfrm>
            <a:off x="2668905" y="3060700"/>
            <a:ext cx="1981200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1.08×10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72742" name="文本框 72741"/>
          <p:cNvSpPr txBox="1"/>
          <p:nvPr/>
        </p:nvSpPr>
        <p:spPr>
          <a:xfrm>
            <a:off x="3049905" y="3728720"/>
            <a:ext cx="914400" cy="54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7" grpId="0"/>
      <p:bldP spid="72740" grpId="0"/>
      <p:bldP spid="72741" grpId="0"/>
      <p:bldP spid="727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6" descr="http://t2.baidu.com/it/u=4148161167,1834494407&amp;fm=23&amp;gp=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52" r="20630"/>
          <a:stretch>
            <a:fillRect/>
          </a:stretch>
        </p:blipFill>
        <p:spPr>
          <a:xfrm>
            <a:off x="6617335" y="875030"/>
            <a:ext cx="1941195" cy="2735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8" descr="http://t1.baidu.com/it/u=2327882187,3538117837&amp;fm=23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5248" y="3565208"/>
            <a:ext cx="2327275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14" descr="http://t3.baidu.com/it/u=631521058,16110760&amp;fm=23&amp;gp=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208" y="3378835"/>
            <a:ext cx="3735387" cy="371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15" descr="C:\Users\Administrator\Desktop\18章\18\18图\18-1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9485" y="1209040"/>
            <a:ext cx="2325370" cy="253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图片 75778" descr="u=2026447273,2007581542&amp;gp=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800" y="1013460"/>
            <a:ext cx="2466975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0" name="文本框 73729"/>
          <p:cNvSpPr txBox="1"/>
          <p:nvPr/>
        </p:nvSpPr>
        <p:spPr>
          <a:xfrm>
            <a:off x="431800" y="594995"/>
            <a:ext cx="331470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电能表的种类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文本框 109573"/>
          <p:cNvSpPr txBox="1"/>
          <p:nvPr/>
        </p:nvSpPr>
        <p:spPr>
          <a:xfrm>
            <a:off x="553085" y="594360"/>
            <a:ext cx="7851775" cy="566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度）电的作用：</a:t>
            </a: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可以炼钢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1.6kg</a:t>
            </a: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可以采掘原煤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105kg</a:t>
            </a: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可以使电车行驶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0.85km</a:t>
            </a: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可以一次灌溉麦田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330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可以使洗衣机工作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2.7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小时</a:t>
            </a:r>
          </a:p>
          <a:p>
            <a:pPr lv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可以使电脑工作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375" y="1033780"/>
            <a:ext cx="1800225" cy="1591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2755" y="1033780"/>
            <a:ext cx="1816735" cy="1591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0945" y="4522470"/>
            <a:ext cx="1612265" cy="1741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5375" y="2776855"/>
            <a:ext cx="1727835" cy="1583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0860" y="4522470"/>
            <a:ext cx="1951990" cy="1741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0860" y="2776855"/>
            <a:ext cx="1952625" cy="158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737870" y="759460"/>
            <a:ext cx="160020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2535" y="1372870"/>
            <a:ext cx="6847205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电能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转化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为其他形式能的过程也可以说是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电流做功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的过程。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32535" y="3230245"/>
            <a:ext cx="7002780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有多少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电能发生了转化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就说电流做了多少功。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935" y="1573530"/>
            <a:ext cx="7644130" cy="4527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2635" y="737235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风力发电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659765" y="878840"/>
            <a:ext cx="4203700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影响电功多少的因素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9765" y="1388745"/>
            <a:ext cx="7868285" cy="155448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电流做功的多少跟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电流大小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电压的高低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通电时间的长短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都有关系。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9765" y="3246755"/>
            <a:ext cx="375983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电功的计算公式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0745" y="3246755"/>
            <a:ext cx="5199380" cy="2807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W=UIt        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表示电路两端的电压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表示电路中的电流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表示通电时间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/>
          <p:nvPr/>
        </p:nvSpPr>
        <p:spPr>
          <a:xfrm>
            <a:off x="447675" y="654685"/>
            <a:ext cx="8248015" cy="228600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例：用两节串联后的干电池给小灯泡供电，电压为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3V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，小灯泡发光时通过的电流为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0.3A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，则小灯泡工作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5min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，电流做功为多少？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6430" y="3181350"/>
            <a:ext cx="7200900" cy="2807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解：电流做功为：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W = </a:t>
            </a:r>
            <a:r>
              <a:rPr lang="en-US" altLang="x-none" sz="3200" b="1" dirty="0" err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UIt</a:t>
            </a: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= 3 V×0.3 A×0.5×60 s </a:t>
            </a: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x-none" sz="3200" b="1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= 27 J</a:t>
            </a:r>
            <a:endParaRPr lang="en-US" altLang="x-none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845" y="1322705"/>
            <a:ext cx="8218170" cy="448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电能的概念、单位及单位间的转换；</a:t>
            </a: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电能表的作用及各参数的意义；</a:t>
            </a: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电能表的正确读数及如何利用其测量用电器消耗的电能；</a:t>
            </a: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电功的概念，影响因素；</a:t>
            </a:r>
          </a:p>
          <a:p>
            <a:pPr indent="457200" eaLnBrk="1" latinLnBrk="0" hangingPunct="1">
              <a:lnSpc>
                <a:spcPct val="150000"/>
              </a:lnSpc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电功的计算公式：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W=UIt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5315" y="709295"/>
            <a:ext cx="211137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0" name="矩形 19489"/>
          <p:cNvSpPr/>
          <p:nvPr/>
        </p:nvSpPr>
        <p:spPr>
          <a:xfrm>
            <a:off x="342900" y="4714875"/>
            <a:ext cx="1588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2" name="矩形 19491"/>
          <p:cNvSpPr/>
          <p:nvPr/>
        </p:nvSpPr>
        <p:spPr>
          <a:xfrm>
            <a:off x="3856038" y="4714875"/>
            <a:ext cx="230187" cy="549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19493" name="矩形 19492"/>
          <p:cNvSpPr/>
          <p:nvPr/>
        </p:nvSpPr>
        <p:spPr>
          <a:xfrm>
            <a:off x="342900" y="5264150"/>
            <a:ext cx="1588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5" name="矩形 19494"/>
          <p:cNvSpPr/>
          <p:nvPr/>
        </p:nvSpPr>
        <p:spPr>
          <a:xfrm>
            <a:off x="6151563" y="5264150"/>
            <a:ext cx="1587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6" name="矩形 19495"/>
          <p:cNvSpPr/>
          <p:nvPr/>
        </p:nvSpPr>
        <p:spPr>
          <a:xfrm>
            <a:off x="342900" y="5840413"/>
            <a:ext cx="1588" cy="2746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lvl="0" eaLnBrk="1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37" name="文本框 19536"/>
          <p:cNvSpPr txBox="1"/>
          <p:nvPr/>
        </p:nvSpPr>
        <p:spPr>
          <a:xfrm>
            <a:off x="250825" y="1052513"/>
            <a:ext cx="8675688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indent="45720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、在国际单位制中，电能的单位是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简称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，符号是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；生活中常用的电能单位是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学名是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符号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38" name="文本框 19537"/>
          <p:cNvSpPr txBox="1"/>
          <p:nvPr/>
        </p:nvSpPr>
        <p:spPr>
          <a:xfrm>
            <a:off x="701675" y="3329940"/>
            <a:ext cx="614553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、电能表是用来测量（     ）</a:t>
            </a:r>
          </a:p>
          <a:p>
            <a:pPr lvl="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电流的大小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电压的大小</a:t>
            </a:r>
          </a:p>
          <a:p>
            <a:pPr lvl="0" eaLnBrk="0" latin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电阻的大小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电能的大小</a:t>
            </a:r>
          </a:p>
        </p:txBody>
      </p:sp>
      <p:sp>
        <p:nvSpPr>
          <p:cNvPr id="19540" name="文本框 19539"/>
          <p:cNvSpPr txBox="1"/>
          <p:nvPr/>
        </p:nvSpPr>
        <p:spPr>
          <a:xfrm>
            <a:off x="7087235" y="1204595"/>
            <a:ext cx="11633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焦耳</a:t>
            </a:r>
          </a:p>
        </p:txBody>
      </p:sp>
      <p:sp>
        <p:nvSpPr>
          <p:cNvPr id="19541" name="文本框 19540"/>
          <p:cNvSpPr txBox="1"/>
          <p:nvPr/>
        </p:nvSpPr>
        <p:spPr>
          <a:xfrm>
            <a:off x="974408" y="1874838"/>
            <a:ext cx="58928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焦</a:t>
            </a:r>
          </a:p>
        </p:txBody>
      </p:sp>
      <p:sp>
        <p:nvSpPr>
          <p:cNvPr id="19542" name="文本框 19541"/>
          <p:cNvSpPr txBox="1"/>
          <p:nvPr/>
        </p:nvSpPr>
        <p:spPr>
          <a:xfrm>
            <a:off x="2608263" y="61849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43" name="文本框 19542"/>
          <p:cNvSpPr txBox="1"/>
          <p:nvPr/>
        </p:nvSpPr>
        <p:spPr>
          <a:xfrm>
            <a:off x="3559175" y="1932940"/>
            <a:ext cx="431800" cy="678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</a:p>
        </p:txBody>
      </p:sp>
      <p:sp>
        <p:nvSpPr>
          <p:cNvPr id="19544" name="文本框 19543"/>
          <p:cNvSpPr txBox="1"/>
          <p:nvPr/>
        </p:nvSpPr>
        <p:spPr>
          <a:xfrm>
            <a:off x="2627313" y="23495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45" name="文本框 19544"/>
          <p:cNvSpPr txBox="1"/>
          <p:nvPr/>
        </p:nvSpPr>
        <p:spPr>
          <a:xfrm>
            <a:off x="777240" y="2611755"/>
            <a:ext cx="58928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度</a:t>
            </a:r>
          </a:p>
        </p:txBody>
      </p:sp>
      <p:sp>
        <p:nvSpPr>
          <p:cNvPr id="19546" name="文本框 19545"/>
          <p:cNvSpPr txBox="1"/>
          <p:nvPr/>
        </p:nvSpPr>
        <p:spPr>
          <a:xfrm>
            <a:off x="2874645" y="2716530"/>
            <a:ext cx="1800225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千瓦时</a:t>
            </a:r>
          </a:p>
        </p:txBody>
      </p:sp>
      <p:sp>
        <p:nvSpPr>
          <p:cNvPr id="19547" name="文本框 19546"/>
          <p:cNvSpPr txBox="1"/>
          <p:nvPr/>
        </p:nvSpPr>
        <p:spPr>
          <a:xfrm>
            <a:off x="5269230" y="2716530"/>
            <a:ext cx="1439863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KW.h</a:t>
            </a:r>
          </a:p>
        </p:txBody>
      </p:sp>
      <p:sp>
        <p:nvSpPr>
          <p:cNvPr id="19549" name="文本框 19548"/>
          <p:cNvSpPr txBox="1"/>
          <p:nvPr/>
        </p:nvSpPr>
        <p:spPr>
          <a:xfrm>
            <a:off x="5508625" y="3429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50" name="文本框 19549"/>
          <p:cNvSpPr txBox="1"/>
          <p:nvPr/>
        </p:nvSpPr>
        <p:spPr>
          <a:xfrm>
            <a:off x="5003483" y="3618548"/>
            <a:ext cx="504825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4805" y="591185"/>
            <a:ext cx="2111375" cy="6134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7" grpId="0" build="allAtOnce"/>
      <p:bldP spid="19538" grpId="0"/>
      <p:bldP spid="19540" grpId="0"/>
      <p:bldP spid="19541" grpId="0"/>
      <p:bldP spid="19543" grpId="0"/>
      <p:bldP spid="19545" grpId="0"/>
      <p:bldP spid="19546" grpId="0"/>
      <p:bldP spid="19550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76801"/>
          <p:cNvSpPr txBox="1"/>
          <p:nvPr/>
        </p:nvSpPr>
        <p:spPr>
          <a:xfrm>
            <a:off x="311150" y="1184275"/>
            <a:ext cx="7429500" cy="30175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、下列电器设备中，工作时电能主要转变为内能的是：（       ）</a:t>
            </a: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、电动车       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、电饭锅</a:t>
            </a:r>
          </a:p>
          <a:p>
            <a:pPr lvl="0" indent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、电风扇       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、电视机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03" name="文本框 76802"/>
          <p:cNvSpPr txBox="1"/>
          <p:nvPr/>
        </p:nvSpPr>
        <p:spPr>
          <a:xfrm>
            <a:off x="4107180" y="2100263"/>
            <a:ext cx="609600" cy="61341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5601"/>
          <p:cNvSpPr/>
          <p:nvPr/>
        </p:nvSpPr>
        <p:spPr>
          <a:xfrm>
            <a:off x="377825" y="573088"/>
            <a:ext cx="838835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indent="457200" eaLnBrk="1" latinLnBrk="0" hangingPunct="1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手机、数码相机等常用充电电池作为电源，某手机电池的电压为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3.6 V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，安时容量为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750 </a:t>
            </a:r>
            <a:r>
              <a:rPr lang="en-US" altLang="zh-CN" sz="3200" b="1" dirty="0" err="1">
                <a:latin typeface="微软雅黑" panose="020B0503020204020204" charset="-122"/>
                <a:ea typeface="微软雅黑" panose="020B0503020204020204" charset="-122"/>
              </a:rPr>
              <a:t>mA.h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。它充满电后所储存的电能是</a:t>
            </a:r>
            <a:r>
              <a:rPr lang="zh-CN" altLang="en-US" sz="3200" b="1" u="sng" dirty="0"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J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5607" name="矩形 25606"/>
          <p:cNvSpPr/>
          <p:nvPr/>
        </p:nvSpPr>
        <p:spPr>
          <a:xfrm>
            <a:off x="-236220" y="2859405"/>
            <a:ext cx="9262745" cy="3017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解析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　 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安时容量</a:t>
            </a:r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放电电流</a:t>
            </a:r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(A)×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放电时间</a:t>
            </a:r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(h)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750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b="1" dirty="0" err="1">
                <a:latin typeface="微软雅黑" panose="020B0503020204020204" charset="-122"/>
                <a:ea typeface="微软雅黑" panose="020B0503020204020204" charset="-122"/>
              </a:rPr>
              <a:t>mA.h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= 750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mA×1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h=0.75A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×1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x-none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W = </a:t>
            </a:r>
            <a:r>
              <a:rPr lang="en-US" altLang="x-none" sz="3200" b="1" dirty="0" err="1">
                <a:latin typeface="微软雅黑" panose="020B0503020204020204" charset="-122"/>
                <a:ea typeface="微软雅黑" panose="020B0503020204020204" charset="-122"/>
              </a:rPr>
              <a:t>UIt</a:t>
            </a:r>
            <a:r>
              <a:rPr lang="en-US" altLang="x-none" sz="3200" b="1">
                <a:latin typeface="微软雅黑" panose="020B0503020204020204" charset="-122"/>
                <a:ea typeface="微软雅黑" panose="020B0503020204020204" charset="-122"/>
              </a:rPr>
              <a:t> = 3.6 V×0.75 A×3 600 s = 9 720 J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8" name="矩形 25607"/>
          <p:cNvSpPr/>
          <p:nvPr/>
        </p:nvSpPr>
        <p:spPr>
          <a:xfrm>
            <a:off x="6870065" y="2324735"/>
            <a:ext cx="136525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x-none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9 720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indefinite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595" y="1245870"/>
            <a:ext cx="7804150" cy="4902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6595" y="632460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火力发电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45515" y="606425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水力发电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070" y="1219835"/>
            <a:ext cx="7580630" cy="481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6152" descr="图片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653" y="5524500"/>
            <a:ext cx="8609012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9300" y="894715"/>
            <a:ext cx="166243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想一想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3705" y="894715"/>
            <a:ext cx="452818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还知道什么可以发电？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34160" y="1979930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核能发电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75505" y="1980565"/>
            <a:ext cx="20288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潮汐发电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34160" y="2950845"/>
            <a:ext cx="23685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太阳能发电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09465" y="2833370"/>
            <a:ext cx="289242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垃圾废料发电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34160" y="3804920"/>
            <a:ext cx="340360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各种各样的电池</a:t>
            </a:r>
          </a:p>
        </p:txBody>
      </p:sp>
      <p:sp>
        <p:nvSpPr>
          <p:cNvPr id="8202" name="文本框 8201"/>
          <p:cNvSpPr txBox="1"/>
          <p:nvPr/>
        </p:nvSpPr>
        <p:spPr>
          <a:xfrm>
            <a:off x="593090" y="4911090"/>
            <a:ext cx="250888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电源的实质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01340" y="4911090"/>
            <a:ext cx="51765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其他形式的能转化为电能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820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图片7"/>
          <p:cNvPicPr>
            <a:picLocks noChangeAspect="1"/>
          </p:cNvPicPr>
          <p:nvPr/>
        </p:nvPicPr>
        <p:blipFill>
          <a:blip r:embed="rId3" cstate="print"/>
          <a:srcRect l="5504" t="13010" r="7692"/>
          <a:stretch>
            <a:fillRect/>
          </a:stretch>
        </p:blipFill>
        <p:spPr>
          <a:xfrm>
            <a:off x="558165" y="1483360"/>
            <a:ext cx="2443480" cy="2233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004112172810997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500" y="1365885"/>
            <a:ext cx="2571750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21822"/>
          <p:cNvPicPr>
            <a:picLocks noChangeAspect="1"/>
          </p:cNvPicPr>
          <p:nvPr/>
        </p:nvPicPr>
        <p:blipFill>
          <a:blip r:embed="rId5" cstate="print"/>
          <a:srcRect l="23766" t="9955" r="16695" b="15943"/>
          <a:stretch>
            <a:fillRect/>
          </a:stretch>
        </p:blipFill>
        <p:spPr>
          <a:xfrm>
            <a:off x="6612890" y="1360170"/>
            <a:ext cx="2049780" cy="2356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文本框 8201"/>
          <p:cNvSpPr txBox="1"/>
          <p:nvPr/>
        </p:nvSpPr>
        <p:spPr>
          <a:xfrm>
            <a:off x="361950" y="549275"/>
            <a:ext cx="250888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电能的应用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3930" y="3716655"/>
            <a:ext cx="2037715" cy="110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电能转化为光和热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03060" y="3716655"/>
            <a:ext cx="2181860" cy="110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电能转化为机械能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65245" y="3716655"/>
            <a:ext cx="2080895" cy="110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电能转化为内能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165" y="5207000"/>
            <a:ext cx="286131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用电器的实质：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9500" y="5207000"/>
            <a:ext cx="485965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电能转化为其他形式的能。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图片 10246" descr="图片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" y="5805488"/>
            <a:ext cx="8621713" cy="74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文本框 10252"/>
          <p:cNvSpPr txBox="1"/>
          <p:nvPr/>
        </p:nvSpPr>
        <p:spPr>
          <a:xfrm>
            <a:off x="1258888" y="1341438"/>
            <a:ext cx="29527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352108" y="726440"/>
            <a:ext cx="7993062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指出下面的能量转化过程</a:t>
            </a: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发电机发电         </a:t>
            </a: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电动机      </a:t>
            </a: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电风扇                </a:t>
            </a: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电暖气      </a:t>
            </a:r>
          </a:p>
          <a:p>
            <a:pPr lv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蓄电池向外供电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5" r:id="rId5" imgW="914400" imgH="215640" progId="Equation.3">
              <p:embed/>
            </p:oleObj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59810" y="1703705"/>
            <a:ext cx="478536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其他形式的能转化为电能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59810" y="2413000"/>
            <a:ext cx="376491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电能转化为机械能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59810" y="3122295"/>
            <a:ext cx="37655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电能转化为机械能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59810" y="3858260"/>
            <a:ext cx="33591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电能转化为内能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81500" y="4593590"/>
            <a:ext cx="343725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化学能转化为电能</a:t>
            </a:r>
          </a:p>
        </p:txBody>
      </p:sp>
      <p:pic>
        <p:nvPicPr>
          <p:cNvPr id="7169" name="图片 26701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4610" y="417830"/>
            <a:ext cx="1374140" cy="1290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uiExpand="1" build="allAtOnce" bldLvl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1175" y="685800"/>
            <a:ext cx="12395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4115" y="1461135"/>
            <a:ext cx="33985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、常用单位：度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97990" y="2219325"/>
            <a:ext cx="741616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又名：千瓦时   符号：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33900" y="3390900"/>
          <a:ext cx="76200" cy="76200"/>
        </p:xfrm>
        <a:graphic>
          <a:graphicData uri="http://schemas.openxmlformats.org/presentationml/2006/ole">
            <p:oleObj spid="_x0000_s51202" r:id="rId4" imgW="75960" imgH="75960" progId="Equation.3">
              <p:embed/>
            </p:oleObj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33900" y="3390900"/>
          <a:ext cx="76200" cy="76200"/>
        </p:xfrm>
        <a:graphic>
          <a:graphicData uri="http://schemas.openxmlformats.org/presentationml/2006/ole">
            <p:oleObj spid="_x0000_s51201" r:id="rId5" imgW="75960" imgH="75960" progId="Equation.3">
              <p:embed/>
            </p:oleObj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74115" y="2977515"/>
            <a:ext cx="529399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、国际单位：焦耳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51330" y="3753485"/>
            <a:ext cx="475869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简称：焦      符号：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97025" y="4660265"/>
            <a:ext cx="595058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度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=1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千瓦时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=3.6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×10</a:t>
            </a:r>
            <a:r>
              <a:rPr lang="en-US" altLang="zh-CN" sz="32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文本框 68622"/>
          <p:cNvSpPr txBox="1"/>
          <p:nvPr/>
        </p:nvSpPr>
        <p:spPr>
          <a:xfrm>
            <a:off x="2456180" y="1459230"/>
            <a:ext cx="5140325" cy="134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2kw</a:t>
            </a:r>
            <a:r>
              <a:rPr lang="en-US" altLang="zh-CN" sz="32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h= </a:t>
            </a:r>
            <a:r>
              <a:rPr lang="en-US" altLang="zh-CN" sz="3200" b="1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0.5kw</a:t>
            </a:r>
            <a:r>
              <a:rPr lang="en-US" altLang="zh-CN" sz="32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h=</a:t>
            </a:r>
            <a:r>
              <a:rPr lang="en-US" altLang="zh-CN" sz="3200" b="1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</a:p>
        </p:txBody>
      </p:sp>
      <p:sp>
        <p:nvSpPr>
          <p:cNvPr id="68629" name="文本框 68628"/>
          <p:cNvSpPr txBox="1"/>
          <p:nvPr/>
        </p:nvSpPr>
        <p:spPr>
          <a:xfrm>
            <a:off x="4246880" y="1356360"/>
            <a:ext cx="18618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7.2×10</a:t>
            </a:r>
            <a:r>
              <a:rPr lang="en-US" altLang="zh-CN" sz="32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68633" name="矩形 68632"/>
          <p:cNvSpPr/>
          <p:nvPr/>
        </p:nvSpPr>
        <p:spPr>
          <a:xfrm>
            <a:off x="8316913" y="3500438"/>
            <a:ext cx="3827462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b="1">
              <a:solidFill>
                <a:srgbClr val="CC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38" name="文本框 68637"/>
          <p:cNvSpPr txBox="1"/>
          <p:nvPr/>
        </p:nvSpPr>
        <p:spPr>
          <a:xfrm>
            <a:off x="4519295" y="2122805"/>
            <a:ext cx="2052320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1.8×10</a:t>
            </a:r>
            <a:r>
              <a:rPr lang="en-US" altLang="zh-CN" sz="32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68644" name="矩形 68643"/>
          <p:cNvSpPr/>
          <p:nvPr/>
        </p:nvSpPr>
        <p:spPr>
          <a:xfrm>
            <a:off x="1219518" y="3500438"/>
            <a:ext cx="5832475" cy="158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7.2×10</a:t>
            </a:r>
            <a:r>
              <a:rPr lang="en-US" altLang="zh-CN" sz="3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J=</a:t>
            </a:r>
            <a:r>
              <a:rPr lang="en-US" altLang="zh-CN" sz="3200" b="1" u="sng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/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/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1.08×10</a:t>
            </a:r>
            <a:r>
              <a:rPr lang="en-US" altLang="zh-CN" sz="3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J=</a:t>
            </a:r>
            <a:r>
              <a:rPr lang="en-US" altLang="zh-CN" sz="3200" b="1" u="sng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kw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3200" b="1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3200" b="1">
                <a:solidFill>
                  <a:srgbClr val="003366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8645" name="文本框 68644"/>
          <p:cNvSpPr txBox="1"/>
          <p:nvPr/>
        </p:nvSpPr>
        <p:spPr>
          <a:xfrm>
            <a:off x="4150360" y="3359785"/>
            <a:ext cx="97726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0.2</a:t>
            </a:r>
          </a:p>
        </p:txBody>
      </p:sp>
      <p:sp>
        <p:nvSpPr>
          <p:cNvPr id="68646" name="文本框 68645"/>
          <p:cNvSpPr txBox="1"/>
          <p:nvPr/>
        </p:nvSpPr>
        <p:spPr>
          <a:xfrm>
            <a:off x="4150360" y="4416425"/>
            <a:ext cx="47942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2615" y="845820"/>
            <a:ext cx="224218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/>
      <p:bldP spid="68629" grpId="1"/>
      <p:bldP spid="68638" grpId="0"/>
      <p:bldP spid="68644" grpId="0"/>
      <p:bldP spid="68645" grpId="0"/>
      <p:bldP spid="68646" grpId="0"/>
    </p:bldLst>
  </p:timing>
</p:sld>
</file>

<file path=ppt/theme/theme1.xml><?xml version="1.0" encoding="utf-8"?>
<a:theme xmlns:a="http://schemas.openxmlformats.org/drawingml/2006/main" name="21世纪教育网精品课件模板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2</TotalTime>
  <Words>1234</Words>
  <Application>Microsoft Office PowerPoint</Application>
  <PresentationFormat>全屏显示(4:3)</PresentationFormat>
  <Paragraphs>198</Paragraphs>
  <Slides>25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21世纪教育网精品课件模板</vt:lpstr>
      <vt:lpstr>默认设计模板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China</cp:lastModifiedBy>
  <cp:revision>134</cp:revision>
  <dcterms:created xsi:type="dcterms:W3CDTF">2016-06-22T11:48:00Z</dcterms:created>
  <dcterms:modified xsi:type="dcterms:W3CDTF">2018-10-31T08:35:24Z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