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76" r:id="rId6"/>
    <p:sldId id="278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1" r:id="rId23"/>
    <p:sldId id="280" r:id="rId24"/>
    <p:sldId id="294" r:id="rId25"/>
    <p:sldId id="29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F7BA-D6B7-4FEA-A507-60679438D6B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C2327-CC1E-4165-8B3A-31CC94CD43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36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81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81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091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16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3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465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505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00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60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137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702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7C4-4D79-4AB0-9340-9DAE57C42120}" type="datetimeFigureOut">
              <a:rPr lang="zh-CN" altLang="en-US" smtClean="0"/>
              <a:pPr/>
              <a:t>2018/8/5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3A3D-0E9B-4DE9-9BE7-694307E2B3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79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第十四章  第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节    热机</a:t>
            </a:r>
            <a:endParaRPr lang="zh-CN" altLang="en-US" sz="320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6" descr="14-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26" y="1988840"/>
            <a:ext cx="3511221" cy="348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ZD2B8AS{M%6J6}D9(WG]@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08139" cy="38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66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qiyouji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38687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6126163" y="819150"/>
            <a:ext cx="27352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在压缩冲程未尾，火花塞产生电火花，使燃料猛烈燃烧，产生高温高压的燃气。高温高压燃气推动活塞向下运动，并通过连杆带动曲轴转动。</a:t>
            </a: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438905" y="1484313"/>
            <a:ext cx="67710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    </a:t>
            </a:r>
            <a:r>
              <a:rPr lang="zh-CN" altLang="en-US" sz="3200" dirty="0"/>
              <a:t>做功冲程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qiyouji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36179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6300788" y="1916113"/>
            <a:ext cx="23050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进气门关闭，排气门打开，活塞向上运动，把废气排出气缸。</a:t>
            </a: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438905" y="1484313"/>
            <a:ext cx="67710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/>
              <a:t>排气冲程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31800" y="550862"/>
            <a:ext cx="8280400" cy="5756276"/>
            <a:chOff x="0" y="0"/>
            <a:chExt cx="5216" cy="3626"/>
          </a:xfrm>
        </p:grpSpPr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544" y="0"/>
              <a:ext cx="4672" cy="3197"/>
              <a:chOff x="0" y="0"/>
              <a:chExt cx="10886" cy="7995"/>
            </a:xfrm>
          </p:grpSpPr>
          <p:pic>
            <p:nvPicPr>
              <p:cNvPr id="10" name="图片 9" descr="好图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966" cy="7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椭圆 10"/>
              <p:cNvSpPr>
                <a:spLocks noChangeArrowheads="1"/>
              </p:cNvSpPr>
              <p:nvPr/>
            </p:nvSpPr>
            <p:spPr bwMode="auto">
              <a:xfrm flipH="1">
                <a:off x="5897" y="4876"/>
                <a:ext cx="1928" cy="2155"/>
              </a:xfrm>
              <a:prstGeom prst="ellips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右箭头 11"/>
              <p:cNvSpPr>
                <a:spLocks noChangeArrowheads="1"/>
              </p:cNvSpPr>
              <p:nvPr/>
            </p:nvSpPr>
            <p:spPr bwMode="auto">
              <a:xfrm>
                <a:off x="7825" y="5670"/>
                <a:ext cx="907" cy="567"/>
              </a:xfrm>
              <a:prstGeom prst="rightArrow">
                <a:avLst>
                  <a:gd name="adj1" fmla="val 50000"/>
                  <a:gd name="adj2" fmla="val 39984"/>
                </a:avLst>
              </a:prstGeom>
              <a:noFill/>
              <a:ln w="2540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文本框 15367"/>
              <p:cNvSpPr txBox="1">
                <a:spLocks noChangeArrowheads="1"/>
              </p:cNvSpPr>
              <p:nvPr/>
            </p:nvSpPr>
            <p:spPr bwMode="auto">
              <a:xfrm>
                <a:off x="8959" y="5444"/>
                <a:ext cx="1927" cy="765"/>
              </a:xfrm>
              <a:prstGeom prst="rect">
                <a:avLst/>
              </a:prstGeom>
              <a:noFill/>
              <a:ln w="28575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zh-CN" altLang="en-US"/>
                  <a:t> </a:t>
                </a:r>
                <a:r>
                  <a:rPr lang="zh-CN" altLang="en-US" sz="2400" b="1"/>
                  <a:t>电动机</a:t>
                </a:r>
              </a:p>
            </p:txBody>
          </p:sp>
        </p:grpSp>
        <p:sp>
          <p:nvSpPr>
            <p:cNvPr id="6" name="文本框 15368"/>
            <p:cNvSpPr txBox="1">
              <a:spLocks noChangeArrowheads="1"/>
            </p:cNvSpPr>
            <p:nvPr/>
          </p:nvSpPr>
          <p:spPr bwMode="auto">
            <a:xfrm>
              <a:off x="1678" y="3311"/>
              <a:ext cx="635" cy="306"/>
            </a:xfrm>
            <a:prstGeom prst="rect">
              <a:avLst/>
            </a:prstGeom>
            <a:noFill/>
            <a:ln w="2857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400" b="1"/>
                <a:t>飞轮</a:t>
              </a:r>
            </a:p>
          </p:txBody>
        </p:sp>
        <p:pic>
          <p:nvPicPr>
            <p:cNvPr id="7" name="图片 6" descr="12647348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75"/>
              <a:ext cx="1633" cy="125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 7"/>
            <p:cNvSpPr>
              <a:spLocks noChangeArrowheads="1"/>
            </p:cNvSpPr>
            <p:nvPr/>
          </p:nvSpPr>
          <p:spPr bwMode="auto">
            <a:xfrm flipH="1">
              <a:off x="2532" y="1769"/>
              <a:ext cx="544" cy="1089"/>
            </a:xfrm>
            <a:prstGeom prst="ellipse">
              <a:avLst/>
            </a:prstGeom>
            <a:noFill/>
            <a:ln w="2540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下箭头 8"/>
            <p:cNvSpPr>
              <a:spLocks noChangeArrowheads="1"/>
            </p:cNvSpPr>
            <p:nvPr/>
          </p:nvSpPr>
          <p:spPr bwMode="auto">
            <a:xfrm rot="3060000">
              <a:off x="2098" y="2432"/>
              <a:ext cx="136" cy="1098"/>
            </a:xfrm>
            <a:prstGeom prst="downArrow">
              <a:avLst>
                <a:gd name="adj1" fmla="val 50000"/>
                <a:gd name="adj2" fmla="val 201801"/>
              </a:avLst>
            </a:prstGeom>
            <a:noFill/>
            <a:ln w="2540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70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124744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工作原理小结</a:t>
            </a:r>
          </a:p>
          <a:p>
            <a:r>
              <a:rPr lang="en-US" altLang="zh-CN" sz="2800" b="1" dirty="0">
                <a:latin typeface="+mn-ea"/>
              </a:rPr>
              <a:t>A.</a:t>
            </a:r>
            <a:r>
              <a:rPr lang="zh-CN" altLang="en-US" sz="2800" b="1" dirty="0">
                <a:latin typeface="+mn-ea"/>
              </a:rPr>
              <a:t>吸气冲程：吸</a:t>
            </a:r>
            <a:r>
              <a:rPr lang="zh-CN" altLang="en-US" sz="2800" b="1" dirty="0" smtClean="0">
                <a:latin typeface="+mn-ea"/>
              </a:rPr>
              <a:t>进                  。</a:t>
            </a:r>
            <a:endParaRPr lang="zh-CN" altLang="en-US" sz="2800" b="1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B.</a:t>
            </a:r>
            <a:r>
              <a:rPr lang="zh-CN" altLang="en-US" sz="2800" b="1" dirty="0">
                <a:latin typeface="+mn-ea"/>
              </a:rPr>
              <a:t>压缩冲程：燃料混合气体被压缩，温度升高、压强增大。</a:t>
            </a:r>
            <a:r>
              <a:rPr lang="en-US" altLang="zh-CN" sz="2800" b="1" dirty="0">
                <a:latin typeface="+mn-ea"/>
              </a:rPr>
              <a:t>〔</a:t>
            </a:r>
            <a:r>
              <a:rPr lang="zh-CN" altLang="en-US" sz="2800" b="1" dirty="0">
                <a:latin typeface="+mn-ea"/>
              </a:rPr>
              <a:t>此</a:t>
            </a:r>
            <a:r>
              <a:rPr lang="zh-CN" altLang="en-US" sz="2800" b="1" dirty="0" smtClean="0">
                <a:latin typeface="+mn-ea"/>
              </a:rPr>
              <a:t>冲程能量转化              </a:t>
            </a:r>
            <a:r>
              <a:rPr lang="en-US" altLang="zh-CN" sz="2800" b="1" dirty="0" smtClean="0">
                <a:latin typeface="+mn-ea"/>
              </a:rPr>
              <a:t>〕</a:t>
            </a:r>
            <a:endParaRPr lang="en-US" altLang="zh-CN" sz="2800" b="1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C.</a:t>
            </a:r>
            <a:r>
              <a:rPr lang="zh-CN" altLang="en-US" sz="2800" b="1" dirty="0">
                <a:latin typeface="+mn-ea"/>
              </a:rPr>
              <a:t>做功冲程：⑴点火方式：点燃式</a:t>
            </a:r>
          </a:p>
          <a:p>
            <a:r>
              <a:rPr lang="zh-CN" altLang="en-US" sz="2800" b="1" dirty="0">
                <a:latin typeface="+mn-ea"/>
              </a:rPr>
              <a:t>    原理：混合气体猛烈燃烧，产生高温高压的燃气，燃气推动活塞对外做功。 </a:t>
            </a:r>
            <a:r>
              <a:rPr lang="en-US" altLang="zh-CN" sz="2800" b="1" dirty="0" smtClean="0">
                <a:latin typeface="+mn-ea"/>
              </a:rPr>
              <a:t>〔</a:t>
            </a:r>
            <a:r>
              <a:rPr lang="zh-CN" altLang="en-US" sz="2800" b="1" dirty="0">
                <a:latin typeface="+mn-ea"/>
              </a:rPr>
              <a:t>此冲程能量</a:t>
            </a:r>
            <a:r>
              <a:rPr lang="zh-CN" altLang="en-US" sz="2800" b="1" dirty="0" smtClean="0">
                <a:latin typeface="+mn-ea"/>
              </a:rPr>
              <a:t>转化                  </a:t>
            </a:r>
            <a:r>
              <a:rPr lang="en-US" altLang="zh-CN" sz="2800" b="1" dirty="0" smtClean="0">
                <a:latin typeface="+mn-ea"/>
              </a:rPr>
              <a:t>〕</a:t>
            </a:r>
            <a:endParaRPr lang="en-US" altLang="zh-CN" sz="2800" b="1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D.</a:t>
            </a:r>
            <a:r>
              <a:rPr lang="zh-CN" altLang="en-US" sz="2800" b="1" dirty="0">
                <a:latin typeface="+mn-ea"/>
              </a:rPr>
              <a:t>排气冲程：排出废气，为下一个工作循环做准备。</a:t>
            </a:r>
          </a:p>
        </p:txBody>
      </p:sp>
      <p:sp>
        <p:nvSpPr>
          <p:cNvPr id="4" name="矩形 3"/>
          <p:cNvSpPr/>
          <p:nvPr/>
        </p:nvSpPr>
        <p:spPr>
          <a:xfrm>
            <a:off x="3851920" y="155679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汽油与空气的混合物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6253"/>
            <a:ext cx="33035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707904" y="45811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内能转化为机械能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068960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ea typeface="华文行楷" pitchFamily="2" charset="-122"/>
              </a:rPr>
              <a:t>其它小结</a:t>
            </a:r>
          </a:p>
          <a:p>
            <a:r>
              <a:rPr lang="zh-CN" altLang="en-US" sz="2800" b="1" dirty="0"/>
              <a:t>⑴在四个冲程中，只有做功冲程对外做功，其   它三个冲程称为辅助冲程，要靠</a:t>
            </a:r>
            <a:r>
              <a:rPr lang="zh-CN" altLang="en-US" sz="2800" b="1" dirty="0">
                <a:solidFill>
                  <a:srgbClr val="0000FF"/>
                </a:solidFill>
              </a:rPr>
              <a:t>飞轮的惯性</a:t>
            </a:r>
            <a:r>
              <a:rPr lang="zh-CN" altLang="en-US" sz="2800" b="1" dirty="0"/>
              <a:t>来完成，所以汽油机在开始工作时要靠</a:t>
            </a:r>
            <a:r>
              <a:rPr lang="zh-CN" altLang="en-US" sz="2800" b="1" dirty="0">
                <a:solidFill>
                  <a:srgbClr val="0000FF"/>
                </a:solidFill>
              </a:rPr>
              <a:t>外力</a:t>
            </a:r>
            <a:r>
              <a:rPr lang="zh-CN" altLang="en-US" sz="2800" b="1" dirty="0"/>
              <a:t>带动。</a:t>
            </a:r>
          </a:p>
          <a:p>
            <a:r>
              <a:rPr lang="zh-CN" altLang="en-US" sz="2800" b="1" dirty="0"/>
              <a:t>⑵把四个冲程称为一个工作循环。</a:t>
            </a:r>
          </a:p>
          <a:p>
            <a:r>
              <a:rPr lang="zh-CN" altLang="en-US" sz="2800" b="1" dirty="0"/>
              <a:t>⑶一个工作循环活塞往复</a:t>
            </a:r>
            <a:r>
              <a:rPr lang="zh-CN" altLang="en-US" sz="2800" b="1" dirty="0">
                <a:solidFill>
                  <a:srgbClr val="0000FF"/>
                </a:solidFill>
              </a:rPr>
              <a:t>两次</a:t>
            </a:r>
            <a:r>
              <a:rPr lang="zh-CN" altLang="en-US" sz="2800" b="1" dirty="0"/>
              <a:t>，曲轴转动</a:t>
            </a:r>
            <a:r>
              <a:rPr lang="zh-CN" altLang="en-US" sz="2800" b="1" dirty="0">
                <a:solidFill>
                  <a:srgbClr val="0000FF"/>
                </a:solidFill>
              </a:rPr>
              <a:t>两转</a:t>
            </a:r>
            <a:r>
              <a:rPr lang="zh-CN" altLang="en-US" sz="2800" b="1" dirty="0"/>
              <a:t>，对外做一次功，飞轮转动</a:t>
            </a:r>
            <a:r>
              <a:rPr lang="zh-CN" altLang="en-US" sz="2800" b="1" dirty="0">
                <a:solidFill>
                  <a:srgbClr val="0000FF"/>
                </a:solidFill>
              </a:rPr>
              <a:t>两圈</a:t>
            </a:r>
            <a:r>
              <a:rPr lang="zh-CN" altLang="en-US" sz="2800" b="1" dirty="0"/>
              <a:t>。</a:t>
            </a:r>
          </a:p>
        </p:txBody>
      </p:sp>
      <p:pic>
        <p:nvPicPr>
          <p:cNvPr id="3" name="图片 2" descr="四冲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67842"/>
            <a:ext cx="6552728" cy="28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0050" y="332656"/>
            <a:ext cx="7886700" cy="1325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 smtClean="0">
                <a:latin typeface="宋体" pitchFamily="2" charset="-122"/>
              </a:rPr>
              <a:t>柴油机的构造</a:t>
            </a:r>
          </a:p>
        </p:txBody>
      </p:sp>
      <p:pic>
        <p:nvPicPr>
          <p:cNvPr id="3" name="Picture 18" descr="构造(柴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000250"/>
            <a:ext cx="1543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667000" y="1981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喷油嘴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4600" y="2819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进气门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819400" y="3505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/>
              <a:t>活塞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971800" y="48910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连杆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96000" y="2209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排气门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8674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气缸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943600" y="6019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/>
              <a:t>曲轴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3962400" y="2362200"/>
            <a:ext cx="7620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3733800" y="27432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3733800" y="381000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3886200" y="5181600"/>
            <a:ext cx="990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5105400" y="63246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 flipH="1">
            <a:off x="4876800" y="320040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 flipH="1">
            <a:off x="5334000" y="2514600"/>
            <a:ext cx="762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  <p:bldP spid="5" grpId="0" build="p" autoUpdateAnimBg="0" advAuto="0"/>
      <p:bldP spid="6" grpId="0" build="p" autoUpdateAnimBg="0" advAuto="0"/>
      <p:bldP spid="7" grpId="0" build="p" autoUpdateAnimBg="0" advAuto="0"/>
      <p:bldP spid="8" grpId="0" autoUpdateAnimBg="0"/>
      <p:bldP spid="9" grpId="0" autoUpdateAnimBg="0"/>
      <p:bldP spid="10" grpId="0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4638" y="4034631"/>
            <a:ext cx="7956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 eaLnBrk="0" hangingPunct="0"/>
            <a:r>
              <a:rPr lang="zh-CN" altLang="en-US" sz="2800" b="1" dirty="0">
                <a:latin typeface="宋体" pitchFamily="2" charset="-122"/>
              </a:rPr>
              <a:t>　　柴油机结构和汽油机相似，它们的主要区别是：柴油机通过压缩空气直接点燃柴油。柴油机的汽缸顶部没有火花塞，而有一个喷油嘴。吸入物质也只有空气，在压缩冲程结束时，压缩空气的温度已经超过柴油的燃点，此时从喷油嘴喷出的雾状柴油遇到热空气就立刻燃烧起来。</a:t>
            </a:r>
          </a:p>
        </p:txBody>
      </p:sp>
      <p:pic>
        <p:nvPicPr>
          <p:cNvPr id="4" name="图片 3" descr="柴zMz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1" y="1115218"/>
            <a:ext cx="32956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019551" y="1115218"/>
            <a:ext cx="4105275" cy="2952750"/>
            <a:chOff x="0" y="0"/>
            <a:chExt cx="2586" cy="1860"/>
          </a:xfrm>
        </p:grpSpPr>
        <p:pic>
          <p:nvPicPr>
            <p:cNvPr id="7" name="图片 6" descr="柴5741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>
              <a:off x="1134" y="545"/>
              <a:ext cx="817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 sz="2800"/>
            </a:p>
          </p:txBody>
        </p:sp>
        <p:sp>
          <p:nvSpPr>
            <p:cNvPr id="9" name="文本框 16394"/>
            <p:cNvSpPr txBox="1">
              <a:spLocks noChangeArrowheads="1"/>
            </p:cNvSpPr>
            <p:nvPr/>
          </p:nvSpPr>
          <p:spPr bwMode="auto">
            <a:xfrm>
              <a:off x="1951" y="454"/>
              <a:ext cx="63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/>
                <a:t>喷油嘴</a:t>
              </a: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4638" y="437356"/>
            <a:ext cx="2348720" cy="52322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>
                <a:solidFill>
                  <a:srgbClr val="FFFFFF"/>
                </a:solidFill>
              </a:rPr>
              <a:t>一、柴油机　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0961"/>
          <p:cNvSpPr>
            <a:spLocks noGrp="1" noChangeArrowheads="1"/>
          </p:cNvSpPr>
          <p:nvPr/>
        </p:nvSpPr>
        <p:spPr bwMode="auto">
          <a:xfrm>
            <a:off x="457200" y="1992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800" b="1" smtClean="0">
                <a:solidFill>
                  <a:srgbClr val="FF3399"/>
                </a:solidFill>
              </a:rPr>
              <a:t>吸气冲程</a:t>
            </a:r>
          </a:p>
        </p:txBody>
      </p:sp>
      <p:pic>
        <p:nvPicPr>
          <p:cNvPr id="3" name="图片 2" descr="吸气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981994"/>
            <a:ext cx="1800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29400" y="2743994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文本框 40964"/>
          <p:cNvSpPr txBox="1">
            <a:spLocks noChangeArrowheads="1"/>
          </p:cNvSpPr>
          <p:nvPr/>
        </p:nvSpPr>
        <p:spPr bwMode="auto">
          <a:xfrm>
            <a:off x="6019800" y="2362994"/>
            <a:ext cx="611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CC3300"/>
                </a:solidFill>
                <a:latin typeface="Times New Roman" pitchFamily="18" charset="0"/>
              </a:rPr>
              <a:t>空气</a:t>
            </a:r>
          </a:p>
        </p:txBody>
      </p:sp>
      <p:sp>
        <p:nvSpPr>
          <p:cNvPr id="6" name="文本框 40965"/>
          <p:cNvSpPr txBox="1">
            <a:spLocks noChangeArrowheads="1"/>
          </p:cNvSpPr>
          <p:nvPr/>
        </p:nvSpPr>
        <p:spPr bwMode="auto">
          <a:xfrm>
            <a:off x="1524000" y="2591594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7" name="文本框 40966"/>
          <p:cNvSpPr txBox="1">
            <a:spLocks noChangeArrowheads="1"/>
          </p:cNvSpPr>
          <p:nvPr/>
        </p:nvSpPr>
        <p:spPr bwMode="auto">
          <a:xfrm>
            <a:off x="1524000" y="2515394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        进气门打开，排气门关闭。活塞由上端向下端运动，将空气吸进气缸。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1985"/>
          <p:cNvSpPr>
            <a:spLocks noGrp="1" noChangeArrowheads="1"/>
          </p:cNvSpPr>
          <p:nvPr/>
        </p:nvSpPr>
        <p:spPr bwMode="auto">
          <a:xfrm>
            <a:off x="457200" y="228600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800" b="1" smtClean="0">
                <a:solidFill>
                  <a:srgbClr val="FF3399"/>
                </a:solidFill>
              </a:rPr>
              <a:t>压缩冲程</a:t>
            </a:r>
          </a:p>
        </p:txBody>
      </p:sp>
      <p:pic>
        <p:nvPicPr>
          <p:cNvPr id="3" name="图片 2" descr="压缩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028825"/>
            <a:ext cx="16621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1987"/>
          <p:cNvSpPr txBox="1">
            <a:spLocks noChangeArrowheads="1"/>
          </p:cNvSpPr>
          <p:nvPr/>
        </p:nvSpPr>
        <p:spPr bwMode="auto">
          <a:xfrm>
            <a:off x="539750" y="1265238"/>
            <a:ext cx="59039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        进气门和排气门都关闭，活塞向上运动，活塞把空气压缩得很小，空气的压强更大，温度更高。在压缩冲程末，缸内空气温度已超过柴油的着火点。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itchFamily="18" charset="0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机械能转化为内能。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3009"/>
          <p:cNvSpPr>
            <a:spLocks noGrp="1" noChangeArrowheads="1"/>
          </p:cNvSpPr>
          <p:nvPr/>
        </p:nvSpPr>
        <p:spPr bwMode="auto">
          <a:xfrm>
            <a:off x="457200" y="1468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800" b="1" smtClean="0">
                <a:solidFill>
                  <a:srgbClr val="FF3399"/>
                </a:solidFill>
              </a:rPr>
              <a:t>做功冲程</a:t>
            </a:r>
          </a:p>
        </p:txBody>
      </p:sp>
      <p:pic>
        <p:nvPicPr>
          <p:cNvPr id="3" name="图片 2" descr="做功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853406"/>
            <a:ext cx="1790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3011"/>
          <p:cNvSpPr txBox="1">
            <a:spLocks noChangeArrowheads="1"/>
          </p:cNvSpPr>
          <p:nvPr/>
        </p:nvSpPr>
        <p:spPr bwMode="auto">
          <a:xfrm>
            <a:off x="468313" y="1213644"/>
            <a:ext cx="604837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        在压缩冲程末，从喷油嘴喷出的雾状柴油遇到热空气立即猛烈燃烧，产生高温高压的燃气，推动活塞向下运动，并通过连杆带动曲轴转动。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itchFamily="18" charset="0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内能转化为机械能。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638" y="1401763"/>
            <a:ext cx="154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宋体" pitchFamily="2" charset="-122"/>
              </a:rPr>
              <a:t>．热机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7988" y="1401763"/>
            <a:ext cx="435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latin typeface="Times New Roman" pitchFamily="18" charset="0"/>
              </a:rPr>
              <a:t>——</a:t>
            </a:r>
            <a:r>
              <a:rPr lang="zh-CN" altLang="en-US" sz="2800" b="1" dirty="0"/>
              <a:t>利用内能做功的机械</a:t>
            </a:r>
          </a:p>
        </p:txBody>
      </p:sp>
      <p:pic>
        <p:nvPicPr>
          <p:cNvPr id="6" name="Picture 8" descr="14-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014538"/>
            <a:ext cx="2949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83151" y="2698750"/>
            <a:ext cx="3563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dirty="0"/>
              <a:t>　　讨论这个实验中能量转化的情况。</a:t>
            </a:r>
          </a:p>
        </p:txBody>
      </p:sp>
      <p:pic>
        <p:nvPicPr>
          <p:cNvPr id="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76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22425" y="276225"/>
            <a:ext cx="223361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FFFF"/>
                </a:solidFill>
              </a:rPr>
              <a:t>一、热机　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6" y="5194598"/>
            <a:ext cx="784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燃料燃烧时化学能转化为内能，传给水和水蒸气；水蒸气把塞子冲出去，内能转化为塞子的动能。</a:t>
            </a:r>
          </a:p>
        </p:txBody>
      </p:sp>
    </p:spTree>
    <p:extLst>
      <p:ext uri="{BB962C8B-B14F-4D97-AF65-F5344CB8AC3E}">
        <p14:creationId xmlns:p14="http://schemas.microsoft.com/office/powerpoint/2010/main" xmlns="" val="4016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4033"/>
          <p:cNvSpPr>
            <a:spLocks noGrp="1" noChangeArrowheads="1"/>
          </p:cNvSpPr>
          <p:nvPr/>
        </p:nvSpPr>
        <p:spPr bwMode="auto">
          <a:xfrm>
            <a:off x="313531" y="1373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800" b="1" smtClean="0">
                <a:solidFill>
                  <a:srgbClr val="FF3399"/>
                </a:solidFill>
              </a:rPr>
              <a:t>排气冲程</a:t>
            </a:r>
          </a:p>
        </p:txBody>
      </p:sp>
      <p:sp>
        <p:nvSpPr>
          <p:cNvPr id="3" name="文本框 44034"/>
          <p:cNvSpPr txBox="1">
            <a:spLocks noChangeArrowheads="1"/>
          </p:cNvSpPr>
          <p:nvPr/>
        </p:nvSpPr>
        <p:spPr bwMode="auto">
          <a:xfrm>
            <a:off x="8281194" y="1815306"/>
            <a:ext cx="549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</a:rPr>
              <a:t>燃烧后的废气</a:t>
            </a:r>
          </a:p>
        </p:txBody>
      </p:sp>
      <p:pic>
        <p:nvPicPr>
          <p:cNvPr id="4" name="图片 3" descr="排气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31" y="1843881"/>
            <a:ext cx="1790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7920831" y="2667794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文本框 44037"/>
          <p:cNvSpPr txBox="1">
            <a:spLocks noChangeArrowheads="1"/>
          </p:cNvSpPr>
          <p:nvPr/>
        </p:nvSpPr>
        <p:spPr bwMode="auto">
          <a:xfrm>
            <a:off x="1456531" y="1851819"/>
            <a:ext cx="46482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        进气门关闭，排气门打开，活塞向上运动，把废气排出气缸。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4638" y="3649663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>
                <a:latin typeface="宋体" pitchFamily="2" charset="-122"/>
              </a:rPr>
              <a:t>　　柴油机比较笨重，主要用于载重汽车、拖拉机、火车轮船上。 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4638" y="1993900"/>
            <a:ext cx="8101013" cy="1373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2800" b="1">
                <a:latin typeface="宋体" pitchFamily="2" charset="-122"/>
              </a:rPr>
              <a:t>　　汽油机转速高，结构简单，质量轻，造价低</a:t>
            </a:r>
          </a:p>
          <a:p>
            <a:pPr eaLnBrk="0" hangingPunct="0"/>
            <a:r>
              <a:rPr lang="zh-CN" altLang="en-US" sz="2800" b="1">
                <a:latin typeface="宋体" pitchFamily="2" charset="-122"/>
              </a:rPr>
              <a:t>廉，运转平稳，使用维修方便。汽油机在汽车上，特别是小型汽车上大量使用，至今不衰。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4638" y="4868863"/>
            <a:ext cx="81724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>
                <a:latin typeface="Times New Roman" pitchFamily="18" charset="0"/>
              </a:rPr>
              <a:t>　　柴油发动机与汽油发动机相比热效率高</a:t>
            </a:r>
            <a:r>
              <a:rPr lang="en-US" altLang="zh-CN" sz="2800" b="1">
                <a:latin typeface="Times New Roman" pitchFamily="18" charset="0"/>
              </a:rPr>
              <a:t>30%</a:t>
            </a:r>
            <a:r>
              <a:rPr lang="zh-CN" altLang="en-US" sz="2800" b="1">
                <a:latin typeface="Times New Roman" pitchFamily="18" charset="0"/>
              </a:rPr>
              <a:t>，因而从节约能源、降低燃料成本角度上讲，柴油</a:t>
            </a:r>
          </a:p>
          <a:p>
            <a:r>
              <a:rPr lang="zh-CN" altLang="en-US" sz="2800" b="1">
                <a:latin typeface="Times New Roman" pitchFamily="18" charset="0"/>
              </a:rPr>
              <a:t>发动机轿车的推广使用具有重大意义。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4638" y="1222375"/>
            <a:ext cx="411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/>
              <a:t>汽油机和柴油机的优缺点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-83344" y="3794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</a:rPr>
              <a:t>柴油机汽油机的区别与联系</a:t>
            </a:r>
          </a:p>
        </p:txBody>
      </p:sp>
      <p:pic>
        <p:nvPicPr>
          <p:cNvPr id="3" name="Picture 3" descr="构造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544" y="1662112"/>
            <a:ext cx="1543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9" y="1430337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喷油嘴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83344" y="2582862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进气门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56" y="3090862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活塞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3856" y="4476749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连杆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72644" y="179069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排气门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01206" y="2582862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气缸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56744" y="5607049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曲轴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56519" y="1790699"/>
            <a:ext cx="7620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rot="846184" flipV="1">
            <a:off x="1212056" y="2654299"/>
            <a:ext cx="719138" cy="3286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35856" y="3395662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288256" y="4767262"/>
            <a:ext cx="990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220119" y="5967412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364581" y="2870199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20965159" flipH="1">
            <a:off x="2437606" y="2151062"/>
            <a:ext cx="977900" cy="2889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077244" y="1501774"/>
            <a:ext cx="215900" cy="1223963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0AD43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800" b="1"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4560095" y="1589087"/>
            <a:ext cx="4667250" cy="4889500"/>
            <a:chOff x="1392" y="1218"/>
            <a:chExt cx="3936" cy="3311"/>
          </a:xfrm>
        </p:grpSpPr>
        <p:pic>
          <p:nvPicPr>
            <p:cNvPr id="20" name="图片 19" descr="构造(汽)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989F"/>
                </a:clrFrom>
                <a:clrTo>
                  <a:srgbClr val="00989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" y="1218"/>
              <a:ext cx="2670" cy="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1392" y="1344"/>
              <a:ext cx="3936" cy="3185"/>
              <a:chOff x="1392" y="1344"/>
              <a:chExt cx="3936" cy="3185"/>
            </a:xfrm>
          </p:grpSpPr>
          <p:sp>
            <p:nvSpPr>
              <p:cNvPr id="22" name="直接连接符 21"/>
              <p:cNvSpPr>
                <a:spLocks noChangeShapeType="1"/>
              </p:cNvSpPr>
              <p:nvPr/>
            </p:nvSpPr>
            <p:spPr bwMode="auto">
              <a:xfrm flipV="1">
                <a:off x="2352" y="3120"/>
                <a:ext cx="912" cy="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直接连接符 22"/>
              <p:cNvSpPr>
                <a:spLocks noChangeShapeType="1"/>
              </p:cNvSpPr>
              <p:nvPr/>
            </p:nvSpPr>
            <p:spPr bwMode="auto">
              <a:xfrm flipV="1">
                <a:off x="2400" y="2448"/>
                <a:ext cx="720" cy="24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直接连接符 23"/>
              <p:cNvSpPr>
                <a:spLocks noChangeShapeType="1"/>
              </p:cNvSpPr>
              <p:nvPr/>
            </p:nvSpPr>
            <p:spPr bwMode="auto">
              <a:xfrm flipV="1">
                <a:off x="2208" y="2304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直接连接符 24"/>
              <p:cNvSpPr>
                <a:spLocks noChangeShapeType="1"/>
              </p:cNvSpPr>
              <p:nvPr/>
            </p:nvSpPr>
            <p:spPr bwMode="auto">
              <a:xfrm flipH="1" flipV="1">
                <a:off x="4128" y="2304"/>
                <a:ext cx="240" cy="4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直接连接符 25"/>
              <p:cNvSpPr>
                <a:spLocks noChangeShapeType="1"/>
              </p:cNvSpPr>
              <p:nvPr/>
            </p:nvSpPr>
            <p:spPr bwMode="auto">
              <a:xfrm flipH="1" flipV="1">
                <a:off x="3456" y="3840"/>
                <a:ext cx="720" cy="192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直接连接符 26"/>
              <p:cNvSpPr>
                <a:spLocks noChangeShapeType="1"/>
              </p:cNvSpPr>
              <p:nvPr/>
            </p:nvSpPr>
            <p:spPr bwMode="auto">
              <a:xfrm flipH="1">
                <a:off x="3360" y="1584"/>
                <a:ext cx="1008" cy="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直接连接符 27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96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文本框 45084"/>
              <p:cNvSpPr txBox="1">
                <a:spLocks noChangeArrowheads="1"/>
              </p:cNvSpPr>
              <p:nvPr/>
            </p:nvSpPr>
            <p:spPr bwMode="auto">
              <a:xfrm>
                <a:off x="1392" y="1344"/>
                <a:ext cx="960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火花塞</a:t>
                </a:r>
              </a:p>
            </p:txBody>
          </p:sp>
          <p:sp>
            <p:nvSpPr>
              <p:cNvPr id="30" name="文本框 45085"/>
              <p:cNvSpPr txBox="1">
                <a:spLocks noChangeArrowheads="1"/>
              </p:cNvSpPr>
              <p:nvPr/>
            </p:nvSpPr>
            <p:spPr bwMode="auto">
              <a:xfrm>
                <a:off x="4415" y="1392"/>
                <a:ext cx="624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气缸</a:t>
                </a:r>
              </a:p>
            </p:txBody>
          </p:sp>
          <p:sp>
            <p:nvSpPr>
              <p:cNvPr id="31" name="文本框 45086"/>
              <p:cNvSpPr txBox="1">
                <a:spLocks noChangeArrowheads="1"/>
              </p:cNvSpPr>
              <p:nvPr/>
            </p:nvSpPr>
            <p:spPr bwMode="auto">
              <a:xfrm>
                <a:off x="1392" y="2208"/>
                <a:ext cx="912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进气门</a:t>
                </a:r>
              </a:p>
            </p:txBody>
          </p:sp>
          <p:sp>
            <p:nvSpPr>
              <p:cNvPr id="32" name="文本框 45087"/>
              <p:cNvSpPr txBox="1">
                <a:spLocks noChangeArrowheads="1"/>
              </p:cNvSpPr>
              <p:nvPr/>
            </p:nvSpPr>
            <p:spPr bwMode="auto">
              <a:xfrm>
                <a:off x="1776" y="2544"/>
                <a:ext cx="57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活塞</a:t>
                </a:r>
              </a:p>
            </p:txBody>
          </p:sp>
          <p:sp>
            <p:nvSpPr>
              <p:cNvPr id="33" name="文本框 45088"/>
              <p:cNvSpPr txBox="1">
                <a:spLocks noChangeArrowheads="1"/>
              </p:cNvSpPr>
              <p:nvPr/>
            </p:nvSpPr>
            <p:spPr bwMode="auto">
              <a:xfrm>
                <a:off x="1729" y="3312"/>
                <a:ext cx="719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连杆</a:t>
                </a:r>
              </a:p>
            </p:txBody>
          </p:sp>
          <p:sp>
            <p:nvSpPr>
              <p:cNvPr id="34" name="文本框 45089"/>
              <p:cNvSpPr txBox="1">
                <a:spLocks noChangeArrowheads="1"/>
              </p:cNvSpPr>
              <p:nvPr/>
            </p:nvSpPr>
            <p:spPr bwMode="auto">
              <a:xfrm>
                <a:off x="4416" y="2208"/>
                <a:ext cx="912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排气门</a:t>
                </a:r>
              </a:p>
            </p:txBody>
          </p:sp>
          <p:sp>
            <p:nvSpPr>
              <p:cNvPr id="35" name="文本框 45090"/>
              <p:cNvSpPr txBox="1">
                <a:spLocks noChangeArrowheads="1"/>
              </p:cNvSpPr>
              <p:nvPr/>
            </p:nvSpPr>
            <p:spPr bwMode="auto">
              <a:xfrm>
                <a:off x="4176" y="3888"/>
                <a:ext cx="672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</a:rPr>
                  <a:t>曲轴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70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做功(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4" y="1647825"/>
            <a:ext cx="1790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做功(汽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969" y="1647825"/>
            <a:ext cx="2447925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50894" y="352425"/>
            <a:ext cx="1979612" cy="59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        </a:t>
            </a:r>
            <a:r>
              <a:rPr lang="zh-CN" altLang="en-US" sz="2400" b="1">
                <a:latin typeface="Times New Roman" pitchFamily="18" charset="0"/>
              </a:rPr>
              <a:t>在压缩冲程末尾，火花塞产生电火花，使燃料猛烈燃烧，产生高温高压的燃气，推动活塞向下运动，并通过连杆带动曲轴转动。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10581" y="568325"/>
            <a:ext cx="2160588" cy="54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        </a:t>
            </a:r>
            <a:r>
              <a:rPr lang="zh-CN" altLang="en-US" sz="2400" b="1">
                <a:latin typeface="Times New Roman" pitchFamily="18" charset="0"/>
              </a:rPr>
              <a:t>在压缩冲程末，从喷油嘴喷出的雾状柴油遇到热空气立即猛烈燃烧，产生高温高压的燃气，推动活塞向下运动，并通过连杆带动曲轴转动。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2569" y="355600"/>
            <a:ext cx="19700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点火方式：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压燃式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07744" y="355600"/>
            <a:ext cx="19700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点火方式：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引燃式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128" y="2898775"/>
            <a:ext cx="615553" cy="11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柴油机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85841" y="2825750"/>
            <a:ext cx="615553" cy="11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汽油机</a:t>
            </a:r>
          </a:p>
        </p:txBody>
      </p:sp>
    </p:spTree>
    <p:extLst>
      <p:ext uri="{BB962C8B-B14F-4D97-AF65-F5344CB8AC3E}">
        <p14:creationId xmlns:p14="http://schemas.microsoft.com/office/powerpoint/2010/main" xmlns="" val="19625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8129"/>
          <p:cNvSpPr txBox="1">
            <a:spLocks noChangeArrowheads="1"/>
          </p:cNvSpPr>
          <p:nvPr/>
        </p:nvSpPr>
        <p:spPr bwMode="auto">
          <a:xfrm>
            <a:off x="755650" y="1916113"/>
            <a:ext cx="80645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．基本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构造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和主要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部件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的作用相似。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．每个工件循环都经历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四个冲程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：吸气冲程、压缩冲程、做功冲程、排气冲程。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．四个冲程中，只有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做功冲程对外做功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，其余三个冲程靠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飞轮惯性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完成。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．一个工作冲程中，活塞往复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两次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，飞轮转动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两周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，做功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一次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38914" name="文本框 48130"/>
          <p:cNvSpPr txBox="1">
            <a:spLocks noChangeArrowheads="1"/>
          </p:cNvSpPr>
          <p:nvPr/>
        </p:nvSpPr>
        <p:spPr bwMode="auto">
          <a:xfrm>
            <a:off x="1403648" y="333375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/>
              <a:t>柴油机汽油机的相同点</a:t>
            </a:r>
          </a:p>
        </p:txBody>
      </p:sp>
    </p:spTree>
    <p:extLst>
      <p:ext uri="{BB962C8B-B14F-4D97-AF65-F5344CB8AC3E}">
        <p14:creationId xmlns:p14="http://schemas.microsoft.com/office/powerpoint/2010/main" xmlns="" val="29109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>
            <a:spLocks noChangeArrowheads="1"/>
          </p:cNvSpPr>
          <p:nvPr/>
        </p:nvSpPr>
        <p:spPr bwMode="auto">
          <a:xfrm>
            <a:off x="611188" y="1700213"/>
            <a:ext cx="81359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．构造不同</a:t>
            </a:r>
            <a:r>
              <a:rPr lang="zh-CN" altLang="en-US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汽油机气缸顶有火花塞，而柴油机气缸顶部有喷油嘴。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．燃料不同</a:t>
            </a:r>
            <a:r>
              <a:rPr lang="zh-CN" altLang="en-US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汽油机的燃料是汽油，而柴油机的燃料是柴油。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．吸气不同</a:t>
            </a:r>
            <a:r>
              <a:rPr lang="zh-CN" altLang="en-US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汽油机吸进汽油和空气的混合气体，柴油机只吸进空气。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．点火不同</a:t>
            </a:r>
            <a:r>
              <a:rPr lang="zh-CN" altLang="en-US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汽油机属点燃式点火，柴油机属压燃式点火。</a:t>
            </a:r>
          </a:p>
        </p:txBody>
      </p:sp>
      <p:sp>
        <p:nvSpPr>
          <p:cNvPr id="39938" name="文本框 49154"/>
          <p:cNvSpPr txBox="1">
            <a:spLocks noChangeArrowheads="1"/>
          </p:cNvSpPr>
          <p:nvPr/>
        </p:nvSpPr>
        <p:spPr bwMode="auto">
          <a:xfrm>
            <a:off x="1907704" y="333375"/>
            <a:ext cx="705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/>
              <a:t>柴油机汽油机的不同点</a:t>
            </a:r>
          </a:p>
        </p:txBody>
      </p:sp>
    </p:spTree>
    <p:extLst>
      <p:ext uri="{BB962C8B-B14F-4D97-AF65-F5344CB8AC3E}">
        <p14:creationId xmlns:p14="http://schemas.microsoft.com/office/powerpoint/2010/main" xmlns="" val="16267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994" y="904082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热机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01094" y="904082"/>
            <a:ext cx="5743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>
                <a:latin typeface="Times New Roman" pitchFamily="18" charset="0"/>
              </a:rPr>
              <a:t>将内能转化为机械能的机器</a:t>
            </a:r>
          </a:p>
        </p:txBody>
      </p:sp>
      <p:pic>
        <p:nvPicPr>
          <p:cNvPr id="4" name="Picture 5" descr="燃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22" b="22119"/>
          <a:stretch>
            <a:fillRect/>
          </a:stretch>
        </p:blipFill>
        <p:spPr bwMode="auto">
          <a:xfrm>
            <a:off x="5498306" y="1907382"/>
            <a:ext cx="31877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128044"/>
            <a:ext cx="318135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056856" y="3423444"/>
            <a:ext cx="1584325" cy="576263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466056" y="2631284"/>
            <a:ext cx="4105275" cy="1944688"/>
            <a:chOff x="920" y="1933"/>
            <a:chExt cx="2586" cy="1225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920" y="1933"/>
              <a:ext cx="2586" cy="46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930" y="3158"/>
              <a:ext cx="408" cy="0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930" y="1979"/>
              <a:ext cx="0" cy="1179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-251352" y="3999707"/>
            <a:ext cx="1633" cy="504825"/>
            <a:chOff x="1837" y="2793"/>
            <a:chExt cx="1633" cy="320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837" y="2793"/>
              <a:ext cx="0" cy="318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837" y="3113"/>
              <a:ext cx="1633" cy="0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1265"/>
          <p:cNvSpPr>
            <a:spLocks noChangeArrowheads="1"/>
          </p:cNvSpPr>
          <p:nvPr/>
        </p:nvSpPr>
        <p:spPr bwMode="auto">
          <a:xfrm>
            <a:off x="431800" y="1268413"/>
            <a:ext cx="8101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/>
              <a:t>　　利用内能做功的机器有很多，例如蒸汽机、内燃机、汽轮机、喷气发动机等。</a:t>
            </a:r>
          </a:p>
        </p:txBody>
      </p:sp>
      <p:grpSp>
        <p:nvGrpSpPr>
          <p:cNvPr id="11267" name="组合 11266"/>
          <p:cNvGrpSpPr>
            <a:grpSpLocks/>
          </p:cNvGrpSpPr>
          <p:nvPr/>
        </p:nvGrpSpPr>
        <p:grpSpPr bwMode="auto">
          <a:xfrm>
            <a:off x="468313" y="2312988"/>
            <a:ext cx="3024187" cy="2181225"/>
            <a:chOff x="0" y="0"/>
            <a:chExt cx="1905" cy="1374"/>
          </a:xfrm>
        </p:grpSpPr>
        <p:sp>
          <p:nvSpPr>
            <p:cNvPr id="15363" name="矩形 11267"/>
            <p:cNvSpPr>
              <a:spLocks noChangeArrowheads="1"/>
            </p:cNvSpPr>
            <p:nvPr/>
          </p:nvSpPr>
          <p:spPr bwMode="auto">
            <a:xfrm>
              <a:off x="272" y="1124"/>
              <a:ext cx="1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itchFamily="2" charset="-122"/>
                </a:rPr>
                <a:t> 蒸汽机车</a:t>
              </a:r>
            </a:p>
          </p:txBody>
        </p:sp>
        <p:pic>
          <p:nvPicPr>
            <p:cNvPr id="15364" name="图片 11268" descr="火车8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05" cy="108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0" name="组合 11269"/>
          <p:cNvGrpSpPr>
            <a:grpSpLocks/>
          </p:cNvGrpSpPr>
          <p:nvPr/>
        </p:nvGrpSpPr>
        <p:grpSpPr bwMode="auto">
          <a:xfrm>
            <a:off x="3779838" y="2333625"/>
            <a:ext cx="3024187" cy="2197100"/>
            <a:chOff x="0" y="0"/>
            <a:chExt cx="1905" cy="1384"/>
          </a:xfrm>
        </p:grpSpPr>
        <p:pic>
          <p:nvPicPr>
            <p:cNvPr id="15366" name="图片 11270" descr="内火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05" cy="108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7" name="矩形 11271"/>
            <p:cNvSpPr>
              <a:spLocks noChangeArrowheads="1"/>
            </p:cNvSpPr>
            <p:nvPr/>
          </p:nvSpPr>
          <p:spPr bwMode="auto">
            <a:xfrm>
              <a:off x="363" y="1134"/>
              <a:ext cx="1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itchFamily="2" charset="-122"/>
                </a:rPr>
                <a:t> 蒸汽机车</a:t>
              </a:r>
            </a:p>
          </p:txBody>
        </p:sp>
      </p:grpSp>
      <p:grpSp>
        <p:nvGrpSpPr>
          <p:cNvPr id="11273" name="组合 11272"/>
          <p:cNvGrpSpPr>
            <a:grpSpLocks/>
          </p:cNvGrpSpPr>
          <p:nvPr/>
        </p:nvGrpSpPr>
        <p:grpSpPr bwMode="auto">
          <a:xfrm>
            <a:off x="3708400" y="4508500"/>
            <a:ext cx="3114675" cy="2227263"/>
            <a:chOff x="0" y="0"/>
            <a:chExt cx="1962" cy="1403"/>
          </a:xfrm>
        </p:grpSpPr>
        <p:pic>
          <p:nvPicPr>
            <p:cNvPr id="15369" name="图片 11273" descr="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矩形 11274"/>
            <p:cNvSpPr>
              <a:spLocks noChangeArrowheads="1"/>
            </p:cNvSpPr>
            <p:nvPr/>
          </p:nvSpPr>
          <p:spPr bwMode="auto">
            <a:xfrm>
              <a:off x="181" y="1153"/>
              <a:ext cx="14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itchFamily="2" charset="-122"/>
                </a:rPr>
                <a:t> 喷气发动机</a:t>
              </a:r>
            </a:p>
          </p:txBody>
        </p:sp>
      </p:grpSp>
      <p:grpSp>
        <p:nvGrpSpPr>
          <p:cNvPr id="11276" name="组合 11275"/>
          <p:cNvGrpSpPr>
            <a:grpSpLocks/>
          </p:cNvGrpSpPr>
          <p:nvPr/>
        </p:nvGrpSpPr>
        <p:grpSpPr bwMode="auto">
          <a:xfrm>
            <a:off x="6804025" y="2205038"/>
            <a:ext cx="2339975" cy="4530725"/>
            <a:chOff x="0" y="0"/>
            <a:chExt cx="1474" cy="2854"/>
          </a:xfrm>
        </p:grpSpPr>
        <p:pic>
          <p:nvPicPr>
            <p:cNvPr id="15372" name="图片 11276" descr="正火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0"/>
              <a:ext cx="1225" cy="254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矩形 11277"/>
            <p:cNvSpPr>
              <a:spLocks noChangeArrowheads="1"/>
            </p:cNvSpPr>
            <p:nvPr/>
          </p:nvSpPr>
          <p:spPr bwMode="auto">
            <a:xfrm>
              <a:off x="0" y="2604"/>
              <a:ext cx="14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itchFamily="2" charset="-122"/>
                </a:rPr>
                <a:t> 火箭发动机</a:t>
              </a:r>
            </a:p>
          </p:txBody>
        </p:sp>
      </p:grpSp>
      <p:grpSp>
        <p:nvGrpSpPr>
          <p:cNvPr id="11279" name="组合 11278"/>
          <p:cNvGrpSpPr>
            <a:grpSpLocks/>
          </p:cNvGrpSpPr>
          <p:nvPr/>
        </p:nvGrpSpPr>
        <p:grpSpPr bwMode="auto">
          <a:xfrm>
            <a:off x="323850" y="4508500"/>
            <a:ext cx="3168650" cy="2227263"/>
            <a:chOff x="0" y="0"/>
            <a:chExt cx="1996" cy="1403"/>
          </a:xfrm>
        </p:grpSpPr>
        <p:pic>
          <p:nvPicPr>
            <p:cNvPr id="15375" name="图片 112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0"/>
              <a:ext cx="184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矩形 11280"/>
            <p:cNvSpPr>
              <a:spLocks noChangeArrowheads="1"/>
            </p:cNvSpPr>
            <p:nvPr/>
          </p:nvSpPr>
          <p:spPr bwMode="auto">
            <a:xfrm>
              <a:off x="0" y="1153"/>
              <a:ext cx="19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宋体" pitchFamily="2" charset="-122"/>
                </a:rPr>
                <a:t> 火电站的汽轮机</a:t>
              </a:r>
            </a:p>
          </p:txBody>
        </p:sp>
      </p:grpSp>
      <p:sp>
        <p:nvSpPr>
          <p:cNvPr id="15377" name="矩形 11281"/>
          <p:cNvSpPr>
            <a:spLocks noChangeArrowheads="1"/>
          </p:cNvSpPr>
          <p:nvPr/>
        </p:nvSpPr>
        <p:spPr bwMode="auto">
          <a:xfrm>
            <a:off x="431800" y="744538"/>
            <a:ext cx="2505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/>
              <a:t>．热机的种类</a:t>
            </a:r>
          </a:p>
        </p:txBody>
      </p:sp>
      <p:pic>
        <p:nvPicPr>
          <p:cNvPr id="1537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78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30721"/>
          <p:cNvSpPr txBox="1">
            <a:spLocks noChangeArrowheads="1"/>
          </p:cNvSpPr>
          <p:nvPr/>
        </p:nvSpPr>
        <p:spPr bwMode="auto">
          <a:xfrm>
            <a:off x="468313" y="235132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 sz="2800" b="1"/>
          </a:p>
        </p:txBody>
      </p:sp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573676" y="2258816"/>
            <a:ext cx="1511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/>
              <a:t>内燃机：</a:t>
            </a:r>
          </a:p>
        </p:txBody>
      </p:sp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539750" y="1127364"/>
            <a:ext cx="8280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/>
              <a:t>热机：把燃料燃烧时释放的内能转变为机 械能的装置。</a:t>
            </a: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2195512" y="2182050"/>
            <a:ext cx="6624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/>
              <a:t>燃料直接在发动机气缸内燃烧产生动力的热机。</a:t>
            </a:r>
          </a:p>
        </p:txBody>
      </p:sp>
      <p:sp>
        <p:nvSpPr>
          <p:cNvPr id="30726" name="矩形 30725"/>
          <p:cNvSpPr>
            <a:spLocks noChangeArrowheads="1"/>
          </p:cNvSpPr>
          <p:nvPr/>
        </p:nvSpPr>
        <p:spPr bwMode="auto">
          <a:xfrm>
            <a:off x="899592" y="3212976"/>
            <a:ext cx="568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Times New Roman" pitchFamily="18" charset="0"/>
              </a:rPr>
              <a:t>常见的内燃机：  汽油机       柴油机</a:t>
            </a:r>
          </a:p>
        </p:txBody>
      </p:sp>
      <p:pic>
        <p:nvPicPr>
          <p:cNvPr id="7" name="Picture 9" descr="柴油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0847"/>
            <a:ext cx="2642016" cy="242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汽油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486671" cy="24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551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8150" y="476672"/>
            <a:ext cx="7886700" cy="1325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5200" b="1" dirty="0" smtClean="0">
                <a:latin typeface="宋体" pitchFamily="2" charset="-122"/>
              </a:rPr>
              <a:t>汽油机的构造</a:t>
            </a:r>
          </a:p>
        </p:txBody>
      </p:sp>
      <p:pic>
        <p:nvPicPr>
          <p:cNvPr id="33795" name="Picture 8" descr="构造(汽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933575"/>
            <a:ext cx="4238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733800" y="4953000"/>
            <a:ext cx="1447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810000" y="3886200"/>
            <a:ext cx="11430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3505200" y="3657600"/>
            <a:ext cx="3048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6553200" y="3657600"/>
            <a:ext cx="3810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5486400" y="6096000"/>
            <a:ext cx="1143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5334000" y="2514600"/>
            <a:ext cx="16002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3505200" y="2133600"/>
            <a:ext cx="1524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209800" y="2133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火花塞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010400" y="2209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气缸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209800" y="3505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进气门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819400" y="4038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活塞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743200" y="5257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连杆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010400" y="3505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排气门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629400" y="6172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曲轴</a:t>
            </a:r>
          </a:p>
        </p:txBody>
      </p:sp>
    </p:spTree>
    <p:extLst>
      <p:ext uri="{BB962C8B-B14F-4D97-AF65-F5344CB8AC3E}">
        <p14:creationId xmlns:p14="http://schemas.microsoft.com/office/powerpoint/2010/main" xmlns="" val="5962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build="p" autoUpdateAnimBg="0" advAuto="0"/>
      <p:bldP spid="17426" grpId="0" autoUpdateAnimBg="0"/>
      <p:bldP spid="17427" grpId="0" build="p" autoUpdateAnimBg="0" advAuto="0"/>
      <p:bldP spid="17428" grpId="0" build="p" autoUpdateAnimBg="0" advAuto="0"/>
      <p:bldP spid="17429" grpId="0" build="p" autoUpdateAnimBg="0" advAuto="0"/>
      <p:bldP spid="17430" grpId="0" autoUpdateAnimBg="0"/>
      <p:bldP spid="174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57250"/>
            <a:ext cx="4859338" cy="72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700" b="1" smtClean="0">
                <a:solidFill>
                  <a:srgbClr val="3333CC"/>
                </a:solidFill>
                <a:latin typeface="隶书" pitchFamily="49" charset="-122"/>
                <a:ea typeface="隶书" pitchFamily="49" charset="-122"/>
              </a:rPr>
              <a:t>汽油机工作原理</a:t>
            </a:r>
          </a:p>
        </p:txBody>
      </p:sp>
      <p:pic>
        <p:nvPicPr>
          <p:cNvPr id="3" name="Picture 3" descr="四冲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7231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1850" y="50847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吸气冲程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1775" y="50847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压缩冲程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6775" y="50847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做功冲程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81775" y="50847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排气冲程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38375" y="5334000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140200" y="5373688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11863" y="5373688"/>
            <a:ext cx="53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4925"/>
            <a:ext cx="84963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 descr="qiyouj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28688"/>
            <a:ext cx="3910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6096000" y="1241425"/>
            <a:ext cx="2339975" cy="561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pitchFamily="18" charset="2"/>
              <a:buNone/>
            </a:pPr>
            <a:endParaRPr lang="zh-CN" altLang="en-US" sz="2800" smtClean="0"/>
          </a:p>
          <a:p>
            <a:pPr>
              <a:lnSpc>
                <a:spcPct val="80000"/>
              </a:lnSpc>
            </a:pPr>
            <a:r>
              <a:rPr lang="zh-CN" altLang="en-US" sz="2800" b="1" smtClean="0"/>
              <a:t>进气门打开，排气门关闭，活塞由上端向下运动，汽油和空气组成的燃料混合物从进气门吸入气缸。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646510" y="1844675"/>
            <a:ext cx="61555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   </a:t>
            </a:r>
            <a:r>
              <a:rPr lang="zh-CN" altLang="en-US" sz="2800" b="1"/>
              <a:t>吸气冲程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qiyouj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071938" cy="571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5857875" y="2214563"/>
            <a:ext cx="23764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/>
              <a:t>进气门和排气门都关闭，活塞向上运动，燃料混合物被压缩，压强增大，温度升高。</a:t>
            </a: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-6469" y="1500188"/>
            <a:ext cx="800219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/>
              <a:t>压缩冲程</a:t>
            </a:r>
          </a:p>
        </p:txBody>
      </p:sp>
    </p:spTree>
    <p:extLst>
      <p:ext uri="{BB962C8B-B14F-4D97-AF65-F5344CB8AC3E}">
        <p14:creationId xmlns:p14="http://schemas.microsoft.com/office/powerpoint/2010/main" xmlns="" val="8586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840</Words>
  <Application>Microsoft Office PowerPoint</Application>
  <PresentationFormat>全屏显示(4:3)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第十四章  第1节    热机</vt:lpstr>
      <vt:lpstr>幻灯片 2</vt:lpstr>
      <vt:lpstr>幻灯片 3</vt:lpstr>
      <vt:lpstr>幻灯片 4</vt:lpstr>
      <vt:lpstr>幻灯片 5</vt:lpstr>
      <vt:lpstr>汽油机的构造</vt:lpstr>
      <vt:lpstr>汽油机工作原理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柴油机的构造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Users</dc:creator>
  <cp:lastModifiedBy>Administrator</cp:lastModifiedBy>
  <cp:revision>36</cp:revision>
  <dcterms:created xsi:type="dcterms:W3CDTF">2017-08-21T07:15:54Z</dcterms:created>
  <dcterms:modified xsi:type="dcterms:W3CDTF">2018-08-05T09:20:21Z</dcterms:modified>
</cp:coreProperties>
</file>