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431" r:id="rId2"/>
    <p:sldId id="410" r:id="rId3"/>
    <p:sldId id="411" r:id="rId4"/>
    <p:sldId id="425" r:id="rId5"/>
    <p:sldId id="426" r:id="rId6"/>
    <p:sldId id="427" r:id="rId7"/>
    <p:sldId id="412" r:id="rId8"/>
    <p:sldId id="413" r:id="rId9"/>
    <p:sldId id="414" r:id="rId10"/>
    <p:sldId id="416" r:id="rId11"/>
    <p:sldId id="418" r:id="rId12"/>
    <p:sldId id="423" r:id="rId13"/>
    <p:sldId id="424" r:id="rId14"/>
    <p:sldId id="419" r:id="rId15"/>
    <p:sldId id="420" r:id="rId16"/>
    <p:sldId id="421" r:id="rId17"/>
    <p:sldId id="422" r:id="rId18"/>
    <p:sldId id="428" r:id="rId19"/>
    <p:sldId id="429" r:id="rId20"/>
    <p:sldId id="430" r:id="rId21"/>
  </p:sldIdLst>
  <p:sldSz cx="12192000" cy="6858000"/>
  <p:notesSz cx="6858000" cy="9144000"/>
  <p:custDataLst>
    <p:tags r:id="rId2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546" y="-108"/>
      </p:cViewPr>
      <p:guideLst>
        <p:guide orient="horz" pos="2195"/>
        <p:guide pos="380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2021/2/23</a:t>
            </a:fld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‹#›</a:t>
            </a:fld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05773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1AC49D05-6128-4D0D-A32A-06A5E73B386C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5849F42C-2DAE-424C-A4B8-3140182C3E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7020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tiff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858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1430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6002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20574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竖向侧栏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PPT模板无标.tif"/>
          <p:cNvPicPr>
            <a:picLocks noChangeAspect="1"/>
          </p:cNvPicPr>
          <p:nvPr userDrawn="1"/>
        </p:nvPicPr>
        <p:blipFill>
          <a:blip r:embed="rId2"/>
          <a:srcRect t="30017" b="37379"/>
          <a:stretch>
            <a:fillRect/>
          </a:stretch>
        </p:blipFill>
        <p:spPr>
          <a:xfrm>
            <a:off x="3555" y="6741368"/>
            <a:ext cx="12192318" cy="14401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</p:pic>
      <p:pic>
        <p:nvPicPr>
          <p:cNvPr id="9" name="图片 8" descr="PPT模板无标.tif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318" cy="502285"/>
          </a:xfrm>
          <a:prstGeom prst="rect">
            <a:avLst/>
          </a:prstGeom>
          <a:ln>
            <a:solidFill>
              <a:srgbClr val="007033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6" name="矩形 15">
            <a:hlinkClick r:id="" action="ppaction://noaction"/>
          </p:cNvPr>
          <p:cNvSpPr/>
          <p:nvPr userDrawn="1"/>
        </p:nvSpPr>
        <p:spPr>
          <a:xfrm>
            <a:off x="242608" y="-26670"/>
            <a:ext cx="6933839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2800" b="1" smtClean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第五讲  力 重力 摩擦力 二力平衡 </a:t>
            </a:r>
            <a:endParaRPr lang="zh-CN" altLang="en-US" sz="2800" b="1">
              <a:solidFill>
                <a:prstClr val="white"/>
              </a:solidFill>
              <a:latin typeface="黑体" panose="02010609060101010101" pitchFamily="49" charset="-122"/>
              <a:ea typeface="黑体" pitchFamily="49" charset="-122"/>
            </a:endParaRPr>
          </a:p>
        </p:txBody>
      </p:sp>
      <p:pic>
        <p:nvPicPr>
          <p:cNvPr id="14" name="图片 13" descr="1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8440" y="10160"/>
            <a:ext cx="504269" cy="448310"/>
          </a:xfrm>
          <a:prstGeom prst="rect">
            <a:avLst/>
          </a:prstGeom>
        </p:spPr>
      </p:pic>
      <p:sp>
        <p:nvSpPr>
          <p:cNvPr id="20" name="文本框 19">
            <a:hlinkClick r:id="" action="ppaction://noaction"/>
          </p:cNvPr>
          <p:cNvSpPr txBox="1">
            <a:spLocks noChangeAspect="1"/>
          </p:cNvSpPr>
          <p:nvPr userDrawn="1"/>
        </p:nvSpPr>
        <p:spPr>
          <a:xfrm>
            <a:off x="10329256" y="59690"/>
            <a:ext cx="1863380" cy="3987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114300">
              <a:prstClr val="black"/>
            </a:innerShdw>
            <a:softEdge rad="31750"/>
          </a:effectLst>
        </p:spPr>
        <p:txBody>
          <a:bodyPr wrap="square" rtlCol="0" anchor="ctr" anchorCtr="0">
            <a:spAutoFit/>
          </a:bodyPr>
          <a:lstStyle/>
          <a:p>
            <a:pPr algn="ctr"/>
            <a:r>
              <a:rPr lang="zh-CN" altLang="en-US" sz="2000" b="1">
                <a:solidFill>
                  <a:prstClr val="black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返回栏目导航</a:t>
            </a:r>
          </a:p>
        </p:txBody>
      </p:sp>
      <p:sp>
        <p:nvSpPr>
          <p:cNvPr id="12" name="圆角矩形 11"/>
          <p:cNvSpPr/>
          <p:nvPr userDrawn="1"/>
        </p:nvSpPr>
        <p:spPr>
          <a:xfrm>
            <a:off x="352482" y="661035"/>
            <a:ext cx="11479418" cy="5922010"/>
          </a:xfrm>
          <a:prstGeom prst="roundRect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pic>
        <p:nvPicPr>
          <p:cNvPr id="3" name="图片 2" descr="PPT模板无标.tif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256" y="6741368"/>
            <a:ext cx="12192318" cy="14401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</p:pic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914400" marR="0" lvl="2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371600" marR="0" lvl="3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828800" marR="0" lvl="4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858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1264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40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8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单击此处编辑文本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7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515600"/>
            <a:ext cx="10969200" cy="473688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9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4.xml"/><Relationship Id="rId5" Type="http://schemas.openxmlformats.org/officeDocument/2006/relationships/image" Target="../media/image12.png"/><Relationship Id="rId4" Type="http://schemas.openxmlformats.org/officeDocument/2006/relationships/image" Target="NULL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0070C0"/>
                </a:solidFill>
              </a:rPr>
              <a:t>第十九讲</a:t>
            </a:r>
            <a:br>
              <a:rPr lang="zh-CN" altLang="en-US" dirty="0">
                <a:solidFill>
                  <a:srgbClr val="0070C0"/>
                </a:solidFill>
              </a:rPr>
            </a:br>
            <a:r>
              <a:rPr lang="zh-CN" altLang="en-US" dirty="0">
                <a:solidFill>
                  <a:srgbClr val="0070C0"/>
                </a:solidFill>
              </a:rPr>
              <a:t>牛顿第一定律  二力平衡</a:t>
            </a: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8134350" y="5713730"/>
            <a:ext cx="3228340" cy="744855"/>
          </a:xfrm>
        </p:spPr>
        <p:txBody>
          <a:bodyPr/>
          <a:lstStyle/>
          <a:p>
            <a:r>
              <a:rPr lang="zh-CN" altLang="en-US" sz="3600"/>
              <a:t>一轮系统复习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41400" y="527050"/>
            <a:ext cx="7327900" cy="2491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>
                <a:latin typeface="Times New Roman" panose="02020603050405020304" charset="0"/>
                <a:cs typeface="Times New Roman" panose="02020603050405020304" charset="0"/>
              </a:rPr>
              <a:t>练习：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、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</a:rPr>
              <a:t>人们经常用撞击锤柄下端的方法使锤头紧套在锤柄上，如图所示，这是因为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</a:rPr>
              <a:t>突然停止时，锤头由于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</a:rPr>
              <a:t>仍然向下运动，从而紧套在锤柄上．</a:t>
            </a:r>
            <a:endParaRPr lang="zh-CN" altLang="en-US" sz="24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3074" name="Picture 2" descr="LM221.T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61053" y="527075"/>
            <a:ext cx="2736304" cy="2736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986406" y="1335097"/>
            <a:ext cx="11978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</a:rPr>
              <a:t>锤柄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24280" y="1907664"/>
            <a:ext cx="10801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smtClean="0">
                <a:solidFill>
                  <a:srgbClr val="FF0000"/>
                </a:solidFill>
              </a:rPr>
              <a:t>惯性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1042035" y="3291840"/>
            <a:ext cx="7154545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、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</a:rPr>
              <a:t>安全带和安全气囊是汽车的两种安全装置，它们都是为了防止高速行驶的汽车突然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________(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</a:rPr>
              <a:t>选填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</a:rPr>
              <a:t>加速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</a:rPr>
              <a:t>急刹车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”)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</a:rPr>
              <a:t>，司乘人员由于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</a:rPr>
              <a:t>会继续向前运动，撞击车身而受到伤害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098" name="Picture 2" descr="LM222.TIF"/>
          <p:cNvPicPr>
            <a:picLocks noChangeAspect="1" noChangeArrowheads="1"/>
          </p:cNvPicPr>
          <p:nvPr/>
        </p:nvPicPr>
        <p:blipFill>
          <a:blip r:embed="rId4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64980" y="3291922"/>
            <a:ext cx="2232248" cy="2987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3"/>
          <p:cNvSpPr txBox="1"/>
          <p:nvPr/>
        </p:nvSpPr>
        <p:spPr>
          <a:xfrm>
            <a:off x="5810474" y="3963576"/>
            <a:ext cx="122413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</a:rPr>
              <a:t>急刹车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5418029" y="4519667"/>
            <a:ext cx="86409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smtClean="0">
                <a:solidFill>
                  <a:srgbClr val="FF0000"/>
                </a:solidFill>
              </a:rPr>
              <a:t>惯性</a:t>
            </a:r>
            <a:endParaRPr lang="zh-CN" altLang="en-US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91820" y="1700530"/>
            <a:ext cx="6772910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、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</a:rPr>
              <a:t>如图所示，用钢尺快速击打下面的一颗棋子，可以发现这颗棋子被击飞，而上面的那些棋子会在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</a:rPr>
              <a:t>的作用下，落在原位置的正下方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</a:rPr>
              <a:t>上方的棋子仍然留在原处并落在正下方的原因是棋子具有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</a:rPr>
              <a:t>．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5122" name="Picture 2" descr="LM223.T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47690" y="1944131"/>
            <a:ext cx="3168352" cy="2730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35149" y="2802885"/>
            <a:ext cx="93610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</a:rPr>
              <a:t>重力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35377" y="3907140"/>
            <a:ext cx="93610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smtClean="0">
                <a:solidFill>
                  <a:srgbClr val="FF0000"/>
                </a:solidFill>
              </a:rPr>
              <a:t>惯性</a:t>
            </a:r>
            <a:endParaRPr lang="zh-CN" altLang="en-US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126654" y="1162204"/>
            <a:ext cx="9649072" cy="4615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、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下列生活现象中，利用惯性的是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，防止惯性的危害</a:t>
            </a:r>
            <a:r>
              <a:rPr lang="zh-CN" altLang="zh-CN" sz="2800" b="1" smtClean="0">
                <a:latin typeface="Times New Roman" panose="02020603050405020304" charset="0"/>
                <a:cs typeface="Times New Roman" panose="02020603050405020304" charset="0"/>
              </a:rPr>
              <a:t>的是</a:t>
            </a:r>
            <a:r>
              <a:rPr lang="en-US" altLang="zh-CN" sz="2800" b="1" smtClean="0">
                <a:latin typeface="Times New Roman" panose="02020603050405020304" charset="0"/>
                <a:cs typeface="Times New Roman" panose="02020603050405020304" charset="0"/>
              </a:rPr>
              <a:t>________________________</a:t>
            </a:r>
            <a:r>
              <a:rPr lang="zh-CN" altLang="zh-CN" sz="2800" b="1" smtClean="0">
                <a:latin typeface="Times New Roman" panose="02020603050405020304" charset="0"/>
                <a:cs typeface="Times New Roman" panose="02020603050405020304" charset="0"/>
              </a:rPr>
              <a:t>．</a:t>
            </a:r>
            <a:endParaRPr lang="zh-CN" altLang="zh-CN" sz="2800" b="1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50000"/>
              </a:lnSpc>
            </a:pP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①快速骑自行车紧急刹车时不能只刹前闸；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②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跳远时要取得好成绩一定要助跑；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③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驾驶员要系好安全带；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④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公交车启动时乘客要抓好扶手；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⑤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拍打衣服除去灰尘；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⑥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汽车转弯要减速慢行；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⑦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公路上禁止汽车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超速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行驶；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⑧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汽车超载时，要卸下部分货物．</a:t>
            </a:r>
          </a:p>
        </p:txBody>
      </p:sp>
      <p:sp>
        <p:nvSpPr>
          <p:cNvPr id="6" name="TextBox 2"/>
          <p:cNvSpPr txBox="1"/>
          <p:nvPr/>
        </p:nvSpPr>
        <p:spPr>
          <a:xfrm>
            <a:off x="6671270" y="1234212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②⑤</a:t>
            </a:r>
            <a:endParaRPr lang="zh-CN" altLang="en-US" sz="2800" b="1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" name="TextBox 3"/>
          <p:cNvSpPr txBox="1"/>
          <p:nvPr/>
        </p:nvSpPr>
        <p:spPr>
          <a:xfrm>
            <a:off x="2782838" y="1810276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①③④⑥⑦⑧</a:t>
            </a:r>
            <a:endParaRPr lang="zh-CN" altLang="en-US" sz="3200" b="1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66614" y="908720"/>
            <a:ext cx="9865096" cy="2030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5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、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公交驾驶员进行驾驶技能比赛时，可通过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一杯水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来考验驾驶员的行车技术．将一杯水静置在公交车的置物台上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如图所示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，司机突然刹车时，杯中水有可能发生的情况是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　　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)</a:t>
            </a:r>
            <a:endParaRPr lang="zh-CN" altLang="zh-CN"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1026" name="Picture 2" descr="DDY20.T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75326" y="2924944"/>
            <a:ext cx="3312969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/>
          <p:nvPr/>
        </p:nvSpPr>
        <p:spPr>
          <a:xfrm>
            <a:off x="982638" y="2996952"/>
            <a:ext cx="9145016" cy="2595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A. 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仍保持水平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B. 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将向前溢出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C. 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将向后溢出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D. </a:t>
            </a:r>
            <a:r>
              <a:rPr lang="zh-CN" altLang="zh-CN" sz="2800" b="1">
                <a:latin typeface="Times New Roman" panose="02020603050405020304" charset="0"/>
                <a:cs typeface="Times New Roman" panose="02020603050405020304" charset="0"/>
              </a:rPr>
              <a:t>会溢出，但不能确定溢出方向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47534" y="2276872"/>
            <a:ext cx="595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endParaRPr lang="en-US" altLang="zh-CN" sz="3200" b="1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"/>
          <p:cNvSpPr/>
          <p:nvPr/>
        </p:nvSpPr>
        <p:spPr>
          <a:xfrm>
            <a:off x="2166938" y="1116013"/>
            <a:ext cx="7858125" cy="513715"/>
          </a:xfrm>
          <a:prstGeom prst="rect">
            <a:avLst/>
          </a:prstGeom>
          <a:gradFill rotWithShape="1">
            <a:gsLst>
              <a:gs pos="0">
                <a:srgbClr val="C5E8FF"/>
              </a:gs>
              <a:gs pos="100000">
                <a:srgbClr val="7DCAFF"/>
              </a:gs>
            </a:gsLst>
            <a:lin ang="5400000" scaled="1"/>
          </a:gradFill>
          <a:ln w="28575" cap="flat" cmpd="sng">
            <a:solidFill>
              <a:srgbClr val="57BB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54000" tIns="10800" rIns="54000" bIns="10800">
            <a:spAutoFit/>
          </a:bodyPr>
          <a:lstStyle/>
          <a:p>
            <a:r>
              <a:rPr lang="en-US" altLang="zh-CN" sz="3200" b="1">
                <a:latin typeface="Times New Roman" panose="02020603050405020304" charset="0"/>
              </a:rPr>
              <a:t>1</a:t>
            </a:r>
            <a:r>
              <a:rPr lang="zh-CN" altLang="en-US" sz="3200" b="1">
                <a:latin typeface="宋体" panose="02010600030101010101" pitchFamily="2" charset="-122"/>
              </a:rPr>
              <a:t>．平衡状态（运动状态不变）和平衡力</a:t>
            </a:r>
          </a:p>
        </p:txBody>
      </p:sp>
      <p:sp>
        <p:nvSpPr>
          <p:cNvPr id="24579" name="Rectangle 2"/>
          <p:cNvSpPr/>
          <p:nvPr/>
        </p:nvSpPr>
        <p:spPr>
          <a:xfrm>
            <a:off x="1955800" y="3968750"/>
            <a:ext cx="5978525" cy="513715"/>
          </a:xfrm>
          <a:prstGeom prst="rect">
            <a:avLst/>
          </a:prstGeom>
          <a:gradFill rotWithShape="1">
            <a:gsLst>
              <a:gs pos="0">
                <a:srgbClr val="B7E2FF"/>
              </a:gs>
              <a:gs pos="100000">
                <a:srgbClr val="7DCAFF"/>
              </a:gs>
            </a:gsLst>
            <a:lin ang="5400000" scaled="1"/>
          </a:gradFill>
          <a:ln w="28575" cap="flat" cmpd="sng">
            <a:solidFill>
              <a:srgbClr val="57BB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54000" tIns="10800" rIns="54000" bIns="10800">
            <a:spAutoFit/>
          </a:bodyPr>
          <a:lstStyle/>
          <a:p>
            <a:pPr indent="266700"/>
            <a:r>
              <a:rPr lang="en-US" altLang="zh-CN" sz="3200" b="1">
                <a:latin typeface="Times New Roman" panose="02020603050405020304" charset="0"/>
              </a:rPr>
              <a:t>2</a:t>
            </a:r>
            <a:r>
              <a:rPr lang="zh-CN" altLang="en-US" sz="3200" b="1">
                <a:latin typeface="宋体" panose="02010600030101010101" pitchFamily="2" charset="-122"/>
              </a:rPr>
              <a:t>．二力平衡条件</a:t>
            </a:r>
          </a:p>
        </p:txBody>
      </p:sp>
      <p:grpSp>
        <p:nvGrpSpPr>
          <p:cNvPr id="24580" name="Group 14"/>
          <p:cNvGrpSpPr/>
          <p:nvPr/>
        </p:nvGrpSpPr>
        <p:grpSpPr>
          <a:xfrm>
            <a:off x="2047875" y="1854200"/>
            <a:ext cx="8280400" cy="1552575"/>
            <a:chOff x="330" y="1083"/>
            <a:chExt cx="5216" cy="978"/>
          </a:xfrm>
        </p:grpSpPr>
        <p:sp>
          <p:nvSpPr>
            <p:cNvPr id="2" name="Rectangle 3"/>
            <p:cNvSpPr>
              <a:spLocks noChangeArrowheads="1"/>
            </p:cNvSpPr>
            <p:nvPr/>
          </p:nvSpPr>
          <p:spPr bwMode="auto">
            <a:xfrm>
              <a:off x="1774" y="1083"/>
              <a:ext cx="1984" cy="32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1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Times New Roman" panose="02020603050405020304" charset="0"/>
                  <a:ea typeface="楷体_GB2312" pitchFamily="1" charset="-122"/>
                  <a:cs typeface="+mn-cs"/>
                </a:rPr>
                <a:t>静止状态</a:t>
              </a:r>
              <a:endParaRPr kumimoji="1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/>
                <a:ea typeface="楷体_GB2312" pitchFamily="1" charset="-122"/>
                <a:cs typeface="+mn-cs"/>
              </a:endParaRPr>
            </a:p>
          </p:txBody>
        </p:sp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4042" y="1384"/>
              <a:ext cx="1504" cy="32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1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Times New Roman" panose="02020603050405020304" charset="0"/>
                  <a:ea typeface="楷体_GB2312" pitchFamily="1" charset="-122"/>
                  <a:cs typeface="+mn-cs"/>
                </a:rPr>
                <a:t>受力为平衡力 </a:t>
              </a:r>
            </a:p>
          </p:txBody>
        </p:sp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330" y="1395"/>
              <a:ext cx="1104" cy="32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1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Times New Roman" panose="02020603050405020304" charset="0"/>
                  <a:ea typeface="楷体_GB2312" pitchFamily="1" charset="-122"/>
                  <a:cs typeface="+mn-cs"/>
                </a:rPr>
                <a:t>平衡状态</a:t>
              </a:r>
            </a:p>
          </p:txBody>
        </p:sp>
        <p:sp>
          <p:nvSpPr>
            <p:cNvPr id="8" name="AutoShape 9"/>
            <p:cNvSpPr/>
            <p:nvPr/>
          </p:nvSpPr>
          <p:spPr bwMode="auto">
            <a:xfrm>
              <a:off x="1462" y="1253"/>
              <a:ext cx="284" cy="652"/>
            </a:xfrm>
            <a:prstGeom prst="leftBrace">
              <a:avLst>
                <a:gd name="adj1" fmla="val 58333"/>
                <a:gd name="adj2" fmla="val 5000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1802" y="1732"/>
              <a:ext cx="1985" cy="32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1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Times New Roman" panose="02020603050405020304" charset="0"/>
                  <a:ea typeface="楷体_GB2312" pitchFamily="1" charset="-122"/>
                  <a:cs typeface="+mn-cs"/>
                </a:rPr>
                <a:t>匀速直线运动状态</a:t>
              </a:r>
            </a:p>
          </p:txBody>
        </p:sp>
        <p:sp>
          <p:nvSpPr>
            <p:cNvPr id="6" name="AutoShape 9"/>
            <p:cNvSpPr/>
            <p:nvPr/>
          </p:nvSpPr>
          <p:spPr bwMode="auto">
            <a:xfrm flipH="1">
              <a:off x="3759" y="1253"/>
              <a:ext cx="284" cy="652"/>
            </a:xfrm>
            <a:prstGeom prst="leftBrace">
              <a:avLst>
                <a:gd name="adj1" fmla="val 0"/>
                <a:gd name="adj2" fmla="val 50000"/>
              </a:avLst>
            </a:prstGeom>
            <a:noFill/>
            <a:ln w="25400" algn="ctr">
              <a:solidFill>
                <a:schemeClr val="accent1"/>
              </a:solidFill>
              <a:rou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4583" name="Text Box 17"/>
          <p:cNvSpPr txBox="1"/>
          <p:nvPr/>
        </p:nvSpPr>
        <p:spPr>
          <a:xfrm>
            <a:off x="519430" y="263525"/>
            <a:ext cx="452945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latin typeface="Arial" panose="020B0604020202020204" pitchFamily="34" charset="0"/>
              </a:rPr>
              <a:t>考点</a:t>
            </a:r>
            <a:r>
              <a:rPr lang="en-US" altLang="zh-CN" sz="3600" b="1">
                <a:latin typeface="Arial" panose="020B0604020202020204" pitchFamily="34" charset="0"/>
              </a:rPr>
              <a:t>3  </a:t>
            </a:r>
            <a:r>
              <a:rPr lang="zh-CN" altLang="en-US" sz="3600" b="1">
                <a:latin typeface="Arial" panose="020B0604020202020204" pitchFamily="34" charset="0"/>
              </a:rPr>
              <a:t>二力平衡</a:t>
            </a:r>
          </a:p>
        </p:txBody>
      </p:sp>
      <p:sp>
        <p:nvSpPr>
          <p:cNvPr id="24584" name="Text Box 18"/>
          <p:cNvSpPr txBox="1"/>
          <p:nvPr/>
        </p:nvSpPr>
        <p:spPr>
          <a:xfrm>
            <a:off x="2674938" y="4643438"/>
            <a:ext cx="162083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333399"/>
                </a:solidFill>
                <a:latin typeface="Arial" panose="020B0604020202020204" pitchFamily="34" charset="0"/>
              </a:rPr>
              <a:t>同体</a:t>
            </a:r>
          </a:p>
        </p:txBody>
      </p:sp>
      <p:sp>
        <p:nvSpPr>
          <p:cNvPr id="24585" name="Text Box 19"/>
          <p:cNvSpPr txBox="1"/>
          <p:nvPr/>
        </p:nvSpPr>
        <p:spPr>
          <a:xfrm>
            <a:off x="2630488" y="5138738"/>
            <a:ext cx="193516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333399"/>
                </a:solidFill>
                <a:latin typeface="Arial" panose="020B0604020202020204" pitchFamily="34" charset="0"/>
              </a:rPr>
              <a:t>等大</a:t>
            </a:r>
          </a:p>
        </p:txBody>
      </p:sp>
      <p:sp>
        <p:nvSpPr>
          <p:cNvPr id="24586" name="Text Box 20"/>
          <p:cNvSpPr txBox="1"/>
          <p:nvPr/>
        </p:nvSpPr>
        <p:spPr>
          <a:xfrm>
            <a:off x="2630488" y="5634038"/>
            <a:ext cx="189071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333399"/>
                </a:solidFill>
                <a:latin typeface="Arial" panose="020B0604020202020204" pitchFamily="34" charset="0"/>
              </a:rPr>
              <a:t>反向</a:t>
            </a:r>
          </a:p>
        </p:txBody>
      </p:sp>
      <p:sp>
        <p:nvSpPr>
          <p:cNvPr id="24587" name="Text Box 21"/>
          <p:cNvSpPr txBox="1"/>
          <p:nvPr/>
        </p:nvSpPr>
        <p:spPr>
          <a:xfrm>
            <a:off x="2586038" y="6129338"/>
            <a:ext cx="121443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333399"/>
                </a:solidFill>
                <a:latin typeface="Arial" panose="020B0604020202020204" pitchFamily="34" charset="0"/>
              </a:rPr>
              <a:t>共线</a:t>
            </a:r>
          </a:p>
        </p:txBody>
      </p:sp>
      <p:sp>
        <p:nvSpPr>
          <p:cNvPr id="16406" name="AutoShape 22"/>
          <p:cNvSpPr/>
          <p:nvPr/>
        </p:nvSpPr>
        <p:spPr>
          <a:xfrm>
            <a:off x="3621088" y="4778375"/>
            <a:ext cx="315912" cy="1800225"/>
          </a:xfrm>
          <a:prstGeom prst="rightBrace">
            <a:avLst>
              <a:gd name="adj1" fmla="val 47487"/>
              <a:gd name="adj2" fmla="val 50000"/>
            </a:avLst>
          </a:prstGeom>
          <a:noFill/>
          <a:ln w="28575" cap="flat" cmpd="sng">
            <a:solidFill>
              <a:schemeClr val="hlink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6407" name="Text Box 23"/>
          <p:cNvSpPr txBox="1"/>
          <p:nvPr/>
        </p:nvSpPr>
        <p:spPr>
          <a:xfrm>
            <a:off x="3937000" y="5417820"/>
            <a:ext cx="611981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333399"/>
                </a:solidFill>
                <a:latin typeface="Arial" panose="020B0604020202020204" pitchFamily="34" charset="0"/>
              </a:rPr>
              <a:t>合力为零（相当于不受力）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6" grpId="0" animBg="1"/>
      <p:bldP spid="1640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3"/>
          <p:cNvSpPr txBox="1"/>
          <p:nvPr/>
        </p:nvSpPr>
        <p:spPr>
          <a:xfrm>
            <a:off x="1955800" y="1084898"/>
            <a:ext cx="7966075" cy="583565"/>
          </a:xfrm>
          <a:prstGeom prst="rect">
            <a:avLst/>
          </a:prstGeom>
          <a:noFill/>
          <a:ln w="9525">
            <a:noFill/>
          </a:ln>
        </p:spPr>
        <p:txBody>
          <a:bodyPr anchor="b">
            <a:spAutoFit/>
          </a:bodyPr>
          <a:lstStyle/>
          <a:p>
            <a:r>
              <a:rPr lang="en-US" altLang="zh-CN" sz="3200" b="1">
                <a:latin typeface="Times New Roman" panose="02020603050405020304" charset="0"/>
              </a:rPr>
              <a:t>3</a:t>
            </a:r>
            <a:r>
              <a:rPr lang="zh-CN" altLang="en-US" sz="3200" b="1">
                <a:latin typeface="Times New Roman" panose="02020603050405020304" charset="0"/>
              </a:rPr>
              <a:t>、物体受力情况与运动情况对照表</a:t>
            </a:r>
            <a:endParaRPr lang="zh-CN" altLang="en-US" sz="3200" b="1">
              <a:latin typeface="Times New Roman" panose="02020603050405020304"/>
            </a:endParaRPr>
          </a:p>
        </p:txBody>
      </p:sp>
      <p:grpSp>
        <p:nvGrpSpPr>
          <p:cNvPr id="2" name="Group 3"/>
          <p:cNvGrpSpPr/>
          <p:nvPr/>
        </p:nvGrpSpPr>
        <p:grpSpPr>
          <a:xfrm>
            <a:off x="4251325" y="3519488"/>
            <a:ext cx="1754188" cy="989012"/>
            <a:chOff x="1718" y="2217"/>
            <a:chExt cx="1105" cy="623"/>
          </a:xfrm>
        </p:grpSpPr>
        <p:sp>
          <p:nvSpPr>
            <p:cNvPr id="26673" name="Line 15"/>
            <p:cNvSpPr/>
            <p:nvPr/>
          </p:nvSpPr>
          <p:spPr>
            <a:xfrm>
              <a:off x="1718" y="2217"/>
              <a:ext cx="1077" cy="0"/>
            </a:xfrm>
            <a:prstGeom prst="line">
              <a:avLst/>
            </a:prstGeom>
            <a:ln w="38100" cap="flat" cmpd="sng">
              <a:solidFill>
                <a:srgbClr val="008000"/>
              </a:solidFill>
              <a:prstDash val="solid"/>
              <a:headEnd type="none" w="med" len="med"/>
              <a:tailEnd type="triangl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6674" name="Line 16"/>
            <p:cNvSpPr/>
            <p:nvPr/>
          </p:nvSpPr>
          <p:spPr>
            <a:xfrm>
              <a:off x="1718" y="2217"/>
              <a:ext cx="1105" cy="623"/>
            </a:xfrm>
            <a:prstGeom prst="line">
              <a:avLst/>
            </a:prstGeom>
            <a:ln w="38100" cap="flat" cmpd="sng">
              <a:solidFill>
                <a:srgbClr val="008000"/>
              </a:solidFill>
              <a:prstDash val="solid"/>
              <a:headEnd type="none" w="med" len="med"/>
              <a:tailEnd type="triangle" w="med" len="med"/>
            </a:ln>
          </p:spPr>
          <p:txBody>
            <a:bodyPr/>
            <a:lstStyle/>
            <a:p>
              <a:endParaRPr/>
            </a:p>
          </p:txBody>
        </p:sp>
      </p:grpSp>
      <p:grpSp>
        <p:nvGrpSpPr>
          <p:cNvPr id="3" name="Group 6"/>
          <p:cNvGrpSpPr/>
          <p:nvPr/>
        </p:nvGrpSpPr>
        <p:grpSpPr>
          <a:xfrm>
            <a:off x="4430713" y="3608388"/>
            <a:ext cx="1574800" cy="946150"/>
            <a:chOff x="1831" y="2273"/>
            <a:chExt cx="992" cy="596"/>
          </a:xfrm>
        </p:grpSpPr>
        <p:sp>
          <p:nvSpPr>
            <p:cNvPr id="26671" name="Line 17"/>
            <p:cNvSpPr/>
            <p:nvPr/>
          </p:nvSpPr>
          <p:spPr>
            <a:xfrm flipV="1">
              <a:off x="1831" y="2273"/>
              <a:ext cx="992" cy="596"/>
            </a:xfrm>
            <a:prstGeom prst="line">
              <a:avLst/>
            </a:prstGeom>
            <a:ln w="38100" cap="flat" cmpd="sng">
              <a:solidFill>
                <a:srgbClr val="008000"/>
              </a:solidFill>
              <a:prstDash val="solid"/>
              <a:headEnd type="none" w="med" len="med"/>
              <a:tailEnd type="triangl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6672" name="Line 18"/>
            <p:cNvSpPr/>
            <p:nvPr/>
          </p:nvSpPr>
          <p:spPr>
            <a:xfrm>
              <a:off x="1831" y="2869"/>
              <a:ext cx="992" cy="0"/>
            </a:xfrm>
            <a:prstGeom prst="line">
              <a:avLst/>
            </a:prstGeom>
            <a:ln w="38100" cap="flat" cmpd="sng">
              <a:solidFill>
                <a:srgbClr val="008000"/>
              </a:solidFill>
              <a:prstDash val="solid"/>
              <a:headEnd type="none" w="med" len="med"/>
              <a:tailEnd type="triangle" w="med" len="med"/>
            </a:ln>
          </p:spPr>
          <p:txBody>
            <a:bodyPr/>
            <a:lstStyle/>
            <a:p>
              <a:endParaRPr/>
            </a:p>
          </p:txBody>
        </p:sp>
      </p:grpSp>
      <p:sp>
        <p:nvSpPr>
          <p:cNvPr id="19" name="Line 19"/>
          <p:cNvSpPr/>
          <p:nvPr/>
        </p:nvSpPr>
        <p:spPr>
          <a:xfrm flipV="1">
            <a:off x="4610100" y="5543550"/>
            <a:ext cx="1395413" cy="0"/>
          </a:xfrm>
          <a:prstGeom prst="line">
            <a:avLst/>
          </a:prstGeom>
          <a:ln w="38100" cap="flat" cmpd="sng">
            <a:solidFill>
              <a:srgbClr val="0080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grpSp>
        <p:nvGrpSpPr>
          <p:cNvPr id="4" name="Group 10"/>
          <p:cNvGrpSpPr/>
          <p:nvPr/>
        </p:nvGrpSpPr>
        <p:grpSpPr>
          <a:xfrm>
            <a:off x="4295775" y="3429000"/>
            <a:ext cx="1755775" cy="989013"/>
            <a:chOff x="1717" y="2217"/>
            <a:chExt cx="1106" cy="623"/>
          </a:xfrm>
        </p:grpSpPr>
        <p:sp>
          <p:nvSpPr>
            <p:cNvPr id="26669" name="Line 20"/>
            <p:cNvSpPr/>
            <p:nvPr/>
          </p:nvSpPr>
          <p:spPr>
            <a:xfrm flipH="1" flipV="1">
              <a:off x="1717" y="2217"/>
              <a:ext cx="1106" cy="0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6670" name="Line 21"/>
            <p:cNvSpPr/>
            <p:nvPr/>
          </p:nvSpPr>
          <p:spPr>
            <a:xfrm flipH="1">
              <a:off x="1774" y="2217"/>
              <a:ext cx="1049" cy="623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  <p:txBody>
            <a:bodyPr/>
            <a:lstStyle/>
            <a:p>
              <a:endParaRPr/>
            </a:p>
          </p:txBody>
        </p:sp>
      </p:grpSp>
      <p:grpSp>
        <p:nvGrpSpPr>
          <p:cNvPr id="5" name="Group 13"/>
          <p:cNvGrpSpPr/>
          <p:nvPr/>
        </p:nvGrpSpPr>
        <p:grpSpPr>
          <a:xfrm>
            <a:off x="4251325" y="3608388"/>
            <a:ext cx="1800225" cy="1035050"/>
            <a:chOff x="1689" y="2245"/>
            <a:chExt cx="1134" cy="652"/>
          </a:xfrm>
        </p:grpSpPr>
        <p:sp>
          <p:nvSpPr>
            <p:cNvPr id="26667" name="Line 22"/>
            <p:cNvSpPr/>
            <p:nvPr/>
          </p:nvSpPr>
          <p:spPr>
            <a:xfrm flipH="1" flipV="1">
              <a:off x="1689" y="2245"/>
              <a:ext cx="1134" cy="652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6668" name="Line 23"/>
            <p:cNvSpPr/>
            <p:nvPr/>
          </p:nvSpPr>
          <p:spPr>
            <a:xfrm flipH="1" flipV="1">
              <a:off x="1802" y="2897"/>
              <a:ext cx="1021" cy="0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  <p:txBody>
            <a:bodyPr/>
            <a:lstStyle/>
            <a:p>
              <a:endParaRPr/>
            </a:p>
          </p:txBody>
        </p:sp>
      </p:grpSp>
      <p:sp>
        <p:nvSpPr>
          <p:cNvPr id="24" name="Line 24"/>
          <p:cNvSpPr/>
          <p:nvPr/>
        </p:nvSpPr>
        <p:spPr>
          <a:xfrm flipH="1">
            <a:off x="4521200" y="5408613"/>
            <a:ext cx="1423988" cy="0"/>
          </a:xfrm>
          <a:prstGeom prst="line">
            <a:avLst/>
          </a:prstGeom>
          <a:ln w="38100" cap="flat" cmpd="sng">
            <a:solidFill>
              <a:srgbClr val="FF3300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/>
          </a:p>
        </p:txBody>
      </p:sp>
      <p:grpSp>
        <p:nvGrpSpPr>
          <p:cNvPr id="6" name="Group 17"/>
          <p:cNvGrpSpPr/>
          <p:nvPr/>
        </p:nvGrpSpPr>
        <p:grpSpPr>
          <a:xfrm>
            <a:off x="6005513" y="3246438"/>
            <a:ext cx="4032250" cy="1758950"/>
            <a:chOff x="2823" y="2045"/>
            <a:chExt cx="2540" cy="1108"/>
          </a:xfrm>
        </p:grpSpPr>
        <p:sp>
          <p:nvSpPr>
            <p:cNvPr id="26657" name="AutoShape 11"/>
            <p:cNvSpPr/>
            <p:nvPr/>
          </p:nvSpPr>
          <p:spPr>
            <a:xfrm flipH="1">
              <a:off x="4009" y="2188"/>
              <a:ext cx="147" cy="816"/>
            </a:xfrm>
            <a:prstGeom prst="leftBrace">
              <a:avLst>
                <a:gd name="adj1" fmla="val 46258"/>
                <a:gd name="adj2" fmla="val 49139"/>
              </a:avLst>
            </a:prstGeom>
            <a:noFill/>
            <a:ln w="38100" cap="flat" cmpd="sng">
              <a:solidFill>
                <a:schemeClr val="hlink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>
                <a:latin typeface="Calibri"/>
              </a:endParaRPr>
            </a:p>
          </p:txBody>
        </p:sp>
        <p:grpSp>
          <p:nvGrpSpPr>
            <p:cNvPr id="26658" name="Group 19"/>
            <p:cNvGrpSpPr/>
            <p:nvPr/>
          </p:nvGrpSpPr>
          <p:grpSpPr>
            <a:xfrm>
              <a:off x="4172" y="2269"/>
              <a:ext cx="1191" cy="628"/>
              <a:chOff x="3929" y="1731"/>
              <a:chExt cx="1191" cy="599"/>
            </a:xfrm>
          </p:grpSpPr>
          <p:sp>
            <p:nvSpPr>
              <p:cNvPr id="26665" name="AutoShape 20"/>
              <p:cNvSpPr/>
              <p:nvPr/>
            </p:nvSpPr>
            <p:spPr>
              <a:xfrm>
                <a:off x="3929" y="1735"/>
                <a:ext cx="1191" cy="595"/>
              </a:xfrm>
              <a:prstGeom prst="actionButtonBlank">
                <a:avLst/>
              </a:prstGeom>
              <a:gradFill rotWithShape="1">
                <a:gsLst>
                  <a:gs pos="0">
                    <a:srgbClr val="FFCC99"/>
                  </a:gs>
                  <a:gs pos="100000">
                    <a:srgbClr val="FFB061"/>
                  </a:gs>
                </a:gsLst>
                <a:lin ang="5400000" scaled="1"/>
              </a:gradFill>
              <a:ln w="9525">
                <a:noFill/>
              </a:ln>
            </p:spPr>
            <p:txBody>
              <a:bodyPr wrap="none" anchor="ctr"/>
              <a:lstStyle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6666" name="Text Box 14"/>
              <p:cNvSpPr txBox="1"/>
              <p:nvPr/>
            </p:nvSpPr>
            <p:spPr>
              <a:xfrm>
                <a:off x="4014" y="1731"/>
                <a:ext cx="1049" cy="572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anchor="b">
                <a:spAutoFit/>
              </a:bodyPr>
              <a:lstStyle/>
              <a:p>
                <a:pPr algn="ctr"/>
                <a:r>
                  <a:rPr lang="zh-CN" altLang="en-US" sz="2800" b="1">
                    <a:solidFill>
                      <a:srgbClr val="990000"/>
                    </a:solidFill>
                    <a:latin typeface="Times New Roman" panose="02020603050405020304" charset="0"/>
                    <a:ea typeface="楷体_GB2312" pitchFamily="1" charset="-122"/>
                  </a:rPr>
                  <a:t>运动状态不改变</a:t>
                </a:r>
                <a:endParaRPr lang="zh-CN" altLang="en-US" sz="2800" b="1">
                  <a:solidFill>
                    <a:srgbClr val="990000"/>
                  </a:solidFill>
                  <a:latin typeface="Times New Roman" panose="02020603050405020304"/>
                  <a:ea typeface="楷体_GB2312" pitchFamily="1" charset="-122"/>
                </a:endParaRPr>
              </a:p>
            </p:txBody>
          </p:sp>
        </p:grpSp>
        <p:grpSp>
          <p:nvGrpSpPr>
            <p:cNvPr id="26659" name="Group 22"/>
            <p:cNvGrpSpPr/>
            <p:nvPr/>
          </p:nvGrpSpPr>
          <p:grpSpPr>
            <a:xfrm>
              <a:off x="2823" y="2525"/>
              <a:ext cx="1191" cy="628"/>
              <a:chOff x="3929" y="1702"/>
              <a:chExt cx="1191" cy="628"/>
            </a:xfrm>
          </p:grpSpPr>
          <p:sp>
            <p:nvSpPr>
              <p:cNvPr id="26663" name="AutoShape 23"/>
              <p:cNvSpPr/>
              <p:nvPr/>
            </p:nvSpPr>
            <p:spPr>
              <a:xfrm>
                <a:off x="3929" y="1735"/>
                <a:ext cx="1191" cy="595"/>
              </a:xfrm>
              <a:prstGeom prst="actionButtonBlank">
                <a:avLst/>
              </a:prstGeom>
              <a:gradFill rotWithShape="1">
                <a:gsLst>
                  <a:gs pos="0">
                    <a:srgbClr val="FFCC99"/>
                  </a:gs>
                  <a:gs pos="100000">
                    <a:srgbClr val="FFB061"/>
                  </a:gs>
                </a:gsLst>
                <a:lin ang="5400000" scaled="1"/>
              </a:gradFill>
              <a:ln w="9525">
                <a:noFill/>
              </a:ln>
            </p:spPr>
            <p:txBody>
              <a:bodyPr wrap="none" anchor="ctr"/>
              <a:lstStyle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6664" name="Text Box 14"/>
              <p:cNvSpPr txBox="1"/>
              <p:nvPr/>
            </p:nvSpPr>
            <p:spPr>
              <a:xfrm>
                <a:off x="4014" y="1702"/>
                <a:ext cx="1049" cy="600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anchor="b">
                <a:spAutoFit/>
              </a:bodyPr>
              <a:lstStyle/>
              <a:p>
                <a:pPr algn="ctr"/>
                <a:r>
                  <a:rPr lang="zh-CN" altLang="en-US" sz="2800" b="1">
                    <a:solidFill>
                      <a:srgbClr val="990000"/>
                    </a:solidFill>
                    <a:latin typeface="Times New Roman" panose="02020603050405020304" charset="0"/>
                    <a:ea typeface="楷体_GB2312" pitchFamily="1" charset="-122"/>
                  </a:rPr>
                  <a:t>匀速直线运动状态</a:t>
                </a:r>
              </a:p>
            </p:txBody>
          </p:sp>
        </p:grpSp>
        <p:grpSp>
          <p:nvGrpSpPr>
            <p:cNvPr id="26660" name="Group 25"/>
            <p:cNvGrpSpPr/>
            <p:nvPr/>
          </p:nvGrpSpPr>
          <p:grpSpPr>
            <a:xfrm>
              <a:off x="2823" y="2045"/>
              <a:ext cx="1163" cy="329"/>
              <a:chOff x="3220" y="2045"/>
              <a:chExt cx="1134" cy="329"/>
            </a:xfrm>
          </p:grpSpPr>
          <p:sp>
            <p:nvSpPr>
              <p:cNvPr id="26661" name="AutoShape 26"/>
              <p:cNvSpPr/>
              <p:nvPr/>
            </p:nvSpPr>
            <p:spPr>
              <a:xfrm>
                <a:off x="3220" y="2075"/>
                <a:ext cx="1134" cy="287"/>
              </a:xfrm>
              <a:prstGeom prst="actionButtonBlank">
                <a:avLst/>
              </a:prstGeom>
              <a:gradFill rotWithShape="1">
                <a:gsLst>
                  <a:gs pos="0">
                    <a:srgbClr val="FFCC99"/>
                  </a:gs>
                  <a:gs pos="100000">
                    <a:srgbClr val="FFB061"/>
                  </a:gs>
                </a:gsLst>
                <a:lin ang="5400000" scaled="1"/>
              </a:gradFill>
              <a:ln w="9525">
                <a:noFill/>
              </a:ln>
            </p:spPr>
            <p:txBody>
              <a:bodyPr wrap="none" anchor="ctr"/>
              <a:lstStyle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6662" name="Text Box 14"/>
              <p:cNvSpPr txBox="1"/>
              <p:nvPr/>
            </p:nvSpPr>
            <p:spPr>
              <a:xfrm>
                <a:off x="3277" y="2045"/>
                <a:ext cx="1024" cy="329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anchor="b">
                <a:spAutoFit/>
              </a:bodyPr>
              <a:lstStyle/>
              <a:p>
                <a:pPr algn="ctr"/>
                <a:r>
                  <a:rPr lang="zh-CN" altLang="en-US" sz="2800" b="1">
                    <a:solidFill>
                      <a:srgbClr val="990000"/>
                    </a:solidFill>
                    <a:latin typeface="Times New Roman" panose="02020603050405020304" charset="0"/>
                    <a:ea typeface="楷体_GB2312" pitchFamily="1" charset="-122"/>
                  </a:rPr>
                  <a:t>静止状态</a:t>
                </a:r>
                <a:endParaRPr lang="en-US" altLang="zh-CN" sz="2800" b="1">
                  <a:solidFill>
                    <a:srgbClr val="990000"/>
                  </a:solidFill>
                  <a:latin typeface="Times New Roman" panose="02020603050405020304"/>
                  <a:ea typeface="楷体_GB2312" pitchFamily="1" charset="-122"/>
                </a:endParaRPr>
              </a:p>
            </p:txBody>
          </p:sp>
        </p:grpSp>
      </p:grpSp>
      <p:grpSp>
        <p:nvGrpSpPr>
          <p:cNvPr id="10" name="Group 28"/>
          <p:cNvGrpSpPr/>
          <p:nvPr/>
        </p:nvGrpSpPr>
        <p:grpSpPr>
          <a:xfrm>
            <a:off x="5915025" y="5180013"/>
            <a:ext cx="3209925" cy="542925"/>
            <a:chOff x="2766" y="3263"/>
            <a:chExt cx="2022" cy="342"/>
          </a:xfrm>
        </p:grpSpPr>
        <p:sp>
          <p:nvSpPr>
            <p:cNvPr id="26655" name="AutoShape 29"/>
            <p:cNvSpPr/>
            <p:nvPr/>
          </p:nvSpPr>
          <p:spPr>
            <a:xfrm>
              <a:off x="2804" y="3270"/>
              <a:ext cx="1984" cy="335"/>
            </a:xfrm>
            <a:prstGeom prst="actionButtonBlank">
              <a:avLst/>
            </a:prstGeom>
            <a:gradFill rotWithShape="1">
              <a:gsLst>
                <a:gs pos="0">
                  <a:srgbClr val="FFCC99"/>
                </a:gs>
                <a:gs pos="100000">
                  <a:srgbClr val="FFB061"/>
                </a:gs>
              </a:gsLst>
              <a:lin ang="5400000" scaled="1"/>
            </a:gradFill>
            <a:ln w="9525">
              <a:noFill/>
            </a:ln>
          </p:spPr>
          <p:txBody>
            <a:bodyPr wrap="none" anchor="ctr"/>
            <a:lstStyle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6656" name="Text Box 14"/>
            <p:cNvSpPr txBox="1"/>
            <p:nvPr/>
          </p:nvSpPr>
          <p:spPr>
            <a:xfrm>
              <a:off x="2766" y="3263"/>
              <a:ext cx="2022" cy="329"/>
            </a:xfrm>
            <a:prstGeom prst="rect">
              <a:avLst/>
            </a:prstGeom>
            <a:noFill/>
            <a:ln w="38100">
              <a:noFill/>
            </a:ln>
          </p:spPr>
          <p:txBody>
            <a:bodyPr anchor="b">
              <a:spAutoFit/>
            </a:bodyPr>
            <a:lstStyle/>
            <a:p>
              <a:pPr algn="ctr"/>
              <a:r>
                <a:rPr lang="zh-CN" altLang="en-US" sz="2800" b="1">
                  <a:solidFill>
                    <a:srgbClr val="990000"/>
                  </a:solidFill>
                  <a:latin typeface="Times New Roman" panose="02020603050405020304" charset="0"/>
                  <a:ea typeface="楷体_GB2312" pitchFamily="1" charset="-122"/>
                </a:rPr>
                <a:t>运动状态发生改变</a:t>
              </a:r>
            </a:p>
          </p:txBody>
        </p:sp>
      </p:grpSp>
      <p:grpSp>
        <p:nvGrpSpPr>
          <p:cNvPr id="11" name="Group 31"/>
          <p:cNvGrpSpPr/>
          <p:nvPr/>
        </p:nvGrpSpPr>
        <p:grpSpPr>
          <a:xfrm>
            <a:off x="2765425" y="3266861"/>
            <a:ext cx="1620838" cy="1446427"/>
            <a:chOff x="782" y="2058"/>
            <a:chExt cx="1021" cy="911"/>
          </a:xfrm>
        </p:grpSpPr>
        <p:grpSp>
          <p:nvGrpSpPr>
            <p:cNvPr id="26649" name="Group 32"/>
            <p:cNvGrpSpPr/>
            <p:nvPr/>
          </p:nvGrpSpPr>
          <p:grpSpPr>
            <a:xfrm>
              <a:off x="810" y="2058"/>
              <a:ext cx="907" cy="329"/>
              <a:chOff x="1633" y="2040"/>
              <a:chExt cx="878" cy="290"/>
            </a:xfrm>
          </p:grpSpPr>
          <p:sp>
            <p:nvSpPr>
              <p:cNvPr id="26653" name="AutoShape 33"/>
              <p:cNvSpPr/>
              <p:nvPr/>
            </p:nvSpPr>
            <p:spPr>
              <a:xfrm>
                <a:off x="1633" y="2052"/>
                <a:ext cx="878" cy="272"/>
              </a:xfrm>
              <a:prstGeom prst="actionButtonBlank">
                <a:avLst/>
              </a:prstGeom>
              <a:gradFill rotWithShape="1">
                <a:gsLst>
                  <a:gs pos="0">
                    <a:srgbClr val="FFCC99"/>
                  </a:gs>
                  <a:gs pos="100000">
                    <a:srgbClr val="FFB061"/>
                  </a:gs>
                </a:gsLst>
                <a:lin ang="5400000" scaled="1"/>
              </a:gradFill>
              <a:ln w="9525">
                <a:noFill/>
              </a:ln>
            </p:spPr>
            <p:txBody>
              <a:bodyPr wrap="none" anchor="ctr"/>
              <a:lstStyle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6654" name="Text Box 4"/>
              <p:cNvSpPr txBox="1"/>
              <p:nvPr/>
            </p:nvSpPr>
            <p:spPr>
              <a:xfrm>
                <a:off x="1673" y="2040"/>
                <a:ext cx="810" cy="290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anchor="b">
                <a:spAutoFit/>
              </a:bodyPr>
              <a:lstStyle/>
              <a:p>
                <a:r>
                  <a:rPr lang="zh-CN" altLang="en-US" sz="2800" b="1">
                    <a:latin typeface="Times New Roman" panose="02020603050405020304" charset="0"/>
                    <a:ea typeface="楷体_GB2312" pitchFamily="1" charset="-122"/>
                  </a:rPr>
                  <a:t>不受力</a:t>
                </a:r>
                <a:endParaRPr lang="zh-CN" altLang="en-US" sz="2800" b="1">
                  <a:latin typeface="Times New Roman" panose="02020603050405020304"/>
                  <a:ea typeface="楷体_GB2312" pitchFamily="1" charset="-122"/>
                </a:endParaRPr>
              </a:p>
            </p:txBody>
          </p:sp>
        </p:grpSp>
        <p:grpSp>
          <p:nvGrpSpPr>
            <p:cNvPr id="26650" name="Group 35"/>
            <p:cNvGrpSpPr/>
            <p:nvPr/>
          </p:nvGrpSpPr>
          <p:grpSpPr>
            <a:xfrm>
              <a:off x="782" y="2640"/>
              <a:ext cx="1021" cy="329"/>
              <a:chOff x="187" y="2625"/>
              <a:chExt cx="1021" cy="329"/>
            </a:xfrm>
          </p:grpSpPr>
          <p:sp>
            <p:nvSpPr>
              <p:cNvPr id="26651" name="AutoShape 36"/>
              <p:cNvSpPr/>
              <p:nvPr/>
            </p:nvSpPr>
            <p:spPr>
              <a:xfrm>
                <a:off x="187" y="2648"/>
                <a:ext cx="1020" cy="306"/>
              </a:xfrm>
              <a:prstGeom prst="actionButtonBlank">
                <a:avLst/>
              </a:prstGeom>
              <a:gradFill rotWithShape="1">
                <a:gsLst>
                  <a:gs pos="0">
                    <a:srgbClr val="FFCC99"/>
                  </a:gs>
                  <a:gs pos="100000">
                    <a:srgbClr val="FFB061"/>
                  </a:gs>
                </a:gsLst>
                <a:lin ang="5400000" scaled="1"/>
              </a:gradFill>
              <a:ln w="9525">
                <a:noFill/>
              </a:ln>
            </p:spPr>
            <p:txBody>
              <a:bodyPr wrap="none" anchor="ctr"/>
              <a:lstStyle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6652" name="Text Box 4"/>
              <p:cNvSpPr txBox="1"/>
              <p:nvPr/>
            </p:nvSpPr>
            <p:spPr>
              <a:xfrm>
                <a:off x="187" y="2625"/>
                <a:ext cx="1021" cy="329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anchor="b">
                <a:spAutoFit/>
              </a:bodyPr>
              <a:lstStyle/>
              <a:p>
                <a:r>
                  <a:rPr lang="zh-CN" altLang="en-US" sz="2800" b="1">
                    <a:latin typeface="Times New Roman" panose="02020603050405020304" charset="0"/>
                    <a:ea typeface="楷体_GB2312" pitchFamily="1" charset="-122"/>
                  </a:rPr>
                  <a:t>受平衡力</a:t>
                </a:r>
                <a:endParaRPr lang="en-US" altLang="zh-CN" sz="2800" b="1">
                  <a:latin typeface="Times New Roman" panose="02020603050405020304"/>
                  <a:ea typeface="楷体_GB2312" pitchFamily="1" charset="-122"/>
                </a:endParaRPr>
              </a:p>
            </p:txBody>
          </p:sp>
        </p:grpSp>
      </p:grpSp>
      <p:grpSp>
        <p:nvGrpSpPr>
          <p:cNvPr id="14" name="Group 38"/>
          <p:cNvGrpSpPr/>
          <p:nvPr/>
        </p:nvGrpSpPr>
        <p:grpSpPr>
          <a:xfrm>
            <a:off x="2540000" y="5181600"/>
            <a:ext cx="2025650" cy="546100"/>
            <a:chOff x="300" y="3135"/>
            <a:chExt cx="1276" cy="344"/>
          </a:xfrm>
        </p:grpSpPr>
        <p:sp>
          <p:nvSpPr>
            <p:cNvPr id="26647" name="AutoShape 39"/>
            <p:cNvSpPr/>
            <p:nvPr/>
          </p:nvSpPr>
          <p:spPr>
            <a:xfrm>
              <a:off x="300" y="3152"/>
              <a:ext cx="1276" cy="327"/>
            </a:xfrm>
            <a:prstGeom prst="actionButtonBlank">
              <a:avLst/>
            </a:prstGeom>
            <a:gradFill rotWithShape="1">
              <a:gsLst>
                <a:gs pos="0">
                  <a:srgbClr val="FFCC99"/>
                </a:gs>
                <a:gs pos="100000">
                  <a:srgbClr val="FFB061"/>
                </a:gs>
              </a:gsLst>
              <a:lin ang="5400000" scaled="1"/>
            </a:gradFill>
            <a:ln w="9525">
              <a:noFill/>
            </a:ln>
          </p:spPr>
          <p:txBody>
            <a:bodyPr wrap="none" anchor="ctr"/>
            <a:lstStyle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6648" name="Text Box 4"/>
            <p:cNvSpPr txBox="1"/>
            <p:nvPr/>
          </p:nvSpPr>
          <p:spPr>
            <a:xfrm>
              <a:off x="300" y="3135"/>
              <a:ext cx="1248" cy="329"/>
            </a:xfrm>
            <a:prstGeom prst="rect">
              <a:avLst/>
            </a:prstGeom>
            <a:noFill/>
            <a:ln w="38100">
              <a:noFill/>
            </a:ln>
          </p:spPr>
          <p:txBody>
            <a:bodyPr anchor="b">
              <a:spAutoFit/>
            </a:bodyPr>
            <a:lstStyle/>
            <a:p>
              <a:r>
                <a:rPr lang="zh-CN" altLang="en-US" sz="2800" b="1">
                  <a:latin typeface="Times New Roman" panose="02020603050405020304" charset="0"/>
                  <a:ea typeface="楷体_GB2312" pitchFamily="1" charset="-122"/>
                </a:rPr>
                <a:t>受非平衡力</a:t>
              </a:r>
              <a:endParaRPr lang="en-US" altLang="zh-CN" sz="2800" b="1">
                <a:latin typeface="Times New Roman" panose="02020603050405020304" charset="0"/>
                <a:ea typeface="楷体_GB2312" pitchFamily="1" charset="-122"/>
              </a:endParaRPr>
            </a:p>
          </p:txBody>
        </p:sp>
      </p:grpSp>
      <p:grpSp>
        <p:nvGrpSpPr>
          <p:cNvPr id="15" name="Group 41"/>
          <p:cNvGrpSpPr/>
          <p:nvPr/>
        </p:nvGrpSpPr>
        <p:grpSpPr>
          <a:xfrm>
            <a:off x="2270125" y="2019300"/>
            <a:ext cx="6075363" cy="1095375"/>
            <a:chOff x="470" y="1272"/>
            <a:chExt cx="3827" cy="690"/>
          </a:xfrm>
        </p:grpSpPr>
        <p:grpSp>
          <p:nvGrpSpPr>
            <p:cNvPr id="26639" name="Group 42"/>
            <p:cNvGrpSpPr/>
            <p:nvPr/>
          </p:nvGrpSpPr>
          <p:grpSpPr>
            <a:xfrm>
              <a:off x="470" y="1279"/>
              <a:ext cx="1560" cy="329"/>
              <a:chOff x="3645" y="655"/>
              <a:chExt cx="1560" cy="329"/>
            </a:xfrm>
          </p:grpSpPr>
          <p:sp>
            <p:nvSpPr>
              <p:cNvPr id="26645" name="AutoShape 43"/>
              <p:cNvSpPr/>
              <p:nvPr/>
            </p:nvSpPr>
            <p:spPr>
              <a:xfrm>
                <a:off x="3645" y="663"/>
                <a:ext cx="1531" cy="318"/>
              </a:xfrm>
              <a:prstGeom prst="actionButtonBlank">
                <a:avLst/>
              </a:prstGeom>
              <a:gradFill rotWithShape="1">
                <a:gsLst>
                  <a:gs pos="0">
                    <a:srgbClr val="7DCAFF"/>
                  </a:gs>
                  <a:gs pos="100000">
                    <a:srgbClr val="43B3FF"/>
                  </a:gs>
                </a:gsLst>
                <a:lin ang="5400000" scaled="1"/>
              </a:gradFill>
              <a:ln w="9525">
                <a:noFill/>
              </a:ln>
            </p:spPr>
            <p:txBody>
              <a:bodyPr wrap="none" anchor="ctr"/>
              <a:lstStyle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6646" name="Text Box 2"/>
              <p:cNvSpPr txBox="1"/>
              <p:nvPr/>
            </p:nvSpPr>
            <p:spPr>
              <a:xfrm>
                <a:off x="3674" y="655"/>
                <a:ext cx="1531" cy="329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anchor="b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800" b="1">
                    <a:latin typeface="Times New Roman" panose="02020603050405020304" charset="0"/>
                  </a:rPr>
                  <a:t>物体受力情况</a:t>
                </a:r>
                <a:endParaRPr lang="zh-CN" altLang="en-US" sz="2800" b="1">
                  <a:latin typeface="Times New Roman" panose="02020603050405020304"/>
                </a:endParaRPr>
              </a:p>
            </p:txBody>
          </p:sp>
        </p:grpSp>
        <p:grpSp>
          <p:nvGrpSpPr>
            <p:cNvPr id="26640" name="Group 45"/>
            <p:cNvGrpSpPr/>
            <p:nvPr/>
          </p:nvGrpSpPr>
          <p:grpSpPr>
            <a:xfrm>
              <a:off x="2766" y="1272"/>
              <a:ext cx="1531" cy="349"/>
              <a:chOff x="2511" y="967"/>
              <a:chExt cx="1531" cy="349"/>
            </a:xfrm>
          </p:grpSpPr>
          <p:sp>
            <p:nvSpPr>
              <p:cNvPr id="26643" name="AutoShape 46"/>
              <p:cNvSpPr/>
              <p:nvPr/>
            </p:nvSpPr>
            <p:spPr>
              <a:xfrm>
                <a:off x="2511" y="998"/>
                <a:ext cx="1531" cy="318"/>
              </a:xfrm>
              <a:prstGeom prst="actionButtonBlank">
                <a:avLst/>
              </a:prstGeom>
              <a:gradFill rotWithShape="1">
                <a:gsLst>
                  <a:gs pos="0">
                    <a:srgbClr val="7DCAFF"/>
                  </a:gs>
                  <a:gs pos="100000">
                    <a:srgbClr val="43B3FF"/>
                  </a:gs>
                </a:gsLst>
                <a:lin ang="5400000" scaled="1"/>
              </a:gradFill>
              <a:ln w="9525">
                <a:noFill/>
              </a:ln>
            </p:spPr>
            <p:txBody>
              <a:bodyPr wrap="none" anchor="ctr"/>
              <a:lstStyle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6644" name="Text Box 3"/>
              <p:cNvSpPr txBox="1"/>
              <p:nvPr/>
            </p:nvSpPr>
            <p:spPr>
              <a:xfrm>
                <a:off x="2540" y="967"/>
                <a:ext cx="1474" cy="329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anchor="b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800" b="1">
                    <a:solidFill>
                      <a:srgbClr val="990000"/>
                    </a:solidFill>
                    <a:latin typeface="Times New Roman" panose="02020603050405020304" charset="0"/>
                  </a:rPr>
                  <a:t>物体运动情况</a:t>
                </a:r>
                <a:endParaRPr lang="zh-CN" altLang="en-US" sz="2800" b="1">
                  <a:solidFill>
                    <a:srgbClr val="990000"/>
                  </a:solidFill>
                  <a:latin typeface="Times New Roman" panose="02020603050405020304"/>
                </a:endParaRPr>
              </a:p>
            </p:txBody>
          </p:sp>
        </p:grpSp>
        <p:sp>
          <p:nvSpPr>
            <p:cNvPr id="26641" name="AutoShape 48"/>
            <p:cNvSpPr/>
            <p:nvPr/>
          </p:nvSpPr>
          <p:spPr>
            <a:xfrm>
              <a:off x="1094" y="1621"/>
              <a:ext cx="170" cy="312"/>
            </a:xfrm>
            <a:prstGeom prst="downArrow">
              <a:avLst>
                <a:gd name="adj1" fmla="val 50000"/>
                <a:gd name="adj2" fmla="val 45882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ctr"/>
            <a:lstStyle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6642" name="AutoShape 49"/>
            <p:cNvSpPr/>
            <p:nvPr/>
          </p:nvSpPr>
          <p:spPr>
            <a:xfrm>
              <a:off x="3362" y="1650"/>
              <a:ext cx="170" cy="312"/>
            </a:xfrm>
            <a:prstGeom prst="downArrow">
              <a:avLst>
                <a:gd name="adj1" fmla="val 50000"/>
                <a:gd name="adj2" fmla="val 45882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ctr"/>
            <a:lstStyle/>
            <a:p>
              <a:endParaRPr lang="zh-CN" altLang="en-US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340810" y="1557298"/>
          <a:ext cx="9471025" cy="3917615"/>
        </p:xfrm>
        <a:graphic>
          <a:graphicData uri="http://schemas.openxmlformats.org/drawingml/2006/table">
            <a:tbl>
              <a:tblPr/>
              <a:tblGrid>
                <a:gridCol w="509905"/>
                <a:gridCol w="1751965"/>
                <a:gridCol w="3532505"/>
                <a:gridCol w="3676650"/>
              </a:tblGrid>
              <a:tr h="596900">
                <a:tc gridSpan="2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766">
                <a:tc gridSpan="2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2233061">
                <a:tc rowSpan="2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</a:tr>
              <a:tr h="490888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031032" y="5013680"/>
            <a:ext cx="32403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smtClean="0"/>
              <a:t>作用在同一物体上</a:t>
            </a:r>
            <a:endParaRPr lang="zh-CN" altLang="en-US" sz="2400"/>
          </a:p>
        </p:txBody>
      </p:sp>
      <p:sp>
        <p:nvSpPr>
          <p:cNvPr id="5" name="TextBox 4"/>
          <p:cNvSpPr txBox="1"/>
          <p:nvPr/>
        </p:nvSpPr>
        <p:spPr>
          <a:xfrm>
            <a:off x="7491471" y="5013682"/>
            <a:ext cx="32403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smtClean="0"/>
              <a:t>作用在两个不同物体上</a:t>
            </a:r>
          </a:p>
        </p:txBody>
      </p:sp>
      <p:pic>
        <p:nvPicPr>
          <p:cNvPr id="3074" name="Picture 2" descr="LM224.TIF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9104" y="2853442"/>
            <a:ext cx="1944216" cy="200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LM225.TIF"/>
          <p:cNvPicPr>
            <a:picLocks noChangeAspect="1" noChangeArrowheads="1"/>
          </p:cNvPicPr>
          <p:nvPr/>
        </p:nvPicPr>
        <p:blipFill>
          <a:blip r:embed="rId5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39543" y="2853442"/>
            <a:ext cx="1944216" cy="2002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211551" y="1651594"/>
            <a:ext cx="18002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smtClean="0">
                <a:latin typeface="黑体" panose="02010609060101010101" pitchFamily="49" charset="-122"/>
                <a:ea typeface="黑体" panose="02010609060101010101" pitchFamily="49" charset="-122"/>
              </a:rPr>
              <a:t>相互作用力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99762" y="1651593"/>
            <a:ext cx="18002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smtClean="0">
                <a:latin typeface="黑体" panose="02010609060101010101" pitchFamily="49" charset="-122"/>
                <a:ea typeface="黑体" panose="02010609060101010101" pitchFamily="49" charset="-122"/>
              </a:rPr>
              <a:t>平衡力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91450" y="1651594"/>
            <a:ext cx="9001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smtClean="0">
                <a:latin typeface="黑体" panose="02010609060101010101" pitchFamily="49" charset="-122"/>
                <a:ea typeface="黑体" panose="02010609060101010101" pitchFamily="49" charset="-122"/>
              </a:rPr>
              <a:t>类型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91651" y="2272065"/>
            <a:ext cx="6480719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smtClean="0"/>
              <a:t>大小</a:t>
            </a:r>
            <a:r>
              <a:rPr lang="en-US" altLang="zh-CN" sz="2400" smtClean="0">
                <a:latin typeface="+mn-ea"/>
                <a:cs typeface="Times New Roman" panose="02020603050405020304" charset="0"/>
              </a:rPr>
              <a:t>_____</a:t>
            </a:r>
            <a:r>
              <a:rPr lang="zh-CN" altLang="en-US" sz="2400" smtClean="0">
                <a:latin typeface="+mn-ea"/>
                <a:cs typeface="Times New Roman" panose="02020603050405020304" charset="0"/>
              </a:rPr>
              <a:t>；方向</a:t>
            </a:r>
            <a:r>
              <a:rPr lang="en-US" altLang="zh-CN" sz="2400" smtClean="0">
                <a:latin typeface="+mn-ea"/>
                <a:cs typeface="Times New Roman" panose="02020603050405020304" charset="0"/>
              </a:rPr>
              <a:t>_____</a:t>
            </a:r>
            <a:r>
              <a:rPr lang="zh-CN" altLang="en-US" sz="2400" smtClean="0">
                <a:latin typeface="+mn-ea"/>
                <a:cs typeface="Times New Roman" panose="02020603050405020304" charset="0"/>
              </a:rPr>
              <a:t>；作用在</a:t>
            </a:r>
            <a:r>
              <a:rPr lang="en-US" altLang="zh-CN" sz="2400" smtClean="0">
                <a:latin typeface="+mn-ea"/>
                <a:cs typeface="Times New Roman" panose="02020603050405020304" charset="0"/>
              </a:rPr>
              <a:t>___________</a:t>
            </a:r>
            <a:r>
              <a:rPr lang="zh-CN" altLang="en-US" sz="2400" smtClean="0">
                <a:latin typeface="+mn-ea"/>
                <a:cs typeface="Times New Roman" panose="02020603050405020304" charset="0"/>
              </a:rPr>
              <a:t>上</a:t>
            </a:r>
            <a:endParaRPr lang="zh-CN" altLang="en-US" sz="2400" smtClean="0"/>
          </a:p>
        </p:txBody>
      </p:sp>
      <p:sp>
        <p:nvSpPr>
          <p:cNvPr id="12" name="TextBox 11"/>
          <p:cNvSpPr txBox="1"/>
          <p:nvPr/>
        </p:nvSpPr>
        <p:spPr>
          <a:xfrm>
            <a:off x="1865436" y="2272066"/>
            <a:ext cx="115212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smtClean="0">
                <a:latin typeface="黑体" panose="02010609060101010101" pitchFamily="49" charset="-122"/>
                <a:ea typeface="黑体" panose="02010609060101010101" pitchFamily="49" charset="-122"/>
              </a:rPr>
              <a:t>相同点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65436" y="3701632"/>
            <a:ext cx="18002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smtClean="0">
                <a:latin typeface="+mn-ea"/>
              </a:rPr>
              <a:t>力的示意图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24738" y="3351899"/>
            <a:ext cx="576064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smtClean="0">
                <a:latin typeface="黑体" panose="02010609060101010101" pitchFamily="49" charset="-122"/>
                <a:ea typeface="黑体" panose="02010609060101010101" pitchFamily="49" charset="-122"/>
              </a:rPr>
              <a:t>不同点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82236" y="5013682"/>
            <a:ext cx="1534463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smtClean="0">
                <a:latin typeface="+mn-ea"/>
              </a:rPr>
              <a:t>区分关键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54211" y="2223104"/>
            <a:ext cx="1429013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smtClean="0">
                <a:solidFill>
                  <a:srgbClr val="FF0000"/>
                </a:solidFill>
              </a:rPr>
              <a:t>相等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49912" y="2218676"/>
            <a:ext cx="176419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smtClean="0">
                <a:solidFill>
                  <a:srgbClr val="FF0000"/>
                </a:solidFill>
              </a:rPr>
              <a:t>相反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154565" y="2200311"/>
            <a:ext cx="19802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</a:rPr>
              <a:t>同一条直线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39495" y="678180"/>
            <a:ext cx="49434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smtClean="0">
                <a:latin typeface="Times New Roman" panose="02020603050405020304" charset="0"/>
                <a:ea typeface="黑体" panose="02010609060101010101" pitchFamily="49" charset="-122"/>
                <a:cs typeface="Times New Roman" panose="02020603050405020304" charset="0"/>
              </a:rPr>
              <a:t>4.</a:t>
            </a:r>
            <a:r>
              <a:rPr lang="zh-CN" altLang="en-US" sz="2800" smtClean="0">
                <a:latin typeface="Times New Roman" panose="02020603050405020304" charset="0"/>
                <a:ea typeface="黑体" panose="02010609060101010101" pitchFamily="49" charset="-122"/>
                <a:cs typeface="Times New Roman" panose="02020603050405020304" charset="0"/>
              </a:rPr>
              <a:t>平衡力与相互作用力的异同</a:t>
            </a:r>
            <a:endParaRPr lang="zh-CN" altLang="en-US" sz="2800" smtClean="0">
              <a:latin typeface="黑体" panose="02010609060101010101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4"/>
          <p:cNvSpPr txBox="1"/>
          <p:nvPr/>
        </p:nvSpPr>
        <p:spPr>
          <a:xfrm>
            <a:off x="379730" y="490220"/>
            <a:ext cx="11812270" cy="58775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0" fontAlgn="auto" hangingPunct="0">
              <a:lnSpc>
                <a:spcPct val="150000"/>
              </a:lnSpc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练习：判断下列说法的正误</a:t>
            </a:r>
            <a:r>
              <a:rPr lang="zh-CN" altLang="en-US" sz="2800" b="1">
                <a:latin typeface="Arial" panose="020B0604020202020204" pitchFamily="34" charset="0"/>
              </a:rPr>
              <a:t> </a:t>
            </a:r>
          </a:p>
          <a:p>
            <a:pPr eaLnBrk="0" fontAlgn="auto" hangingPunct="0"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(1)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人推墙的力和墙推人的力是一对平衡力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　　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en-US" altLang="zh-CN" sz="2800" b="1">
                <a:latin typeface="Arial" panose="020B0604020202020204" pitchFamily="34" charset="0"/>
              </a:rPr>
              <a:t> </a:t>
            </a:r>
          </a:p>
          <a:p>
            <a:pPr eaLnBrk="0" fontAlgn="auto" hangingPunct="0"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(2)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物体不受力，一定处于静止状态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　　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en-US" altLang="zh-CN" sz="2800" b="1">
                <a:latin typeface="Arial" panose="020B0604020202020204" pitchFamily="34" charset="0"/>
              </a:rPr>
              <a:t> </a:t>
            </a:r>
          </a:p>
          <a:p>
            <a:pPr eaLnBrk="0" fontAlgn="auto" hangingPunct="0"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(3)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物体受力运动状态一定改变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　　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en-US" altLang="zh-CN" sz="2800" b="1">
                <a:latin typeface="Arial" panose="020B0604020202020204" pitchFamily="34" charset="0"/>
              </a:rPr>
              <a:t> </a:t>
            </a:r>
          </a:p>
          <a:p>
            <a:pPr eaLnBrk="0" fontAlgn="auto" hangingPunct="0"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(4)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物体运动状态改变一定受了力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　　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en-US" altLang="zh-CN" sz="2800" b="1">
                <a:latin typeface="Arial" panose="020B0604020202020204" pitchFamily="34" charset="0"/>
              </a:rPr>
              <a:t> </a:t>
            </a:r>
          </a:p>
          <a:p>
            <a:pPr eaLnBrk="0" fontAlgn="auto" hangingPunct="0"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(5)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要使汽车转弯，必须给汽车施加力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　　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en-US" altLang="zh-CN" sz="2800" b="1">
                <a:latin typeface="Arial" panose="020B0604020202020204" pitchFamily="34" charset="0"/>
              </a:rPr>
              <a:t> </a:t>
            </a:r>
          </a:p>
          <a:p>
            <a:pPr eaLnBrk="0" fontAlgn="auto" hangingPunct="0"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(6)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受平衡力作用的物只能做匀速直线运动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　　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en-US" altLang="zh-CN" sz="2800" b="1">
                <a:latin typeface="Arial" panose="020B0604020202020204" pitchFamily="34" charset="0"/>
              </a:rPr>
              <a:t> </a:t>
            </a:r>
          </a:p>
          <a:p>
            <a:pPr eaLnBrk="0" fontAlgn="auto" hangingPunct="0"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(7)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一个做匀速直线运动的物体只受两个力，则这两个力一定是平衡力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　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en-US" altLang="zh-CN" sz="2800" b="1">
                <a:latin typeface="Arial" panose="020B0604020202020204" pitchFamily="34" charset="0"/>
              </a:rPr>
              <a:t> </a:t>
            </a:r>
          </a:p>
          <a:p>
            <a:pPr eaLnBrk="0" hangingPunct="0"/>
            <a:endParaRPr lang="en-US" altLang="zh-CN" sz="4000">
              <a:latin typeface="Arial" pitchFamily="34" charset="0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647700" y="356235"/>
            <a:ext cx="1084453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3200" b="1" smtClean="0">
                <a:latin typeface="Times New Roman" panose="02020603050405020304" charset="0"/>
                <a:cs typeface="Times New Roman" panose="02020603050405020304" charset="0"/>
              </a:rPr>
              <a:t>例</a:t>
            </a:r>
            <a:r>
              <a:rPr lang="en-US" altLang="zh-CN" sz="3200" b="1" smtClean="0"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3200" b="1" smtClean="0">
                <a:latin typeface="Times New Roman" panose="02020603050405020304" charset="0"/>
                <a:cs typeface="Times New Roman" panose="02020603050405020304" charset="0"/>
              </a:rPr>
              <a:t>、</a:t>
            </a:r>
            <a:r>
              <a:rPr lang="zh-CN" altLang="zh-CN" sz="3200" b="1" smtClean="0">
                <a:latin typeface="Times New Roman" panose="02020603050405020304" charset="0"/>
                <a:cs typeface="Times New Roman" panose="02020603050405020304" charset="0"/>
              </a:rPr>
              <a:t>如</a:t>
            </a:r>
            <a:r>
              <a:rPr lang="zh-CN" altLang="zh-CN" sz="3200" b="1">
                <a:latin typeface="Times New Roman" panose="02020603050405020304" charset="0"/>
                <a:cs typeface="Times New Roman" panose="02020603050405020304" charset="0"/>
              </a:rPr>
              <a:t>图甲是某实验小组探究二力平衡的条件的实验</a:t>
            </a:r>
            <a:r>
              <a:rPr lang="zh-CN" altLang="zh-CN" sz="3200" b="1" smtClean="0">
                <a:latin typeface="Times New Roman" panose="02020603050405020304" charset="0"/>
                <a:cs typeface="Times New Roman" panose="02020603050405020304" charset="0"/>
              </a:rPr>
              <a:t>情景</a:t>
            </a:r>
            <a:r>
              <a:rPr lang="en-US" altLang="zh-CN" sz="3200" b="1" smtClean="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zh-CN" altLang="en-US" sz="3200" b="1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17410" name="Picture 2" descr="LM315.T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31355" y="1186180"/>
            <a:ext cx="4298950" cy="2245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/>
          <p:cNvSpPr/>
          <p:nvPr/>
        </p:nvSpPr>
        <p:spPr>
          <a:xfrm>
            <a:off x="460375" y="1623695"/>
            <a:ext cx="11210925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smtClean="0">
                <a:latin typeface="Times New Roman" panose="02020603050405020304" charset="0"/>
                <a:cs typeface="Times New Roman" panose="02020603050405020304" charset="0"/>
              </a:rPr>
              <a:t>(1)</a:t>
            </a:r>
            <a:r>
              <a:rPr lang="zh-CN" altLang="zh-CN" sz="2400" b="1" smtClean="0">
                <a:latin typeface="Times New Roman" panose="02020603050405020304" charset="0"/>
                <a:cs typeface="Times New Roman" panose="02020603050405020304" charset="0"/>
              </a:rPr>
              <a:t>实验中定滑轮的作用是</a:t>
            </a:r>
            <a:r>
              <a:rPr lang="en-US" altLang="zh-CN" sz="2400" b="1" smtClean="0">
                <a:latin typeface="Times New Roman" panose="02020603050405020304" charset="0"/>
                <a:cs typeface="Times New Roman" panose="02020603050405020304" charset="0"/>
              </a:rPr>
              <a:t>__________________</a:t>
            </a:r>
            <a:r>
              <a:rPr lang="zh-CN" altLang="zh-CN" sz="2400" b="1" smtClean="0">
                <a:latin typeface="Times New Roman" panose="02020603050405020304" charset="0"/>
                <a:cs typeface="Times New Roman" panose="02020603050405020304" charset="0"/>
              </a:rPr>
              <a:t>．</a:t>
            </a:r>
            <a:endParaRPr lang="zh-CN" altLang="zh-CN" sz="2400" b="1" smtClean="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smtClean="0">
                <a:latin typeface="Times New Roman" panose="02020603050405020304" charset="0"/>
                <a:cs typeface="Times New Roman" panose="02020603050405020304" charset="0"/>
              </a:rPr>
              <a:t>(2)</a:t>
            </a:r>
            <a:r>
              <a:rPr lang="zh-CN" altLang="zh-CN" sz="2400" b="1" smtClean="0">
                <a:latin typeface="Times New Roman" panose="02020603050405020304" charset="0"/>
                <a:cs typeface="Times New Roman" panose="02020603050405020304" charset="0"/>
              </a:rPr>
              <a:t>当小车处于静止状态或</a:t>
            </a:r>
            <a:r>
              <a:rPr lang="en-US" altLang="zh-CN" sz="2400" b="1" smtClean="0">
                <a:latin typeface="Times New Roman" panose="02020603050405020304" charset="0"/>
                <a:cs typeface="Times New Roman" panose="02020603050405020304" charset="0"/>
              </a:rPr>
              <a:t>______________</a:t>
            </a:r>
            <a:r>
              <a:rPr lang="zh-CN" altLang="zh-CN" sz="2400" b="1" smtClean="0">
                <a:latin typeface="Times New Roman" panose="02020603050405020304" charset="0"/>
                <a:cs typeface="Times New Roman" panose="02020603050405020304" charset="0"/>
              </a:rPr>
              <a:t>状态时，</a:t>
            </a:r>
          </a:p>
          <a:p>
            <a:pPr>
              <a:lnSpc>
                <a:spcPct val="150000"/>
              </a:lnSpc>
            </a:pPr>
            <a:r>
              <a:rPr lang="zh-CN" altLang="zh-CN" sz="2400" b="1" smtClean="0">
                <a:latin typeface="Times New Roman" panose="02020603050405020304" charset="0"/>
                <a:cs typeface="Times New Roman" panose="02020603050405020304" charset="0"/>
              </a:rPr>
              <a:t>水平方向上小车受到的两个力是相互平衡的．</a:t>
            </a:r>
          </a:p>
          <a:p>
            <a:pPr>
              <a:lnSpc>
                <a:spcPct val="150000"/>
              </a:lnSpc>
            </a:pPr>
            <a:r>
              <a:rPr lang="en-US" altLang="zh-CN" sz="2400" b="1" smtClean="0">
                <a:latin typeface="Times New Roman" panose="02020603050405020304" charset="0"/>
                <a:cs typeface="Times New Roman" panose="02020603050405020304" charset="0"/>
              </a:rPr>
              <a:t>(3)</a:t>
            </a:r>
            <a:r>
              <a:rPr lang="zh-CN" altLang="zh-CN" sz="2400" b="1" smtClean="0">
                <a:latin typeface="Times New Roman" panose="02020603050405020304" charset="0"/>
                <a:cs typeface="Times New Roman" panose="02020603050405020304" charset="0"/>
              </a:rPr>
              <a:t>实验中发现两边的托盘中砝码质量不相等时小车运动，砝码质量相等时小车静止，这说明二力平衡的一个条件是</a:t>
            </a:r>
            <a:r>
              <a:rPr lang="en-US" altLang="zh-CN" sz="2400" b="1" smtClean="0">
                <a:latin typeface="Times New Roman" panose="02020603050405020304" charset="0"/>
                <a:cs typeface="Times New Roman" panose="02020603050405020304" charset="0"/>
              </a:rPr>
              <a:t>__________________</a:t>
            </a:r>
            <a:r>
              <a:rPr lang="zh-CN" altLang="zh-CN" sz="2400" b="1" smtClean="0">
                <a:latin typeface="Times New Roman" panose="02020603050405020304" charset="0"/>
                <a:cs typeface="Times New Roman" panose="02020603050405020304" charset="0"/>
              </a:rPr>
              <a:t>．</a:t>
            </a:r>
          </a:p>
          <a:p>
            <a:pPr>
              <a:lnSpc>
                <a:spcPct val="150000"/>
              </a:lnSpc>
            </a:pPr>
            <a:r>
              <a:rPr lang="en-US" altLang="zh-CN" sz="2400" b="1" smtClean="0">
                <a:latin typeface="Times New Roman" panose="02020603050405020304" charset="0"/>
                <a:cs typeface="Times New Roman" panose="02020603050405020304" charset="0"/>
              </a:rPr>
              <a:t>(4)</a:t>
            </a:r>
            <a:r>
              <a:rPr lang="zh-CN" altLang="zh-CN" sz="2400" b="1" smtClean="0">
                <a:latin typeface="Times New Roman" panose="02020603050405020304" charset="0"/>
                <a:cs typeface="Times New Roman" panose="02020603050405020304" charset="0"/>
              </a:rPr>
              <a:t>保持两托盘里砝码的质量相等，然后将小车扭转一定角度，松手后观察到小车不能保持平衡状态，这说明二力平衡时两个力必须作用在</a:t>
            </a:r>
            <a:r>
              <a:rPr lang="en-US" altLang="zh-CN" sz="2400" b="1" smtClean="0">
                <a:latin typeface="Times New Roman" panose="02020603050405020304" charset="0"/>
                <a:cs typeface="Times New Roman" panose="02020603050405020304" charset="0"/>
              </a:rPr>
              <a:t>__________________</a:t>
            </a:r>
            <a:r>
              <a:rPr lang="zh-CN" altLang="zh-CN" sz="2400" smtClean="0">
                <a:latin typeface="Times New Roman" panose="02020603050405020304" charset="0"/>
                <a:cs typeface="Times New Roman" panose="02020603050405020304" charset="0"/>
              </a:rPr>
              <a:t>．</a:t>
            </a:r>
            <a:endParaRPr lang="zh-CN" altLang="zh-CN"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51868" y="1741066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smtClean="0">
                <a:solidFill>
                  <a:srgbClr val="FF0000"/>
                </a:solidFill>
              </a:rPr>
              <a:t>改变力的方向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07852" y="2245122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smtClean="0">
                <a:solidFill>
                  <a:srgbClr val="FF0000"/>
                </a:solidFill>
              </a:rPr>
              <a:t>匀速直线运动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4584273" y="3862824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smtClean="0">
                <a:solidFill>
                  <a:srgbClr val="FF0000"/>
                </a:solidFill>
              </a:rPr>
              <a:t>两个力 的大小相等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7948325" y="4972020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smtClean="0">
                <a:solidFill>
                  <a:srgbClr val="FF0000"/>
                </a:solidFill>
              </a:rPr>
              <a:t>在同一直线上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51205" y="675640"/>
            <a:ext cx="10942320" cy="5908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(5)</a:t>
            </a:r>
            <a:r>
              <a:rPr lang="zh-CN" altLang="zh-CN" sz="2800">
                <a:latin typeface="Times New Roman" panose="02020603050405020304" charset="0"/>
                <a:cs typeface="Times New Roman" panose="02020603050405020304" charset="0"/>
              </a:rPr>
              <a:t>把两个托盘放在同一侧，保持两托盘里的砝码质量相等，放手后小车运动．说明：二力平衡时，两个力必须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____________</a:t>
            </a:r>
            <a:r>
              <a:rPr lang="zh-CN" altLang="zh-CN" sz="2800">
                <a:latin typeface="Times New Roman" panose="02020603050405020304" charset="0"/>
                <a:cs typeface="Times New Roman" panose="02020603050405020304" charset="0"/>
              </a:rPr>
              <a:t>．</a:t>
            </a:r>
          </a:p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(6)</a:t>
            </a:r>
            <a:r>
              <a:rPr lang="zh-CN" altLang="zh-CN" sz="2800">
                <a:latin typeface="Times New Roman" panose="02020603050405020304" charset="0"/>
                <a:cs typeface="Times New Roman" panose="02020603050405020304" charset="0"/>
              </a:rPr>
              <a:t>用轻质硬纸片代替图中的小车，两端的托盘中加质量相等的砝码时，硬纸片保持静止，用剪刀将硬纸片从中间剪开，发现分开后的硬纸片向相反方向运动．由此可以得出二力平衡的又一个条件：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________________________</a:t>
            </a:r>
            <a:r>
              <a:rPr lang="zh-CN" altLang="zh-CN" sz="2800">
                <a:latin typeface="Times New Roman" panose="02020603050405020304" charset="0"/>
                <a:cs typeface="Times New Roman" panose="02020603050405020304" charset="0"/>
              </a:rPr>
              <a:t>；</a:t>
            </a:r>
          </a:p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(7)</a:t>
            </a:r>
            <a:r>
              <a:rPr lang="zh-CN" altLang="zh-CN" sz="2800">
                <a:latin typeface="Times New Roman" panose="02020603050405020304" charset="0"/>
                <a:cs typeface="Times New Roman" panose="02020603050405020304" charset="0"/>
              </a:rPr>
              <a:t>通过实验，得出二力平衡的完整条件是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______________________________________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zh-CN" altLang="zh-CN" sz="2000"/>
              <a:t>．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42530" y="1435100"/>
            <a:ext cx="17570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smtClean="0">
                <a:solidFill>
                  <a:srgbClr val="FF0000"/>
                </a:solidFill>
              </a:rPr>
              <a:t>方向相反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48410" y="3928110"/>
            <a:ext cx="35401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smtClean="0">
                <a:solidFill>
                  <a:srgbClr val="FF0000"/>
                </a:solidFill>
              </a:rPr>
              <a:t>作用在同一物体上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1205" y="5306695"/>
            <a:ext cx="1022286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smtClean="0">
                <a:solidFill>
                  <a:srgbClr val="FF0000"/>
                </a:solidFill>
              </a:rPr>
              <a:t>同时作用在一个物体上、大小相 等、方向相反，并且在同一直线上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5"/>
          <p:cNvSpPr txBox="1"/>
          <p:nvPr/>
        </p:nvSpPr>
        <p:spPr>
          <a:xfrm>
            <a:off x="1865313" y="1179513"/>
            <a:ext cx="396081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latin typeface="Arial" panose="020B0604020202020204" pitchFamily="34" charset="0"/>
              </a:rPr>
              <a:t>1</a:t>
            </a:r>
            <a:r>
              <a:rPr lang="zh-CN" altLang="en-US" sz="2800" b="1">
                <a:latin typeface="Arial" panose="020B0604020202020204" pitchFamily="34" charset="0"/>
              </a:rPr>
              <a:t>、运动状态保持不变：</a:t>
            </a:r>
          </a:p>
        </p:txBody>
      </p:sp>
      <p:sp>
        <p:nvSpPr>
          <p:cNvPr id="79878" name="Text Box 6"/>
          <p:cNvSpPr txBox="1"/>
          <p:nvPr/>
        </p:nvSpPr>
        <p:spPr>
          <a:xfrm>
            <a:off x="5647055" y="1133475"/>
            <a:ext cx="570547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指“静止”或“匀速直线运动”</a:t>
            </a:r>
          </a:p>
        </p:txBody>
      </p:sp>
      <p:sp>
        <p:nvSpPr>
          <p:cNvPr id="8197" name="Text Box 7"/>
          <p:cNvSpPr txBox="1"/>
          <p:nvPr/>
        </p:nvSpPr>
        <p:spPr>
          <a:xfrm>
            <a:off x="1955800" y="1808163"/>
            <a:ext cx="20256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latin typeface="Arial" panose="020B0604020202020204" pitchFamily="34" charset="0"/>
              </a:rPr>
              <a:t>2</a:t>
            </a:r>
            <a:r>
              <a:rPr lang="zh-CN" altLang="en-US" sz="2800" b="1">
                <a:latin typeface="Arial" panose="020B0604020202020204" pitchFamily="34" charset="0"/>
              </a:rPr>
              <a:t>、实验：</a:t>
            </a:r>
          </a:p>
        </p:txBody>
      </p:sp>
      <p:sp>
        <p:nvSpPr>
          <p:cNvPr id="8198" name="Text Box 8"/>
          <p:cNvSpPr txBox="1"/>
          <p:nvPr/>
        </p:nvSpPr>
        <p:spPr>
          <a:xfrm>
            <a:off x="3890963" y="1808163"/>
            <a:ext cx="598487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Arial" panose="020B0604020202020204" pitchFamily="34" charset="0"/>
              </a:rPr>
              <a:t>阻力对运动的影响（伽利略实验）</a:t>
            </a:r>
          </a:p>
        </p:txBody>
      </p:sp>
      <p:grpSp>
        <p:nvGrpSpPr>
          <p:cNvPr id="2" name="Group 9"/>
          <p:cNvGrpSpPr/>
          <p:nvPr/>
        </p:nvGrpSpPr>
        <p:grpSpPr>
          <a:xfrm>
            <a:off x="2989263" y="2528888"/>
            <a:ext cx="6472237" cy="1624059"/>
            <a:chOff x="0" y="0"/>
            <a:chExt cx="4560" cy="1008"/>
          </a:xfrm>
        </p:grpSpPr>
        <p:grpSp>
          <p:nvGrpSpPr>
            <p:cNvPr id="8236" name="Group 10"/>
            <p:cNvGrpSpPr/>
            <p:nvPr/>
          </p:nvGrpSpPr>
          <p:grpSpPr>
            <a:xfrm>
              <a:off x="0" y="0"/>
              <a:ext cx="4560" cy="768"/>
              <a:chOff x="0" y="0"/>
              <a:chExt cx="4560" cy="768"/>
            </a:xfrm>
          </p:grpSpPr>
          <p:grpSp>
            <p:nvGrpSpPr>
              <p:cNvPr id="8238" name="Group 11"/>
              <p:cNvGrpSpPr/>
              <p:nvPr/>
            </p:nvGrpSpPr>
            <p:grpSpPr>
              <a:xfrm>
                <a:off x="0" y="0"/>
                <a:ext cx="4560" cy="768"/>
                <a:chOff x="0" y="0"/>
                <a:chExt cx="4560" cy="768"/>
              </a:xfrm>
            </p:grpSpPr>
            <p:sp>
              <p:nvSpPr>
                <p:cNvPr id="8244" name="Line 12"/>
                <p:cNvSpPr/>
                <p:nvPr/>
              </p:nvSpPr>
              <p:spPr>
                <a:xfrm>
                  <a:off x="0" y="192"/>
                  <a:ext cx="1536" cy="57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/>
                </a:p>
              </p:txBody>
            </p:sp>
            <p:sp>
              <p:nvSpPr>
                <p:cNvPr id="8245" name="Line 13"/>
                <p:cNvSpPr/>
                <p:nvPr/>
              </p:nvSpPr>
              <p:spPr>
                <a:xfrm>
                  <a:off x="1536" y="768"/>
                  <a:ext cx="3024" cy="0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/>
                </a:p>
              </p:txBody>
            </p:sp>
            <p:grpSp>
              <p:nvGrpSpPr>
                <p:cNvPr id="8246" name="Group 14"/>
                <p:cNvGrpSpPr/>
                <p:nvPr/>
              </p:nvGrpSpPr>
              <p:grpSpPr>
                <a:xfrm rot="1448702">
                  <a:off x="144" y="0"/>
                  <a:ext cx="480" cy="336"/>
                  <a:chOff x="0" y="0"/>
                  <a:chExt cx="480" cy="336"/>
                </a:xfrm>
              </p:grpSpPr>
              <p:grpSp>
                <p:nvGrpSpPr>
                  <p:cNvPr id="8247" name="Group 15"/>
                  <p:cNvGrpSpPr/>
                  <p:nvPr/>
                </p:nvGrpSpPr>
                <p:grpSpPr>
                  <a:xfrm>
                    <a:off x="48" y="192"/>
                    <a:ext cx="384" cy="144"/>
                    <a:chOff x="0" y="0"/>
                    <a:chExt cx="384" cy="144"/>
                  </a:xfrm>
                </p:grpSpPr>
                <p:sp>
                  <p:nvSpPr>
                    <p:cNvPr id="8249" name="Oval 16"/>
                    <p:cNvSpPr/>
                    <p:nvPr/>
                  </p:nvSpPr>
                  <p:spPr>
                    <a:xfrm>
                      <a:off x="240" y="0"/>
                      <a:ext cx="144" cy="144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952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zh-CN" altLang="en-US">
                        <a:latin typeface="Arial" pitchFamily="34" charset="0"/>
                      </a:endParaRPr>
                    </a:p>
                  </p:txBody>
                </p:sp>
                <p:sp>
                  <p:nvSpPr>
                    <p:cNvPr id="8250" name="Oval 17"/>
                    <p:cNvSpPr/>
                    <p:nvPr/>
                  </p:nvSpPr>
                  <p:spPr>
                    <a:xfrm>
                      <a:off x="0" y="0"/>
                      <a:ext cx="144" cy="144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952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zh-CN" altLang="en-US"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8248" name="Rectangle 18"/>
                  <p:cNvSpPr/>
                  <p:nvPr/>
                </p:nvSpPr>
                <p:spPr>
                  <a:xfrm>
                    <a:off x="0" y="0"/>
                    <a:ext cx="48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8239" name="Group 19"/>
              <p:cNvGrpSpPr/>
              <p:nvPr/>
            </p:nvGrpSpPr>
            <p:grpSpPr>
              <a:xfrm rot="-18591">
                <a:off x="2160" y="432"/>
                <a:ext cx="480" cy="336"/>
                <a:chOff x="0" y="0"/>
                <a:chExt cx="480" cy="336"/>
              </a:xfrm>
            </p:grpSpPr>
            <p:grpSp>
              <p:nvGrpSpPr>
                <p:cNvPr id="8240" name="Group 20"/>
                <p:cNvGrpSpPr/>
                <p:nvPr/>
              </p:nvGrpSpPr>
              <p:grpSpPr>
                <a:xfrm>
                  <a:off x="48" y="192"/>
                  <a:ext cx="384" cy="144"/>
                  <a:chOff x="0" y="0"/>
                  <a:chExt cx="384" cy="144"/>
                </a:xfrm>
              </p:grpSpPr>
              <p:sp>
                <p:nvSpPr>
                  <p:cNvPr id="8242" name="Oval 21"/>
                  <p:cNvSpPr/>
                  <p:nvPr/>
                </p:nvSpPr>
                <p:spPr>
                  <a:xfrm>
                    <a:off x="240" y="0"/>
                    <a:ext cx="144" cy="144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cap="flat" cmpd="sng">
                    <a:solidFill>
                      <a:schemeClr val="tx1"/>
                    </a:solidFill>
                    <a:prstDash val="sysDot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43" name="Oval 22"/>
                  <p:cNvSpPr/>
                  <p:nvPr/>
                </p:nvSpPr>
                <p:spPr>
                  <a:xfrm>
                    <a:off x="0" y="0"/>
                    <a:ext cx="144" cy="144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cap="flat" cmpd="sng">
                    <a:solidFill>
                      <a:schemeClr val="tx1"/>
                    </a:solidFill>
                    <a:prstDash val="sysDot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8241" name="Rectangle 23"/>
                <p:cNvSpPr/>
                <p:nvPr/>
              </p:nvSpPr>
              <p:spPr>
                <a:xfrm>
                  <a:off x="0" y="0"/>
                  <a:ext cx="480" cy="240"/>
                </a:xfrm>
                <a:prstGeom prst="rect">
                  <a:avLst/>
                </a:prstGeom>
                <a:solidFill>
                  <a:srgbClr val="FFFFFF"/>
                </a:solidFill>
                <a:ln w="9525" cap="flat" cmpd="sng">
                  <a:solidFill>
                    <a:schemeClr val="tx1"/>
                  </a:solidFill>
                  <a:prstDash val="sysDot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8237" name="Text Box 24"/>
            <p:cNvSpPr txBox="1"/>
            <p:nvPr/>
          </p:nvSpPr>
          <p:spPr>
            <a:xfrm>
              <a:off x="2109" y="722"/>
              <a:ext cx="1012" cy="28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400" b="1">
                  <a:latin typeface="Times New Roman" panose="02020603050405020304" charset="0"/>
                </a:rPr>
                <a:t>毛巾表面</a:t>
              </a:r>
              <a:endParaRPr lang="zh-CN" altLang="en-US" sz="2400" b="1">
                <a:latin typeface="Times New Roman" panose="02020603050405020304"/>
              </a:endParaRPr>
            </a:p>
          </p:txBody>
        </p:sp>
      </p:grpSp>
      <p:grpSp>
        <p:nvGrpSpPr>
          <p:cNvPr id="9" name="Group 25"/>
          <p:cNvGrpSpPr/>
          <p:nvPr/>
        </p:nvGrpSpPr>
        <p:grpSpPr>
          <a:xfrm>
            <a:off x="2720975" y="3681413"/>
            <a:ext cx="7200900" cy="1654322"/>
            <a:chOff x="0" y="0"/>
            <a:chExt cx="4560" cy="996"/>
          </a:xfrm>
        </p:grpSpPr>
        <p:grpSp>
          <p:nvGrpSpPr>
            <p:cNvPr id="8221" name="Group 26"/>
            <p:cNvGrpSpPr/>
            <p:nvPr/>
          </p:nvGrpSpPr>
          <p:grpSpPr>
            <a:xfrm>
              <a:off x="0" y="0"/>
              <a:ext cx="4560" cy="768"/>
              <a:chOff x="0" y="0"/>
              <a:chExt cx="4560" cy="768"/>
            </a:xfrm>
          </p:grpSpPr>
          <p:grpSp>
            <p:nvGrpSpPr>
              <p:cNvPr id="8223" name="Group 27"/>
              <p:cNvGrpSpPr/>
              <p:nvPr/>
            </p:nvGrpSpPr>
            <p:grpSpPr>
              <a:xfrm>
                <a:off x="0" y="0"/>
                <a:ext cx="4560" cy="768"/>
                <a:chOff x="0" y="0"/>
                <a:chExt cx="4560" cy="768"/>
              </a:xfrm>
            </p:grpSpPr>
            <p:sp>
              <p:nvSpPr>
                <p:cNvPr id="8229" name="Line 28"/>
                <p:cNvSpPr/>
                <p:nvPr/>
              </p:nvSpPr>
              <p:spPr>
                <a:xfrm>
                  <a:off x="0" y="192"/>
                  <a:ext cx="1536" cy="57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/>
                </a:p>
              </p:txBody>
            </p:sp>
            <p:sp>
              <p:nvSpPr>
                <p:cNvPr id="8230" name="Line 29"/>
                <p:cNvSpPr/>
                <p:nvPr/>
              </p:nvSpPr>
              <p:spPr>
                <a:xfrm>
                  <a:off x="1536" y="768"/>
                  <a:ext cx="3024" cy="0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/>
                </a:p>
              </p:txBody>
            </p:sp>
            <p:grpSp>
              <p:nvGrpSpPr>
                <p:cNvPr id="8231" name="Group 30"/>
                <p:cNvGrpSpPr/>
                <p:nvPr/>
              </p:nvGrpSpPr>
              <p:grpSpPr>
                <a:xfrm rot="1448702">
                  <a:off x="144" y="0"/>
                  <a:ext cx="480" cy="336"/>
                  <a:chOff x="0" y="0"/>
                  <a:chExt cx="480" cy="336"/>
                </a:xfrm>
              </p:grpSpPr>
              <p:grpSp>
                <p:nvGrpSpPr>
                  <p:cNvPr id="8232" name="Group 31"/>
                  <p:cNvGrpSpPr/>
                  <p:nvPr/>
                </p:nvGrpSpPr>
                <p:grpSpPr>
                  <a:xfrm>
                    <a:off x="48" y="192"/>
                    <a:ext cx="384" cy="144"/>
                    <a:chOff x="0" y="0"/>
                    <a:chExt cx="384" cy="144"/>
                  </a:xfrm>
                </p:grpSpPr>
                <p:sp>
                  <p:nvSpPr>
                    <p:cNvPr id="8234" name="Oval 32"/>
                    <p:cNvSpPr/>
                    <p:nvPr/>
                  </p:nvSpPr>
                  <p:spPr>
                    <a:xfrm>
                      <a:off x="240" y="0"/>
                      <a:ext cx="144" cy="144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952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zh-CN" altLang="en-US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8235" name="Oval 33"/>
                    <p:cNvSpPr/>
                    <p:nvPr/>
                  </p:nvSpPr>
                  <p:spPr>
                    <a:xfrm>
                      <a:off x="0" y="0"/>
                      <a:ext cx="144" cy="144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952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zh-CN" altLang="en-US"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8233" name="Rectangle 34"/>
                  <p:cNvSpPr/>
                  <p:nvPr/>
                </p:nvSpPr>
                <p:spPr>
                  <a:xfrm>
                    <a:off x="0" y="0"/>
                    <a:ext cx="48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8224" name="Group 35"/>
              <p:cNvGrpSpPr/>
              <p:nvPr/>
            </p:nvGrpSpPr>
            <p:grpSpPr>
              <a:xfrm rot="-18591">
                <a:off x="2880" y="432"/>
                <a:ext cx="480" cy="336"/>
                <a:chOff x="0" y="0"/>
                <a:chExt cx="480" cy="336"/>
              </a:xfrm>
            </p:grpSpPr>
            <p:grpSp>
              <p:nvGrpSpPr>
                <p:cNvPr id="8225" name="Group 36"/>
                <p:cNvGrpSpPr/>
                <p:nvPr/>
              </p:nvGrpSpPr>
              <p:grpSpPr>
                <a:xfrm>
                  <a:off x="48" y="192"/>
                  <a:ext cx="384" cy="144"/>
                  <a:chOff x="0" y="0"/>
                  <a:chExt cx="384" cy="144"/>
                </a:xfrm>
              </p:grpSpPr>
              <p:sp>
                <p:nvSpPr>
                  <p:cNvPr id="8227" name="Oval 37"/>
                  <p:cNvSpPr/>
                  <p:nvPr/>
                </p:nvSpPr>
                <p:spPr>
                  <a:xfrm>
                    <a:off x="240" y="0"/>
                    <a:ext cx="144" cy="144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cap="flat" cmpd="sng">
                    <a:solidFill>
                      <a:schemeClr val="tx1"/>
                    </a:solidFill>
                    <a:prstDash val="sysDot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28" name="Oval 38"/>
                  <p:cNvSpPr/>
                  <p:nvPr/>
                </p:nvSpPr>
                <p:spPr>
                  <a:xfrm>
                    <a:off x="0" y="0"/>
                    <a:ext cx="144" cy="144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cap="flat" cmpd="sng">
                    <a:solidFill>
                      <a:schemeClr val="tx1"/>
                    </a:solidFill>
                    <a:prstDash val="sysDot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8226" name="Rectangle 39"/>
                <p:cNvSpPr/>
                <p:nvPr/>
              </p:nvSpPr>
              <p:spPr>
                <a:xfrm>
                  <a:off x="0" y="0"/>
                  <a:ext cx="480" cy="240"/>
                </a:xfrm>
                <a:prstGeom prst="rect">
                  <a:avLst/>
                </a:prstGeom>
                <a:solidFill>
                  <a:srgbClr val="FFFFFF"/>
                </a:solidFill>
                <a:ln w="9525" cap="flat" cmpd="sng">
                  <a:solidFill>
                    <a:schemeClr val="tx1"/>
                  </a:solidFill>
                  <a:prstDash val="sysDot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8222" name="Text Box 40"/>
            <p:cNvSpPr txBox="1"/>
            <p:nvPr/>
          </p:nvSpPr>
          <p:spPr>
            <a:xfrm>
              <a:off x="2159" y="719"/>
              <a:ext cx="912" cy="27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400" b="1">
                  <a:latin typeface="Times New Roman" panose="02020603050405020304" charset="0"/>
                </a:rPr>
                <a:t>棉布表面</a:t>
              </a:r>
            </a:p>
          </p:txBody>
        </p:sp>
      </p:grpSp>
      <p:grpSp>
        <p:nvGrpSpPr>
          <p:cNvPr id="16" name="Group 41"/>
          <p:cNvGrpSpPr/>
          <p:nvPr/>
        </p:nvGrpSpPr>
        <p:grpSpPr>
          <a:xfrm>
            <a:off x="2649538" y="4905375"/>
            <a:ext cx="7200900" cy="1606550"/>
            <a:chOff x="0" y="0"/>
            <a:chExt cx="4560" cy="1012"/>
          </a:xfrm>
        </p:grpSpPr>
        <p:grpSp>
          <p:nvGrpSpPr>
            <p:cNvPr id="8206" name="Group 42"/>
            <p:cNvGrpSpPr/>
            <p:nvPr/>
          </p:nvGrpSpPr>
          <p:grpSpPr>
            <a:xfrm>
              <a:off x="0" y="0"/>
              <a:ext cx="4560" cy="768"/>
              <a:chOff x="0" y="0"/>
              <a:chExt cx="4560" cy="768"/>
            </a:xfrm>
          </p:grpSpPr>
          <p:grpSp>
            <p:nvGrpSpPr>
              <p:cNvPr id="8208" name="Group 43"/>
              <p:cNvGrpSpPr/>
              <p:nvPr/>
            </p:nvGrpSpPr>
            <p:grpSpPr>
              <a:xfrm>
                <a:off x="0" y="0"/>
                <a:ext cx="4560" cy="768"/>
                <a:chOff x="0" y="0"/>
                <a:chExt cx="4560" cy="768"/>
              </a:xfrm>
            </p:grpSpPr>
            <p:sp>
              <p:nvSpPr>
                <p:cNvPr id="8214" name="Line 44"/>
                <p:cNvSpPr/>
                <p:nvPr/>
              </p:nvSpPr>
              <p:spPr>
                <a:xfrm>
                  <a:off x="0" y="192"/>
                  <a:ext cx="1536" cy="57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/>
                </a:p>
              </p:txBody>
            </p:sp>
            <p:sp>
              <p:nvSpPr>
                <p:cNvPr id="8215" name="Line 45"/>
                <p:cNvSpPr/>
                <p:nvPr/>
              </p:nvSpPr>
              <p:spPr>
                <a:xfrm>
                  <a:off x="1536" y="768"/>
                  <a:ext cx="3024" cy="0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/>
                </a:p>
              </p:txBody>
            </p:sp>
            <p:grpSp>
              <p:nvGrpSpPr>
                <p:cNvPr id="8216" name="Group 46"/>
                <p:cNvGrpSpPr/>
                <p:nvPr/>
              </p:nvGrpSpPr>
              <p:grpSpPr>
                <a:xfrm rot="1448702">
                  <a:off x="144" y="0"/>
                  <a:ext cx="480" cy="336"/>
                  <a:chOff x="0" y="0"/>
                  <a:chExt cx="480" cy="336"/>
                </a:xfrm>
              </p:grpSpPr>
              <p:grpSp>
                <p:nvGrpSpPr>
                  <p:cNvPr id="8217" name="Group 47"/>
                  <p:cNvGrpSpPr/>
                  <p:nvPr/>
                </p:nvGrpSpPr>
                <p:grpSpPr>
                  <a:xfrm>
                    <a:off x="48" y="192"/>
                    <a:ext cx="384" cy="144"/>
                    <a:chOff x="0" y="0"/>
                    <a:chExt cx="384" cy="144"/>
                  </a:xfrm>
                </p:grpSpPr>
                <p:sp>
                  <p:nvSpPr>
                    <p:cNvPr id="8219" name="Oval 48"/>
                    <p:cNvSpPr/>
                    <p:nvPr/>
                  </p:nvSpPr>
                  <p:spPr>
                    <a:xfrm>
                      <a:off x="240" y="0"/>
                      <a:ext cx="144" cy="144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952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zh-CN" altLang="en-US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8220" name="Oval 49"/>
                    <p:cNvSpPr/>
                    <p:nvPr/>
                  </p:nvSpPr>
                  <p:spPr>
                    <a:xfrm>
                      <a:off x="0" y="0"/>
                      <a:ext cx="144" cy="144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952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endParaRPr lang="zh-CN" altLang="en-US"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8218" name="Rectangle 50"/>
                  <p:cNvSpPr/>
                  <p:nvPr/>
                </p:nvSpPr>
                <p:spPr>
                  <a:xfrm>
                    <a:off x="0" y="0"/>
                    <a:ext cx="48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8209" name="Group 51"/>
              <p:cNvGrpSpPr/>
              <p:nvPr/>
            </p:nvGrpSpPr>
            <p:grpSpPr>
              <a:xfrm rot="-18591">
                <a:off x="3984" y="432"/>
                <a:ext cx="480" cy="336"/>
                <a:chOff x="0" y="0"/>
                <a:chExt cx="480" cy="336"/>
              </a:xfrm>
            </p:grpSpPr>
            <p:grpSp>
              <p:nvGrpSpPr>
                <p:cNvPr id="8210" name="Group 52"/>
                <p:cNvGrpSpPr/>
                <p:nvPr/>
              </p:nvGrpSpPr>
              <p:grpSpPr>
                <a:xfrm>
                  <a:off x="48" y="192"/>
                  <a:ext cx="384" cy="144"/>
                  <a:chOff x="0" y="0"/>
                  <a:chExt cx="384" cy="144"/>
                </a:xfrm>
              </p:grpSpPr>
              <p:sp>
                <p:nvSpPr>
                  <p:cNvPr id="8212" name="Oval 53"/>
                  <p:cNvSpPr/>
                  <p:nvPr/>
                </p:nvSpPr>
                <p:spPr>
                  <a:xfrm>
                    <a:off x="240" y="0"/>
                    <a:ext cx="144" cy="144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cap="flat" cmpd="sng">
                    <a:solidFill>
                      <a:schemeClr val="tx1"/>
                    </a:solidFill>
                    <a:prstDash val="sysDot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13" name="Oval 54"/>
                  <p:cNvSpPr/>
                  <p:nvPr/>
                </p:nvSpPr>
                <p:spPr>
                  <a:xfrm>
                    <a:off x="0" y="0"/>
                    <a:ext cx="144" cy="144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 cap="flat" cmpd="sng">
                    <a:solidFill>
                      <a:schemeClr val="tx1"/>
                    </a:solidFill>
                    <a:prstDash val="sysDot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8211" name="Rectangle 55"/>
                <p:cNvSpPr/>
                <p:nvPr/>
              </p:nvSpPr>
              <p:spPr>
                <a:xfrm>
                  <a:off x="0" y="0"/>
                  <a:ext cx="480" cy="240"/>
                </a:xfrm>
                <a:prstGeom prst="rect">
                  <a:avLst/>
                </a:prstGeom>
                <a:solidFill>
                  <a:srgbClr val="FFFFFF"/>
                </a:solidFill>
                <a:ln w="9525" cap="flat" cmpd="sng">
                  <a:solidFill>
                    <a:schemeClr val="tx1"/>
                  </a:solidFill>
                  <a:prstDash val="sysDot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8207" name="Text Box 56"/>
            <p:cNvSpPr txBox="1"/>
            <p:nvPr/>
          </p:nvSpPr>
          <p:spPr>
            <a:xfrm>
              <a:off x="2207" y="722"/>
              <a:ext cx="1054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400" b="1">
                  <a:latin typeface="Times New Roman" panose="02020603050405020304" charset="0"/>
                </a:rPr>
                <a:t>木板表面</a:t>
              </a:r>
            </a:p>
          </p:txBody>
        </p:sp>
      </p:grpSp>
      <p:sp>
        <p:nvSpPr>
          <p:cNvPr id="8205" name="Text Box 60"/>
          <p:cNvSpPr txBox="1"/>
          <p:nvPr/>
        </p:nvSpPr>
        <p:spPr>
          <a:xfrm>
            <a:off x="734378" y="188913"/>
            <a:ext cx="540067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latin typeface="Arial" panose="020B0604020202020204" pitchFamily="34" charset="0"/>
              </a:rPr>
              <a:t>考点</a:t>
            </a:r>
            <a:r>
              <a:rPr lang="en-US" altLang="zh-CN" sz="3600" b="1">
                <a:latin typeface="Arial" panose="020B0604020202020204" pitchFamily="34" charset="0"/>
              </a:rPr>
              <a:t>1  </a:t>
            </a:r>
            <a:r>
              <a:rPr lang="zh-CN" altLang="en-US" sz="3600" b="1">
                <a:latin typeface="Arial" panose="020B0604020202020204" pitchFamily="34" charset="0"/>
              </a:rPr>
              <a:t>牛顿第一定律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95300" y="1075055"/>
            <a:ext cx="11425555" cy="4707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charset="0"/>
              </a:rPr>
              <a:t>能力提升</a:t>
            </a:r>
            <a:endParaRPr lang="zh-CN" altLang="en-US" sz="3200" smtClean="0">
              <a:latin typeface="黑体" panose="02010609060101010101" pitchFamily="49" charset="-122"/>
              <a:ea typeface="黑体" pitchFamily="49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</a:pPr>
            <a:r>
              <a:rPr lang="en-US" altLang="zh-CN" sz="2800" smtClean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(8)(2018</a:t>
            </a:r>
            <a:r>
              <a:rPr lang="zh-CN" altLang="zh-CN" sz="2800" smtClean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绥化改编</a:t>
            </a:r>
            <a:r>
              <a:rPr lang="en-US" altLang="zh-CN" sz="2800" smtClean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)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老师指出若用小车进行实验时，桌面越光滑越好，其原因是</a:t>
            </a:r>
            <a:r>
              <a:rPr lang="zh-CN" altLang="en-US" sz="2800" smtClean="0"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_________________________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．</a:t>
            </a:r>
          </a:p>
          <a:p>
            <a:pPr>
              <a:lnSpc>
                <a:spcPct val="150000"/>
              </a:lnSpc>
            </a:pPr>
            <a:r>
              <a:rPr lang="en-US" altLang="zh-CN" sz="2800" smtClean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(9)(2019</a:t>
            </a:r>
            <a:r>
              <a:rPr lang="zh-CN" altLang="zh-CN" sz="2800" smtClean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内江改编</a:t>
            </a:r>
            <a:r>
              <a:rPr lang="en-US" altLang="zh-CN" sz="2800" smtClean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)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实验小组在实验中发现当左盘放入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2 N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的砝码、右盘放入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1.5 N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砝码时，小车也处于静止状态，此时小车受到的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________(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选填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是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不是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”)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平衡力，产生这一现象可能是小车受到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力的影响，力的大小是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________N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，方向向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________(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选填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左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右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”)</a:t>
            </a:r>
            <a:r>
              <a:rPr lang="zh-CN" altLang="zh-CN" sz="2000" smtClean="0"/>
              <a:t>．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62810" y="2528570"/>
            <a:ext cx="48177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smtClean="0">
                <a:solidFill>
                  <a:srgbClr val="FF0000"/>
                </a:solidFill>
              </a:rPr>
              <a:t>减小摩擦力对实验的影响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50375" y="3759200"/>
            <a:ext cx="8274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smtClean="0">
                <a:solidFill>
                  <a:srgbClr val="FF0000"/>
                </a:solidFill>
              </a:rPr>
              <a:t>是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00160" y="4454525"/>
            <a:ext cx="9925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</a:rPr>
              <a:t>摩擦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4375" y="5116830"/>
            <a:ext cx="8274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solidFill>
                  <a:srgbClr val="FF0000"/>
                </a:solidFill>
              </a:rPr>
              <a:t>右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93670" y="4976495"/>
            <a:ext cx="8274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0.5</a:t>
            </a:r>
            <a:endParaRPr lang="en-US" altLang="zh-CN" sz="3200" smtClean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9" name="New picture" hidden="1"/>
          <p:cNvPicPr/>
          <p:nvPr/>
        </p:nvPicPr>
        <p:blipFill>
          <a:blip r:embed="rId2"/>
          <a:stretch>
            <a:fillRect/>
          </a:stretch>
        </p:blipFill>
        <p:spPr>
          <a:xfrm>
            <a:off x="11112500" y="11950700"/>
            <a:ext cx="342900" cy="431800"/>
          </a:xfrm>
          <a:prstGeom prst="cube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872808" y="1181735"/>
            <a:ext cx="10445750" cy="2676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1. </a:t>
            </a:r>
            <a:r>
              <a:rPr lang="zh-CN" altLang="zh-CN" sz="2800">
                <a:latin typeface="Times New Roman" panose="02020603050405020304" charset="0"/>
                <a:cs typeface="Times New Roman" panose="02020603050405020304" charset="0"/>
              </a:rPr>
              <a:t>力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是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zh-CN" altLang="zh-CN" sz="2800">
                <a:latin typeface="Times New Roman" panose="02020603050405020304" charset="0"/>
                <a:cs typeface="Times New Roman" panose="02020603050405020304" charset="0"/>
              </a:rPr>
              <a:t>物体运动状态的原因，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不是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zh-CN" sz="2800">
                <a:latin typeface="Times New Roman" panose="02020603050405020304" charset="0"/>
                <a:cs typeface="Times New Roman" panose="02020603050405020304" charset="0"/>
              </a:rPr>
              <a:t>物体运动状态的原因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zh-CN" altLang="zh-CN" sz="2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2. </a:t>
            </a:r>
            <a:r>
              <a:rPr lang="zh-CN" altLang="zh-CN" sz="2800">
                <a:latin typeface="Times New Roman" panose="02020603050405020304" charset="0"/>
                <a:cs typeface="Times New Roman" panose="02020603050405020304" charset="0"/>
              </a:rPr>
              <a:t>牛顿第一定律：一切物体在没有受到力的作用时，总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保持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zh-CN" sz="2800">
                <a:latin typeface="Times New Roman" panose="02020603050405020304" charset="0"/>
                <a:cs typeface="Times New Roman" panose="02020603050405020304" charset="0"/>
              </a:rPr>
              <a:t>状态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800" smtClean="0">
                <a:latin typeface="Times New Roman" panose="02020603050405020304" charset="0"/>
                <a:cs typeface="Times New Roman" panose="02020603050405020304" charset="0"/>
              </a:rPr>
              <a:t>_________________</a:t>
            </a:r>
            <a:r>
              <a:rPr lang="zh-CN" altLang="zh-CN" sz="2800" smtClean="0">
                <a:latin typeface="Times New Roman" panose="02020603050405020304" charset="0"/>
                <a:cs typeface="Times New Roman" panose="02020603050405020304" charset="0"/>
              </a:rPr>
              <a:t>状态．</a:t>
            </a:r>
            <a:endParaRPr lang="zh-CN" altLang="zh-CN" sz="2800" smtClean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48427" y="1294646"/>
            <a:ext cx="10801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solidFill>
                  <a:srgbClr val="FF0000"/>
                </a:solidFill>
              </a:defRPr>
            </a:lvl1pPr>
          </a:lstStyle>
          <a:p>
            <a:r>
              <a:rPr lang="zh-CN" altLang="en-US"/>
              <a:t>改变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63548" y="1294624"/>
            <a:ext cx="1008112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维持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71766" y="3198489"/>
            <a:ext cx="86409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静止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85938" y="3198877"/>
            <a:ext cx="259228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solidFill>
                  <a:srgbClr val="FF0000"/>
                </a:solidFill>
              </a:defRPr>
            </a:lvl1pPr>
          </a:lstStyle>
          <a:p>
            <a:r>
              <a:rPr lang="zh-CN" altLang="en-US"/>
              <a:t>匀速直线运动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矩形 4"/>
          <p:cNvSpPr/>
          <p:nvPr/>
        </p:nvSpPr>
        <p:spPr>
          <a:xfrm>
            <a:off x="342900" y="623570"/>
            <a:ext cx="11066780" cy="737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b="1">
                <a:solidFill>
                  <a:srgbClr val="000000"/>
                </a:solidFill>
                <a:latin typeface="Times New Roman" panose="02020603050405020304" charset="0"/>
              </a:rPr>
              <a:t>例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charset="0"/>
              </a:rPr>
              <a:t>1</a:t>
            </a:r>
            <a:r>
              <a:rPr lang="zh-CN" altLang="en-US" sz="2800" b="1">
                <a:solidFill>
                  <a:srgbClr val="000000"/>
                </a:solidFill>
                <a:latin typeface="Times New Roman" panose="02020603050405020304" charset="0"/>
              </a:rPr>
              <a:t>、</a:t>
            </a:r>
            <a:r>
              <a:rPr lang="zh-CN" altLang="zh-CN" sz="2800" b="1">
                <a:latin typeface="Arial" panose="020B0604020202020204" pitchFamily="34" charset="0"/>
              </a:rPr>
              <a:t>在探究</a:t>
            </a:r>
            <a:r>
              <a:rPr lang="en-US" altLang="zh-CN" sz="2800" b="1">
                <a:latin typeface="Arial" panose="020B0604020202020204" pitchFamily="34" charset="0"/>
              </a:rPr>
              <a:t>“</a:t>
            </a:r>
            <a:r>
              <a:rPr lang="zh-CN" altLang="zh-CN" sz="2800" b="1">
                <a:latin typeface="Arial" panose="020B0604020202020204" pitchFamily="34" charset="0"/>
              </a:rPr>
              <a:t>阻力对物体运动的影响”实验时，实验现象如图所示．</a:t>
            </a:r>
            <a:endParaRPr lang="zh-CN" altLang="en-US" sz="2800" b="1"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pic>
        <p:nvPicPr>
          <p:cNvPr id="32772" name="Picture 2" descr="LM321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0850" y="1425575"/>
            <a:ext cx="7994650" cy="141351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3794" name="矩形 1"/>
          <p:cNvSpPr/>
          <p:nvPr/>
        </p:nvSpPr>
        <p:spPr>
          <a:xfrm>
            <a:off x="644525" y="2927985"/>
            <a:ext cx="10903585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latin typeface="Times New Roman" panose="02020603050405020304" charset="0"/>
              </a:rPr>
              <a:t>(1)</a:t>
            </a:r>
            <a:r>
              <a:rPr lang="zh-CN" altLang="zh-CN" sz="2400" b="1">
                <a:latin typeface="Times New Roman" panose="02020603050405020304" charset="0"/>
              </a:rPr>
              <a:t>实验时要固定斜面，并让小车从斜面上</a:t>
            </a:r>
            <a:r>
              <a:rPr lang="en-US" altLang="zh-CN" sz="2400" b="1">
                <a:latin typeface="Times New Roman" panose="02020603050405020304" charset="0"/>
              </a:rPr>
              <a:t>________(</a:t>
            </a:r>
            <a:r>
              <a:rPr lang="zh-CN" altLang="zh-CN" sz="2400" b="1">
                <a:latin typeface="Times New Roman" panose="02020603050405020304" charset="0"/>
              </a:rPr>
              <a:t>选填</a:t>
            </a:r>
            <a:r>
              <a:rPr lang="en-US" altLang="zh-CN" sz="2400" b="1">
                <a:latin typeface="Times New Roman" panose="02020603050405020304" charset="0"/>
              </a:rPr>
              <a:t>“</a:t>
            </a:r>
            <a:r>
              <a:rPr lang="zh-CN" altLang="zh-CN" sz="2400" b="1">
                <a:latin typeface="Times New Roman" panose="02020603050405020304" charset="0"/>
              </a:rPr>
              <a:t>同一</a:t>
            </a:r>
            <a:r>
              <a:rPr lang="en-US" altLang="zh-CN" sz="2400" b="1">
                <a:latin typeface="Times New Roman" panose="02020603050405020304" charset="0"/>
              </a:rPr>
              <a:t>”</a:t>
            </a:r>
            <a:r>
              <a:rPr lang="zh-CN" altLang="zh-CN" sz="2400" b="1">
                <a:latin typeface="Times New Roman" panose="02020603050405020304" charset="0"/>
              </a:rPr>
              <a:t>或</a:t>
            </a:r>
            <a:r>
              <a:rPr lang="en-US" altLang="zh-CN" sz="2400" b="1">
                <a:latin typeface="Times New Roman" panose="02020603050405020304" charset="0"/>
              </a:rPr>
              <a:t>“</a:t>
            </a:r>
            <a:r>
              <a:rPr lang="zh-CN" altLang="zh-CN" sz="2400" b="1">
                <a:latin typeface="Times New Roman" panose="02020603050405020304" charset="0"/>
              </a:rPr>
              <a:t>不同</a:t>
            </a:r>
            <a:r>
              <a:rPr lang="en-US" altLang="zh-CN" sz="2400" b="1">
                <a:latin typeface="Times New Roman" panose="02020603050405020304" charset="0"/>
              </a:rPr>
              <a:t>”)</a:t>
            </a:r>
            <a:r>
              <a:rPr lang="zh-CN" altLang="zh-CN" sz="2400" b="1">
                <a:latin typeface="Times New Roman" panose="02020603050405020304" charset="0"/>
              </a:rPr>
              <a:t>位置由静止滑下，目的是使小车到达水平面时的速度大小</a:t>
            </a:r>
            <a:r>
              <a:rPr lang="en-US" altLang="zh-CN" sz="2400" b="1">
                <a:latin typeface="Times New Roman" panose="02020603050405020304" charset="0"/>
              </a:rPr>
              <a:t>________(</a:t>
            </a:r>
            <a:r>
              <a:rPr lang="zh-CN" altLang="zh-CN" sz="2400" b="1">
                <a:latin typeface="Times New Roman" panose="02020603050405020304" charset="0"/>
              </a:rPr>
              <a:t>选填</a:t>
            </a:r>
            <a:r>
              <a:rPr lang="en-US" altLang="zh-CN" sz="2400" b="1">
                <a:latin typeface="Times New Roman" panose="02020603050405020304" charset="0"/>
              </a:rPr>
              <a:t>“</a:t>
            </a:r>
            <a:r>
              <a:rPr lang="zh-CN" altLang="zh-CN" sz="2400" b="1">
                <a:latin typeface="Times New Roman" panose="02020603050405020304" charset="0"/>
              </a:rPr>
              <a:t>相同</a:t>
            </a:r>
            <a:r>
              <a:rPr lang="en-US" altLang="zh-CN" sz="2400" b="1">
                <a:latin typeface="Times New Roman" panose="02020603050405020304" charset="0"/>
              </a:rPr>
              <a:t>”</a:t>
            </a:r>
            <a:r>
              <a:rPr lang="zh-CN" altLang="zh-CN" sz="2400" b="1">
                <a:latin typeface="Times New Roman" panose="02020603050405020304" charset="0"/>
              </a:rPr>
              <a:t>或</a:t>
            </a:r>
            <a:r>
              <a:rPr lang="en-US" altLang="zh-CN" sz="2400" b="1">
                <a:latin typeface="Times New Roman" panose="02020603050405020304" charset="0"/>
              </a:rPr>
              <a:t>“</a:t>
            </a:r>
            <a:r>
              <a:rPr lang="zh-CN" altLang="zh-CN" sz="2400" b="1">
                <a:latin typeface="Times New Roman" panose="02020603050405020304" charset="0"/>
              </a:rPr>
              <a:t>不相同</a:t>
            </a:r>
            <a:r>
              <a:rPr lang="en-US" altLang="zh-CN" sz="2400" b="1">
                <a:latin typeface="Times New Roman" panose="02020603050405020304" charset="0"/>
              </a:rPr>
              <a:t>”)</a:t>
            </a:r>
            <a:r>
              <a:rPr lang="zh-CN" altLang="zh-CN" sz="2400" b="1">
                <a:latin typeface="Times New Roman" panose="02020603050405020304" charset="0"/>
              </a:rPr>
              <a:t>，这是利用小车沿斜面下滑过程中</a:t>
            </a:r>
            <a:r>
              <a:rPr lang="en-US" altLang="zh-CN" sz="2400" b="1">
                <a:latin typeface="Times New Roman" panose="02020603050405020304" charset="0"/>
              </a:rPr>
              <a:t>_________</a:t>
            </a:r>
            <a:r>
              <a:rPr lang="zh-CN" altLang="zh-CN" sz="2400" b="1">
                <a:latin typeface="Times New Roman" panose="02020603050405020304" charset="0"/>
              </a:rPr>
              <a:t>转化为动能来实现的．</a:t>
            </a:r>
            <a:endParaRPr lang="zh-CN" altLang="zh-CN" sz="2400" b="1">
              <a:latin typeface="Times New Roman" panose="02020603050405020304"/>
            </a:endParaRPr>
          </a:p>
          <a:p>
            <a:pPr>
              <a:lnSpc>
                <a:spcPct val="150000"/>
              </a:lnSpc>
            </a:pPr>
            <a:r>
              <a:rPr lang="en-US" altLang="zh-CN" sz="2400" b="1">
                <a:latin typeface="Times New Roman" panose="02020603050405020304" charset="0"/>
              </a:rPr>
              <a:t>(2)</a:t>
            </a:r>
            <a:r>
              <a:rPr lang="zh-CN" altLang="zh-CN" sz="2400" b="1">
                <a:latin typeface="Times New Roman" panose="02020603050405020304" charset="0"/>
              </a:rPr>
              <a:t>实验中是通过改变</a:t>
            </a:r>
            <a:r>
              <a:rPr lang="en-US" altLang="zh-CN" sz="2400" b="1">
                <a:latin typeface="Times New Roman" panose="02020603050405020304" charset="0"/>
              </a:rPr>
              <a:t>____________________</a:t>
            </a:r>
            <a:r>
              <a:rPr lang="zh-CN" altLang="zh-CN" sz="2400" b="1">
                <a:latin typeface="Times New Roman" panose="02020603050405020304" charset="0"/>
              </a:rPr>
              <a:t>来改变小车所受阻力大小的．</a:t>
            </a:r>
          </a:p>
          <a:p>
            <a:pPr>
              <a:lnSpc>
                <a:spcPct val="150000"/>
              </a:lnSpc>
            </a:pPr>
            <a:r>
              <a:rPr lang="en-US" altLang="zh-CN" sz="2400" b="1">
                <a:latin typeface="Times New Roman" panose="02020603050405020304" charset="0"/>
              </a:rPr>
              <a:t>(3)</a:t>
            </a:r>
            <a:r>
              <a:rPr lang="zh-CN" altLang="zh-CN" sz="2400" b="1">
                <a:latin typeface="Times New Roman" panose="02020603050405020304" charset="0"/>
              </a:rPr>
              <a:t>实验中，阻力对物体运动的影响是通过</a:t>
            </a:r>
            <a:r>
              <a:rPr lang="en-US" altLang="zh-CN" sz="2400" b="1">
                <a:latin typeface="Times New Roman" panose="02020603050405020304" charset="0"/>
              </a:rPr>
              <a:t>______________________________</a:t>
            </a:r>
            <a:r>
              <a:rPr lang="zh-CN" altLang="zh-CN" sz="2400" b="1">
                <a:latin typeface="Times New Roman" panose="02020603050405020304" charset="0"/>
              </a:rPr>
              <a:t>体现的．</a:t>
            </a:r>
            <a:endParaRPr lang="zh-CN" altLang="zh-CN" sz="2400" b="1"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6040" y="2927985"/>
            <a:ext cx="865188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同一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9208" y="3526473"/>
            <a:ext cx="917575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相同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23268" y="4088448"/>
            <a:ext cx="1620837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重力势能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240" y="4723130"/>
            <a:ext cx="30607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接触面的粗糙程度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15735" y="5183505"/>
            <a:ext cx="4230688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小车在水平面上运动的距离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矩形 1"/>
          <p:cNvSpPr/>
          <p:nvPr/>
        </p:nvSpPr>
        <p:spPr>
          <a:xfrm>
            <a:off x="727710" y="1167130"/>
            <a:ext cx="10735945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latin typeface="Times New Roman" panose="02020603050405020304" charset="0"/>
              </a:rPr>
              <a:t>(4)</a:t>
            </a:r>
            <a:r>
              <a:rPr lang="zh-CN" altLang="zh-CN" sz="2400" b="1">
                <a:latin typeface="Times New Roman" panose="02020603050405020304" charset="0"/>
              </a:rPr>
              <a:t>根据实验现象，可以得出结论：水平面越光滑，小车受到的阻力越</a:t>
            </a:r>
            <a:r>
              <a:rPr lang="en-US" altLang="zh-CN" sz="2400" b="1">
                <a:latin typeface="Times New Roman" panose="02020603050405020304" charset="0"/>
              </a:rPr>
              <a:t>________(</a:t>
            </a:r>
            <a:r>
              <a:rPr lang="zh-CN" altLang="zh-CN" sz="2400" b="1">
                <a:latin typeface="Times New Roman" panose="02020603050405020304" charset="0"/>
              </a:rPr>
              <a:t>选填</a:t>
            </a:r>
            <a:r>
              <a:rPr lang="en-US" altLang="zh-CN" sz="2400" b="1">
                <a:latin typeface="Times New Roman" panose="02020603050405020304" charset="0"/>
              </a:rPr>
              <a:t>“</a:t>
            </a:r>
            <a:r>
              <a:rPr lang="zh-CN" altLang="zh-CN" sz="2400" b="1">
                <a:latin typeface="Times New Roman" panose="02020603050405020304" charset="0"/>
              </a:rPr>
              <a:t>大</a:t>
            </a:r>
            <a:r>
              <a:rPr lang="en-US" altLang="zh-CN" sz="2400" b="1">
                <a:latin typeface="Times New Roman" panose="02020603050405020304" charset="0"/>
              </a:rPr>
              <a:t>”</a:t>
            </a:r>
            <a:r>
              <a:rPr lang="zh-CN" altLang="zh-CN" sz="2400" b="1">
                <a:latin typeface="Times New Roman" panose="02020603050405020304" charset="0"/>
              </a:rPr>
              <a:t>或</a:t>
            </a:r>
            <a:r>
              <a:rPr lang="en-US" altLang="zh-CN" sz="2400" b="1">
                <a:latin typeface="Times New Roman" panose="02020603050405020304" charset="0"/>
              </a:rPr>
              <a:t>“</a:t>
            </a:r>
            <a:r>
              <a:rPr lang="zh-CN" altLang="zh-CN" sz="2400" b="1">
                <a:latin typeface="Times New Roman" panose="02020603050405020304" charset="0"/>
              </a:rPr>
              <a:t>小</a:t>
            </a:r>
            <a:r>
              <a:rPr lang="en-US" altLang="zh-CN" sz="2400" b="1">
                <a:latin typeface="Times New Roman" panose="02020603050405020304" charset="0"/>
              </a:rPr>
              <a:t>”)</a:t>
            </a:r>
            <a:r>
              <a:rPr lang="zh-CN" altLang="zh-CN" sz="2400" b="1">
                <a:latin typeface="Times New Roman" panose="02020603050405020304" charset="0"/>
              </a:rPr>
              <a:t>，在水平面上运动的距离越</a:t>
            </a:r>
            <a:r>
              <a:rPr lang="en-US" altLang="zh-CN" sz="2400" b="1">
                <a:latin typeface="Times New Roman" panose="02020603050405020304" charset="0"/>
              </a:rPr>
              <a:t>________(</a:t>
            </a:r>
            <a:r>
              <a:rPr lang="zh-CN" altLang="zh-CN" sz="2400" b="1">
                <a:latin typeface="Times New Roman" panose="02020603050405020304" charset="0"/>
              </a:rPr>
              <a:t>选填</a:t>
            </a:r>
            <a:r>
              <a:rPr lang="en-US" altLang="zh-CN" sz="2400" b="1">
                <a:latin typeface="Times New Roman" panose="02020603050405020304" charset="0"/>
              </a:rPr>
              <a:t>“</a:t>
            </a:r>
            <a:r>
              <a:rPr lang="zh-CN" altLang="zh-CN" sz="2400" b="1">
                <a:latin typeface="Times New Roman" panose="02020603050405020304" charset="0"/>
              </a:rPr>
              <a:t>远</a:t>
            </a:r>
            <a:r>
              <a:rPr lang="en-US" altLang="zh-CN" sz="2400" b="1">
                <a:latin typeface="Times New Roman" panose="02020603050405020304" charset="0"/>
              </a:rPr>
              <a:t>”</a:t>
            </a:r>
            <a:r>
              <a:rPr lang="zh-CN" altLang="zh-CN" sz="2400" b="1">
                <a:latin typeface="Times New Roman" panose="02020603050405020304" charset="0"/>
              </a:rPr>
              <a:t>或</a:t>
            </a:r>
            <a:r>
              <a:rPr lang="en-US" altLang="zh-CN" sz="2400" b="1">
                <a:latin typeface="Times New Roman" panose="02020603050405020304" charset="0"/>
              </a:rPr>
              <a:t>“</a:t>
            </a:r>
            <a:r>
              <a:rPr lang="zh-CN" altLang="zh-CN" sz="2400" b="1">
                <a:latin typeface="Times New Roman" panose="02020603050405020304" charset="0"/>
              </a:rPr>
              <a:t>近</a:t>
            </a:r>
            <a:r>
              <a:rPr lang="en-US" altLang="zh-CN" sz="2400" b="1">
                <a:latin typeface="Times New Roman" panose="02020603050405020304" charset="0"/>
              </a:rPr>
              <a:t>”)</a:t>
            </a:r>
            <a:r>
              <a:rPr lang="zh-CN" altLang="zh-CN" sz="2400" b="1">
                <a:latin typeface="Times New Roman" panose="02020603050405020304" charset="0"/>
              </a:rPr>
              <a:t>．由此联想到雨天驾驶汽车应该</a:t>
            </a:r>
            <a:r>
              <a:rPr lang="en-US" altLang="zh-CN" sz="2400" b="1">
                <a:latin typeface="Times New Roman" panose="02020603050405020304" charset="0"/>
              </a:rPr>
              <a:t>________(</a:t>
            </a:r>
            <a:r>
              <a:rPr lang="zh-CN" altLang="zh-CN" sz="2400" b="1">
                <a:latin typeface="Times New Roman" panose="02020603050405020304" charset="0"/>
              </a:rPr>
              <a:t>选填</a:t>
            </a:r>
            <a:r>
              <a:rPr lang="en-US" altLang="zh-CN" sz="2400" b="1">
                <a:latin typeface="Times New Roman" panose="02020603050405020304" charset="0"/>
              </a:rPr>
              <a:t>“</a:t>
            </a:r>
            <a:r>
              <a:rPr lang="zh-CN" altLang="zh-CN" sz="2400" b="1">
                <a:latin typeface="Times New Roman" panose="02020603050405020304" charset="0"/>
              </a:rPr>
              <a:t>增大</a:t>
            </a:r>
            <a:r>
              <a:rPr lang="en-US" altLang="zh-CN" sz="2400" b="1">
                <a:latin typeface="Times New Roman" panose="02020603050405020304" charset="0"/>
              </a:rPr>
              <a:t>”</a:t>
            </a:r>
            <a:r>
              <a:rPr lang="zh-CN" altLang="zh-CN" sz="2400" b="1">
                <a:latin typeface="Times New Roman" panose="02020603050405020304" charset="0"/>
              </a:rPr>
              <a:t>或“减小”</a:t>
            </a:r>
            <a:r>
              <a:rPr lang="en-US" altLang="zh-CN" sz="2400" b="1">
                <a:latin typeface="Times New Roman" panose="02020603050405020304" charset="0"/>
              </a:rPr>
              <a:t>)</a:t>
            </a:r>
            <a:r>
              <a:rPr lang="zh-CN" altLang="zh-CN" sz="2400" b="1">
                <a:latin typeface="Times New Roman" panose="02020603050405020304" charset="0"/>
              </a:rPr>
              <a:t>汽车之间的距离．</a:t>
            </a:r>
          </a:p>
          <a:p>
            <a:pPr>
              <a:lnSpc>
                <a:spcPct val="150000"/>
              </a:lnSpc>
            </a:pPr>
            <a:r>
              <a:rPr lang="en-US" altLang="zh-CN" sz="2400" b="1">
                <a:latin typeface="Times New Roman" panose="02020603050405020304" charset="0"/>
              </a:rPr>
              <a:t>(5)</a:t>
            </a:r>
            <a:r>
              <a:rPr lang="zh-CN" altLang="zh-CN" sz="2400" b="1">
                <a:latin typeface="Times New Roman" panose="02020603050405020304" charset="0"/>
              </a:rPr>
              <a:t>小车到达水平面后会继续向前运动是因为小车具有</a:t>
            </a:r>
            <a:r>
              <a:rPr lang="en-US" altLang="zh-CN" sz="2400" b="1">
                <a:latin typeface="Times New Roman" panose="02020603050405020304" charset="0"/>
              </a:rPr>
              <a:t>________</a:t>
            </a:r>
            <a:r>
              <a:rPr lang="zh-CN" altLang="zh-CN" sz="2400" b="1">
                <a:latin typeface="Times New Roman" panose="02020603050405020304" charset="0"/>
              </a:rPr>
              <a:t>，运动的小车最终会停下来是因为受到</a:t>
            </a:r>
            <a:r>
              <a:rPr lang="en-US" altLang="zh-CN" sz="2400" b="1">
                <a:latin typeface="Times New Roman" panose="02020603050405020304" charset="0"/>
              </a:rPr>
              <a:t>________</a:t>
            </a:r>
            <a:r>
              <a:rPr lang="zh-CN" altLang="zh-CN" sz="2400" b="1">
                <a:latin typeface="Times New Roman" panose="02020603050405020304" charset="0"/>
              </a:rPr>
              <a:t>的作用．</a:t>
            </a:r>
          </a:p>
          <a:p>
            <a:pPr>
              <a:lnSpc>
                <a:spcPct val="150000"/>
              </a:lnSpc>
            </a:pPr>
            <a:r>
              <a:rPr lang="en-US" altLang="zh-CN" sz="2400" b="1">
                <a:latin typeface="Times New Roman" panose="02020603050405020304" charset="0"/>
              </a:rPr>
              <a:t>(6)</a:t>
            </a:r>
            <a:r>
              <a:rPr lang="zh-CN" altLang="zh-CN" sz="2400" b="1">
                <a:latin typeface="Times New Roman" panose="02020603050405020304" charset="0"/>
              </a:rPr>
              <a:t>推理：如果水平面绝对光滑，小车受到的阻力为零，它将做</a:t>
            </a:r>
            <a:r>
              <a:rPr lang="en-US" altLang="zh-CN" sz="2400" b="1">
                <a:latin typeface="Times New Roman" panose="02020603050405020304" charset="0"/>
              </a:rPr>
              <a:t>_________</a:t>
            </a:r>
            <a:r>
              <a:rPr lang="zh-CN" altLang="zh-CN" sz="2400" b="1">
                <a:latin typeface="Times New Roman" panose="02020603050405020304" charset="0"/>
              </a:rPr>
              <a:t>运动．可见，力是</a:t>
            </a:r>
            <a:r>
              <a:rPr lang="en-US" altLang="zh-CN" sz="2400" b="1">
                <a:latin typeface="Times New Roman" panose="02020603050405020304" charset="0"/>
              </a:rPr>
              <a:t>________</a:t>
            </a:r>
            <a:r>
              <a:rPr lang="zh-CN" altLang="zh-CN" sz="2400" b="1">
                <a:latin typeface="Times New Roman" panose="02020603050405020304" charset="0"/>
              </a:rPr>
              <a:t>物体运动状态的原因．</a:t>
            </a:r>
            <a:endParaRPr lang="zh-CN" altLang="zh-CN" sz="2400" b="1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25233" y="1843088"/>
            <a:ext cx="4318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04860" y="1843088"/>
            <a:ext cx="4318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9633" y="2414588"/>
            <a:ext cx="962025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增大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80693" y="3462020"/>
            <a:ext cx="10795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惯性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22738" y="4124325"/>
            <a:ext cx="900112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阻力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67788" y="4586288"/>
            <a:ext cx="1711325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匀速直线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78175" y="5047933"/>
            <a:ext cx="944563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改变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4"/>
          <p:cNvSpPr txBox="1"/>
          <p:nvPr/>
        </p:nvSpPr>
        <p:spPr>
          <a:xfrm>
            <a:off x="584200" y="693420"/>
            <a:ext cx="1102296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latin typeface="Arial" panose="020B0604020202020204" pitchFamily="34" charset="0"/>
              </a:rPr>
              <a:t>1</a:t>
            </a:r>
            <a:r>
              <a:rPr lang="zh-CN" altLang="en-US" sz="3200">
                <a:latin typeface="Arial" panose="020B0604020202020204" pitchFamily="34" charset="0"/>
              </a:rPr>
              <a:t>、一人推着小车在水平路面行走，若人撤去推力，小车将</a:t>
            </a:r>
            <a:r>
              <a:rPr lang="en-US" altLang="zh-CN" sz="3200">
                <a:latin typeface="Arial" panose="020B0604020202020204" pitchFamily="34" charset="0"/>
              </a:rPr>
              <a:t>__________</a:t>
            </a:r>
            <a:r>
              <a:rPr lang="zh-CN" altLang="en-US" sz="3200">
                <a:latin typeface="Arial" panose="020B0604020202020204" pitchFamily="34" charset="0"/>
              </a:rPr>
              <a:t>，原因是小车</a:t>
            </a:r>
            <a:r>
              <a:rPr lang="en-US" altLang="zh-CN" sz="3200">
                <a:latin typeface="Arial" panose="020B0604020202020204" pitchFamily="34" charset="0"/>
              </a:rPr>
              <a:t>________________</a:t>
            </a:r>
            <a:r>
              <a:rPr lang="zh-CN" altLang="en-US" sz="3200">
                <a:latin typeface="Arial" panose="020B0604020202020204" pitchFamily="34" charset="0"/>
              </a:rPr>
              <a:t>，若地面是光滑的，则小车</a:t>
            </a:r>
            <a:r>
              <a:rPr lang="en-US" altLang="zh-CN" sz="3200">
                <a:latin typeface="Arial" panose="020B0604020202020204" pitchFamily="34" charset="0"/>
              </a:rPr>
              <a:t>_________________</a:t>
            </a:r>
            <a:r>
              <a:rPr lang="zh-CN" altLang="en-US" sz="3200">
                <a:latin typeface="Arial" panose="020B0604020202020204" pitchFamily="34" charset="0"/>
              </a:rPr>
              <a:t>。</a:t>
            </a:r>
          </a:p>
        </p:txBody>
      </p:sp>
      <p:sp>
        <p:nvSpPr>
          <p:cNvPr id="83976" name="Text Box 8"/>
          <p:cNvSpPr txBox="1"/>
          <p:nvPr/>
        </p:nvSpPr>
        <p:spPr>
          <a:xfrm>
            <a:off x="494665" y="1185545"/>
            <a:ext cx="337375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FF3300"/>
                </a:solidFill>
                <a:latin typeface="Arial" panose="020B0604020202020204" pitchFamily="34" charset="0"/>
              </a:rPr>
              <a:t>慢慢停下来</a:t>
            </a:r>
          </a:p>
        </p:txBody>
      </p:sp>
      <p:sp>
        <p:nvSpPr>
          <p:cNvPr id="83977" name="Text Box 9"/>
          <p:cNvSpPr txBox="1"/>
          <p:nvPr/>
        </p:nvSpPr>
        <p:spPr>
          <a:xfrm>
            <a:off x="5580380" y="1185545"/>
            <a:ext cx="54813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FF3300"/>
                </a:solidFill>
                <a:latin typeface="Arial" panose="020B0604020202020204" pitchFamily="34" charset="0"/>
              </a:rPr>
              <a:t>受到地面的阻力</a:t>
            </a:r>
          </a:p>
        </p:txBody>
      </p:sp>
      <p:sp>
        <p:nvSpPr>
          <p:cNvPr id="83978" name="Text Box 10"/>
          <p:cNvSpPr txBox="1"/>
          <p:nvPr/>
        </p:nvSpPr>
        <p:spPr>
          <a:xfrm>
            <a:off x="3345815" y="1678305"/>
            <a:ext cx="62039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FF3300"/>
                </a:solidFill>
                <a:latin typeface="Arial" panose="020B0604020202020204" pitchFamily="34" charset="0"/>
              </a:rPr>
              <a:t>将保持匀速直线运动</a:t>
            </a:r>
          </a:p>
        </p:txBody>
      </p:sp>
      <p:sp>
        <p:nvSpPr>
          <p:cNvPr id="36867" name="Text Box 5"/>
          <p:cNvSpPr txBox="1"/>
          <p:nvPr/>
        </p:nvSpPr>
        <p:spPr>
          <a:xfrm>
            <a:off x="494665" y="2890520"/>
            <a:ext cx="1052258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latin typeface="Arial" panose="020B0604020202020204" pitchFamily="34" charset="0"/>
              </a:rPr>
              <a:t>2</a:t>
            </a:r>
            <a:r>
              <a:rPr lang="zh-CN" altLang="en-US" sz="3200">
                <a:latin typeface="Arial" panose="020B0604020202020204" pitchFamily="34" charset="0"/>
              </a:rPr>
              <a:t>、竖直向上抛出的篮球要受到空气的阻力和</a:t>
            </a:r>
            <a:r>
              <a:rPr lang="en-US" altLang="zh-CN" sz="3200">
                <a:latin typeface="Arial" panose="020B0604020202020204" pitchFamily="34" charset="0"/>
              </a:rPr>
              <a:t>_____</a:t>
            </a:r>
            <a:r>
              <a:rPr lang="zh-CN" altLang="en-US" sz="3200">
                <a:latin typeface="Arial" panose="020B0604020202020204" pitchFamily="34" charset="0"/>
              </a:rPr>
              <a:t>的作用，若这两个力同时消失，篮球将</a:t>
            </a:r>
            <a:r>
              <a:rPr lang="en-US" altLang="zh-CN" sz="3200">
                <a:latin typeface="Arial" panose="020B0604020202020204" pitchFamily="34" charset="0"/>
              </a:rPr>
              <a:t>________________</a:t>
            </a:r>
            <a:r>
              <a:rPr lang="zh-CN" altLang="en-US" sz="3200">
                <a:latin typeface="Arial" panose="020B0604020202020204" pitchFamily="34" charset="0"/>
              </a:rPr>
              <a:t>。</a:t>
            </a:r>
          </a:p>
        </p:txBody>
      </p:sp>
      <p:sp>
        <p:nvSpPr>
          <p:cNvPr id="36869" name="Text Box 7"/>
          <p:cNvSpPr txBox="1"/>
          <p:nvPr/>
        </p:nvSpPr>
        <p:spPr>
          <a:xfrm>
            <a:off x="465455" y="4437380"/>
            <a:ext cx="1114171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latin typeface="Arial" panose="020B0604020202020204" pitchFamily="34" charset="0"/>
              </a:rPr>
              <a:t>3</a:t>
            </a:r>
            <a:r>
              <a:rPr lang="zh-CN" altLang="en-US" sz="3200">
                <a:latin typeface="Arial" panose="020B0604020202020204" pitchFamily="34" charset="0"/>
              </a:rPr>
              <a:t>、自然界没有不受力的物体，所以牛顿第一定律是在实验的基础上</a:t>
            </a:r>
            <a:r>
              <a:rPr lang="en-US" altLang="zh-CN" sz="3200">
                <a:latin typeface="Arial" panose="020B0604020202020204" pitchFamily="34" charset="0"/>
              </a:rPr>
              <a:t>____</a:t>
            </a:r>
            <a:r>
              <a:rPr lang="zh-CN" altLang="en-US" sz="3200">
                <a:latin typeface="Arial" panose="020B0604020202020204" pitchFamily="34" charset="0"/>
              </a:rPr>
              <a:t>出来的。</a:t>
            </a:r>
          </a:p>
        </p:txBody>
      </p:sp>
      <p:sp>
        <p:nvSpPr>
          <p:cNvPr id="83979" name="Text Box 11"/>
          <p:cNvSpPr txBox="1"/>
          <p:nvPr/>
        </p:nvSpPr>
        <p:spPr>
          <a:xfrm>
            <a:off x="8469630" y="2890520"/>
            <a:ext cx="169481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FF3300"/>
                </a:solidFill>
                <a:latin typeface="Arial" panose="020B0604020202020204" pitchFamily="34" charset="0"/>
              </a:rPr>
              <a:t>重力</a:t>
            </a:r>
          </a:p>
        </p:txBody>
      </p:sp>
      <p:sp>
        <p:nvSpPr>
          <p:cNvPr id="83980" name="Text Box 12"/>
          <p:cNvSpPr txBox="1"/>
          <p:nvPr/>
        </p:nvSpPr>
        <p:spPr>
          <a:xfrm>
            <a:off x="5761355" y="3385185"/>
            <a:ext cx="584581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FF3300"/>
                </a:solidFill>
                <a:latin typeface="Arial" panose="020B0604020202020204" pitchFamily="34" charset="0"/>
              </a:rPr>
              <a:t>向上做匀速直线运动</a:t>
            </a:r>
          </a:p>
        </p:txBody>
      </p:sp>
      <p:sp>
        <p:nvSpPr>
          <p:cNvPr id="83981" name="Text Box 13"/>
          <p:cNvSpPr txBox="1"/>
          <p:nvPr/>
        </p:nvSpPr>
        <p:spPr>
          <a:xfrm>
            <a:off x="1682115" y="4930140"/>
            <a:ext cx="181292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FF3300"/>
                </a:solidFill>
                <a:latin typeface="Arial" panose="020B0604020202020204" pitchFamily="34" charset="0"/>
              </a:rPr>
              <a:t>推理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3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3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3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39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3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3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6" grpId="0"/>
      <p:bldP spid="83977" grpId="0"/>
      <p:bldP spid="83978" grpId="0"/>
      <p:bldP spid="83979" grpId="0"/>
      <p:bldP spid="83980" grpId="0"/>
      <p:bldP spid="839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2"/>
          <p:cNvSpPr/>
          <p:nvPr/>
        </p:nvSpPr>
        <p:spPr>
          <a:xfrm>
            <a:off x="811530" y="487680"/>
            <a:ext cx="3349625" cy="513715"/>
          </a:xfrm>
          <a:prstGeom prst="rect">
            <a:avLst/>
          </a:prstGeom>
          <a:noFill/>
          <a:ln w="28575">
            <a:noFill/>
          </a:ln>
        </p:spPr>
        <p:txBody>
          <a:bodyPr wrap="square" lIns="54000" tIns="10800" rIns="54000" bIns="10800">
            <a:spAutoFit/>
          </a:bodyPr>
          <a:lstStyle/>
          <a:p>
            <a:r>
              <a:rPr lang="zh-CN" altLang="en-US" sz="3200" b="1">
                <a:latin typeface="宋体" panose="02010600030101010101" pitchFamily="2" charset="-122"/>
              </a:rPr>
              <a:t>考点</a:t>
            </a:r>
            <a:r>
              <a:rPr lang="en-US" altLang="zh-CN" sz="3200" b="1">
                <a:latin typeface="宋体" panose="02010600030101010101" pitchFamily="2" charset="-122"/>
              </a:rPr>
              <a:t>2  </a:t>
            </a:r>
            <a:r>
              <a:rPr lang="zh-CN" altLang="en-US" sz="3200" b="1">
                <a:latin typeface="宋体" panose="02010600030101010101" pitchFamily="2" charset="-122"/>
              </a:rPr>
              <a:t>惯性</a:t>
            </a:r>
            <a:endParaRPr lang="zh-CN" altLang="en-US" sz="3200" b="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855913" y="4598988"/>
            <a:ext cx="6210300" cy="1986280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zh-CN" altLang="zh-CN" b="1">
                <a:solidFill>
                  <a:schemeClr val="tx1"/>
                </a:solidFill>
                <a:latin typeface="Arial" panose="020B0604020202020204" pitchFamily="34" charset="0"/>
              </a:rPr>
              <a:t>●</a:t>
            </a:r>
            <a:r>
              <a:rPr lang="zh-CN" altLang="en-US" sz="2800" b="1">
                <a:solidFill>
                  <a:schemeClr val="tx1"/>
                </a:solidFill>
                <a:latin typeface="Calibri"/>
              </a:rPr>
              <a:t>惯性是</a:t>
            </a:r>
            <a:r>
              <a:rPr lang="zh-CN" altLang="en-US" sz="2800" b="1">
                <a:solidFill>
                  <a:srgbClr val="FF0000"/>
                </a:solidFill>
                <a:latin typeface="Calibri"/>
              </a:rPr>
              <a:t>物体固有的一种属性</a:t>
            </a:r>
            <a:r>
              <a:rPr lang="zh-CN" altLang="en-US" sz="2800" b="1">
                <a:solidFill>
                  <a:schemeClr val="tx1"/>
                </a:solidFill>
                <a:latin typeface="Calibri"/>
              </a:rPr>
              <a:t>；</a:t>
            </a:r>
            <a:endParaRPr lang="en-US" altLang="zh-CN" sz="2800" b="1">
              <a:solidFill>
                <a:schemeClr val="tx1"/>
              </a:solidFill>
              <a:latin typeface="Calibri"/>
            </a:endParaRPr>
          </a:p>
          <a:p>
            <a:pPr>
              <a:lnSpc>
                <a:spcPct val="110000"/>
              </a:lnSpc>
            </a:pPr>
            <a:r>
              <a:rPr lang="zh-CN" altLang="zh-CN" b="1">
                <a:solidFill>
                  <a:schemeClr val="tx1"/>
                </a:solidFill>
                <a:latin typeface="Arial" panose="020B0604020202020204" pitchFamily="34" charset="0"/>
              </a:rPr>
              <a:t>●</a:t>
            </a:r>
            <a:r>
              <a:rPr lang="zh-CN" altLang="en-US" sz="2800" b="1">
                <a:solidFill>
                  <a:schemeClr val="tx1"/>
                </a:solidFill>
                <a:latin typeface="Calibri"/>
              </a:rPr>
              <a:t>物体在任何情况下都具有惯性；</a:t>
            </a:r>
            <a:endParaRPr lang="en-US" altLang="zh-CN" sz="2800" b="1">
              <a:solidFill>
                <a:schemeClr val="tx1"/>
              </a:solidFill>
              <a:latin typeface="Calibri"/>
            </a:endParaRPr>
          </a:p>
          <a:p>
            <a:pPr>
              <a:lnSpc>
                <a:spcPct val="110000"/>
              </a:lnSpc>
            </a:pPr>
            <a:r>
              <a:rPr lang="zh-CN" altLang="zh-CN" b="1">
                <a:solidFill>
                  <a:schemeClr val="tx1"/>
                </a:solidFill>
                <a:latin typeface="Arial" panose="020B0604020202020204" pitchFamily="34" charset="0"/>
              </a:rPr>
              <a:t>●</a:t>
            </a:r>
            <a:r>
              <a:rPr lang="zh-CN" altLang="en-US" sz="2800" b="1">
                <a:solidFill>
                  <a:schemeClr val="tx1"/>
                </a:solidFill>
                <a:latin typeface="Calibri"/>
              </a:rPr>
              <a:t>物体的惯性只跟物体的</a:t>
            </a:r>
            <a:r>
              <a:rPr lang="zh-CN" altLang="en-US" sz="2800" b="1">
                <a:solidFill>
                  <a:srgbClr val="FF0000"/>
                </a:solidFill>
                <a:latin typeface="Calibri"/>
              </a:rPr>
              <a:t>质量</a:t>
            </a:r>
            <a:r>
              <a:rPr lang="zh-CN" altLang="en-US" sz="2800" b="1">
                <a:solidFill>
                  <a:schemeClr val="tx1"/>
                </a:solidFill>
                <a:latin typeface="Calibri"/>
              </a:rPr>
              <a:t>有关；</a:t>
            </a:r>
            <a:endParaRPr lang="en-US" altLang="zh-CN" sz="2800" b="1">
              <a:solidFill>
                <a:schemeClr val="tx1"/>
              </a:solidFill>
              <a:latin typeface="Calibri"/>
            </a:endParaRPr>
          </a:p>
          <a:p>
            <a:pPr>
              <a:lnSpc>
                <a:spcPct val="110000"/>
              </a:lnSpc>
            </a:pPr>
            <a:r>
              <a:rPr lang="zh-CN" altLang="zh-CN" b="1">
                <a:solidFill>
                  <a:schemeClr val="tx1"/>
                </a:solidFill>
                <a:latin typeface="Arial" panose="020B0604020202020204" pitchFamily="34" charset="0"/>
              </a:rPr>
              <a:t>●</a:t>
            </a:r>
            <a:r>
              <a:rPr lang="zh-CN" altLang="en-US" sz="2800" b="1">
                <a:solidFill>
                  <a:schemeClr val="tx1"/>
                </a:solidFill>
                <a:latin typeface="Arial" panose="020B0604020202020204" pitchFamily="34" charset="0"/>
              </a:rPr>
              <a:t>惯性</a:t>
            </a:r>
            <a:r>
              <a:rPr lang="zh-CN" altLang="en-US" sz="2800" b="1">
                <a:solidFill>
                  <a:schemeClr val="tx1"/>
                </a:solidFill>
                <a:latin typeface="Calibri"/>
              </a:rPr>
              <a:t>跟物体的运动情况无关。</a:t>
            </a:r>
          </a:p>
        </p:txBody>
      </p:sp>
      <p:sp>
        <p:nvSpPr>
          <p:cNvPr id="2" name="矩形 2"/>
          <p:cNvSpPr/>
          <p:nvPr/>
        </p:nvSpPr>
        <p:spPr>
          <a:xfrm>
            <a:off x="4251325" y="1628775"/>
            <a:ext cx="6494780" cy="883285"/>
          </a:xfrm>
          <a:prstGeom prst="rect">
            <a:avLst/>
          </a:prstGeom>
          <a:noFill/>
          <a:ln w="25400">
            <a:noFill/>
          </a:ln>
        </p:spPr>
        <p:txBody>
          <a:bodyPr wrap="square" tIns="10800" bIns="10800">
            <a:spAutoFit/>
          </a:bodyPr>
          <a:lstStyle/>
          <a:p>
            <a:r>
              <a:rPr lang="zh-CN" altLang="en-US" sz="2800" b="1">
                <a:solidFill>
                  <a:schemeClr val="tx1"/>
                </a:solidFill>
                <a:latin typeface="Calibri"/>
              </a:rPr>
              <a:t>一切物体都有保持原来运动状态不变的性质，我们把这种性质叫做惯性。</a:t>
            </a:r>
          </a:p>
        </p:txBody>
      </p:sp>
      <p:sp>
        <p:nvSpPr>
          <p:cNvPr id="16390" name="Text Box 8"/>
          <p:cNvSpPr txBox="1"/>
          <p:nvPr/>
        </p:nvSpPr>
        <p:spPr>
          <a:xfrm>
            <a:off x="1955800" y="1628775"/>
            <a:ext cx="2205038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panose="020B0604020202020204" pitchFamily="34" charset="0"/>
              </a:rPr>
              <a:t>1</a:t>
            </a:r>
            <a:r>
              <a:rPr lang="zh-CN" altLang="en-US" sz="2800" b="1">
                <a:latin typeface="Arial" panose="020B0604020202020204" pitchFamily="34" charset="0"/>
              </a:rPr>
              <a:t>、定义：</a:t>
            </a:r>
          </a:p>
        </p:txBody>
      </p:sp>
      <p:sp>
        <p:nvSpPr>
          <p:cNvPr id="16392" name="Text Box 10"/>
          <p:cNvSpPr txBox="1"/>
          <p:nvPr/>
        </p:nvSpPr>
        <p:spPr>
          <a:xfrm>
            <a:off x="1955800" y="2889250"/>
            <a:ext cx="202565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" panose="020B0604020202020204" pitchFamily="34" charset="0"/>
              </a:rPr>
              <a:t>2</a:t>
            </a:r>
            <a:r>
              <a:rPr lang="zh-CN" altLang="en-US" sz="3200" b="1">
                <a:latin typeface="Arial" panose="020B0604020202020204" pitchFamily="34" charset="0"/>
              </a:rPr>
              <a:t>、</a:t>
            </a:r>
          </a:p>
        </p:txBody>
      </p:sp>
      <p:sp>
        <p:nvSpPr>
          <p:cNvPr id="15371" name="Text Box 11"/>
          <p:cNvSpPr txBox="1"/>
          <p:nvPr/>
        </p:nvSpPr>
        <p:spPr>
          <a:xfrm>
            <a:off x="3081338" y="2933700"/>
            <a:ext cx="90011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Arial" panose="020B0604020202020204" pitchFamily="34" charset="0"/>
              </a:rPr>
              <a:t>静止</a:t>
            </a:r>
          </a:p>
        </p:txBody>
      </p:sp>
      <p:sp>
        <p:nvSpPr>
          <p:cNvPr id="15372" name="Text Box 12"/>
          <p:cNvSpPr txBox="1"/>
          <p:nvPr/>
        </p:nvSpPr>
        <p:spPr>
          <a:xfrm>
            <a:off x="3081338" y="3517900"/>
            <a:ext cx="247491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Arial" panose="020B0604020202020204" pitchFamily="34" charset="0"/>
              </a:rPr>
              <a:t>运动</a:t>
            </a:r>
          </a:p>
        </p:txBody>
      </p:sp>
      <p:sp>
        <p:nvSpPr>
          <p:cNvPr id="15373" name="AutoShape 13"/>
          <p:cNvSpPr/>
          <p:nvPr/>
        </p:nvSpPr>
        <p:spPr>
          <a:xfrm>
            <a:off x="3981450" y="3113088"/>
            <a:ext cx="179388" cy="811212"/>
          </a:xfrm>
          <a:prstGeom prst="rightBrace">
            <a:avLst>
              <a:gd name="adj1" fmla="val 37684"/>
              <a:gd name="adj2" fmla="val 50000"/>
            </a:avLst>
          </a:prstGeom>
          <a:noFill/>
          <a:ln w="28575" cap="flat" cmpd="sng">
            <a:solidFill>
              <a:schemeClr val="hlink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5374" name="Text Box 14"/>
          <p:cNvSpPr txBox="1"/>
          <p:nvPr/>
        </p:nvSpPr>
        <p:spPr>
          <a:xfrm>
            <a:off x="4160838" y="3248025"/>
            <a:ext cx="126047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不受力</a:t>
            </a:r>
          </a:p>
        </p:txBody>
      </p:sp>
      <p:sp>
        <p:nvSpPr>
          <p:cNvPr id="15375" name="AutoShape 15"/>
          <p:cNvSpPr/>
          <p:nvPr/>
        </p:nvSpPr>
        <p:spPr>
          <a:xfrm>
            <a:off x="5330825" y="3113088"/>
            <a:ext cx="269875" cy="855662"/>
          </a:xfrm>
          <a:prstGeom prst="leftBrace">
            <a:avLst>
              <a:gd name="adj1" fmla="val 26421"/>
              <a:gd name="adj2" fmla="val 50000"/>
            </a:avLst>
          </a:prstGeom>
          <a:noFill/>
          <a:ln w="28575" cap="flat" cmpd="sng">
            <a:solidFill>
              <a:schemeClr val="hlink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5376" name="Text Box 16"/>
          <p:cNvSpPr txBox="1"/>
          <p:nvPr/>
        </p:nvSpPr>
        <p:spPr>
          <a:xfrm>
            <a:off x="5556250" y="2933700"/>
            <a:ext cx="9906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静止</a:t>
            </a:r>
          </a:p>
        </p:txBody>
      </p:sp>
      <p:sp>
        <p:nvSpPr>
          <p:cNvPr id="15377" name="Text Box 17"/>
          <p:cNvSpPr txBox="1"/>
          <p:nvPr/>
        </p:nvSpPr>
        <p:spPr>
          <a:xfrm>
            <a:off x="5511800" y="3563938"/>
            <a:ext cx="243046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匀速直线运动</a:t>
            </a:r>
          </a:p>
        </p:txBody>
      </p:sp>
      <p:sp>
        <p:nvSpPr>
          <p:cNvPr id="15378" name="AutoShape 18"/>
          <p:cNvSpPr/>
          <p:nvPr/>
        </p:nvSpPr>
        <p:spPr>
          <a:xfrm>
            <a:off x="7805738" y="2979738"/>
            <a:ext cx="269875" cy="990600"/>
          </a:xfrm>
          <a:prstGeom prst="rightBrace">
            <a:avLst>
              <a:gd name="adj1" fmla="val 30588"/>
              <a:gd name="adj2" fmla="val 50000"/>
            </a:avLst>
          </a:prstGeom>
          <a:noFill/>
          <a:ln w="28575" cap="flat" cmpd="sng">
            <a:solidFill>
              <a:schemeClr val="hlink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5379" name="Text Box 19"/>
          <p:cNvSpPr txBox="1"/>
          <p:nvPr/>
        </p:nvSpPr>
        <p:spPr>
          <a:xfrm>
            <a:off x="8075930" y="2963545"/>
            <a:ext cx="3230880" cy="1076325"/>
          </a:xfrm>
          <a:prstGeom prst="rect">
            <a:avLst/>
          </a:prstGeom>
          <a:noFill/>
          <a:ln w="2857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chemeClr val="tx1"/>
                </a:solidFill>
                <a:latin typeface="Arial" panose="020B0604020202020204" pitchFamily="34" charset="0"/>
              </a:rPr>
              <a:t>牛顿第一定律也叫做惯性定律</a:t>
            </a:r>
          </a:p>
        </p:txBody>
      </p:sp>
      <p:sp>
        <p:nvSpPr>
          <p:cNvPr id="16402" name="Text Box 20"/>
          <p:cNvSpPr txBox="1"/>
          <p:nvPr/>
        </p:nvSpPr>
        <p:spPr>
          <a:xfrm>
            <a:off x="1909763" y="4014788"/>
            <a:ext cx="3870325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" panose="020B0604020202020204" pitchFamily="34" charset="0"/>
              </a:rPr>
              <a:t>3</a:t>
            </a:r>
            <a:r>
              <a:rPr lang="zh-CN" altLang="en-US" sz="3200" b="1">
                <a:latin typeface="Arial" panose="020B0604020202020204" pitchFamily="34" charset="0"/>
              </a:rPr>
              <a:t>、惯性的特点：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" grpId="0"/>
      <p:bldP spid="15371" grpId="0"/>
      <p:bldP spid="15372" grpId="0"/>
      <p:bldP spid="15373" grpId="0" animBg="1"/>
      <p:bldP spid="15374" grpId="0"/>
      <p:bldP spid="15375" grpId="0" animBg="1"/>
      <p:bldP spid="15376" grpId="0"/>
      <p:bldP spid="15377" grpId="0"/>
      <p:bldP spid="15378" grpId="0" animBg="1"/>
      <p:bldP spid="1537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99362" y="1484784"/>
            <a:ext cx="9937104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smtClean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4.</a:t>
            </a:r>
            <a:r>
              <a:rPr lang="zh-CN" altLang="en-US" sz="2400" smtClean="0">
                <a:solidFill>
                  <a:prstClr val="black"/>
                </a:solidFill>
                <a:latin typeface="Times New Roman" panose="02020603050405020304" charset="0"/>
                <a:ea typeface="黑体" panose="02010609060101010101" pitchFamily="49" charset="-122"/>
                <a:cs typeface="Times New Roman" panose="02020603050405020304" charset="0"/>
              </a:rPr>
              <a:t>理解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zh-CN" altLang="en-US" sz="240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一切物体</a:t>
            </a:r>
            <a:r>
              <a:rPr lang="zh-CN" altLang="en-US" sz="2400" smtClean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都</a:t>
            </a:r>
            <a:r>
              <a:rPr lang="en-US" altLang="zh-CN" sz="240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__________</a:t>
            </a:r>
            <a:r>
              <a:rPr lang="zh-CN" altLang="en-US" sz="2400" smtClean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惯性</a:t>
            </a:r>
            <a:r>
              <a:rPr lang="zh-CN" altLang="en-US" sz="240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；惯性不是力，不能说受到、惯性力，只能说具有惯性或由于惯性</a:t>
            </a:r>
            <a:r>
              <a:rPr lang="en-US" altLang="zh-CN" sz="240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en-US" altLang="zh-CN" sz="2400">
              <a:solidFill>
                <a:prstClr val="black"/>
              </a:solidFill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5.</a:t>
            </a:r>
            <a:r>
              <a:rPr lang="zh-CN" altLang="en-US" sz="240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利用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和</a:t>
            </a:r>
            <a:r>
              <a:rPr lang="zh-CN" altLang="en-US" sz="240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防范</a:t>
            </a:r>
            <a:endParaRPr lang="en-US" altLang="zh-CN" sz="2400" smtClean="0">
              <a:solidFill>
                <a:prstClr val="black"/>
              </a:solidFill>
              <a:latin typeface="Times New Roman" panose="02020603050405020304"/>
              <a:ea typeface="黑体" pitchFamily="49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</a:t>
            </a:r>
            <a:r>
              <a:rPr lang="en-US" altLang="zh-CN" sz="240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</a:t>
            </a:r>
            <a:r>
              <a:rPr lang="zh-CN" altLang="en-US" sz="240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）利用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：跳远运动员快速助跑以提高跳远成绩；用撞击锤柄下端的方法使锤头紧套</a:t>
            </a:r>
            <a:r>
              <a:rPr lang="zh-CN" altLang="en-US" sz="240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在锤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柄上等</a:t>
            </a:r>
            <a:r>
              <a:rPr lang="en-US" altLang="zh-CN" sz="240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.</a:t>
            </a:r>
            <a:endParaRPr lang="en-US" altLang="zh-CN" sz="2400">
              <a:solidFill>
                <a:prstClr val="black"/>
              </a:solidFill>
              <a:latin typeface="Times New Roman" panose="02020603050405020304"/>
              <a:ea typeface="宋体" pitchFamily="2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</a:t>
            </a:r>
            <a:r>
              <a:rPr lang="en-US" altLang="zh-CN" sz="240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2</a:t>
            </a:r>
            <a:r>
              <a:rPr lang="zh-CN" altLang="en-US" sz="240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）防范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：交通工具配备刹车系统；汽车司机和乘客系好安全带等</a:t>
            </a:r>
            <a:r>
              <a:rPr lang="en-US" altLang="zh-CN" sz="240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.</a:t>
            </a:r>
            <a:endParaRPr lang="zh-CN" altLang="en-US" sz="2400">
              <a:solidFill>
                <a:prstClr val="black"/>
              </a:solidFill>
              <a:latin typeface="Times New Roman" panose="02020603050405020304"/>
              <a:ea typeface="宋体" pitchFamily="2" charset="-122"/>
              <a:cs typeface="Times New Roman" panose="0202060305040502030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95706" y="1557045"/>
            <a:ext cx="115212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smtClean="0">
                <a:solidFill>
                  <a:srgbClr val="FF0000"/>
                </a:solidFill>
              </a:rPr>
              <a:t>具有</a:t>
            </a:r>
            <a:endParaRPr lang="zh-CN" altLang="en-US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2"/>
          <p:cNvSpPr txBox="1"/>
          <p:nvPr/>
        </p:nvSpPr>
        <p:spPr>
          <a:xfrm>
            <a:off x="222250" y="368300"/>
            <a:ext cx="11969115" cy="57543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altLang="zh-CN" sz="3200" b="1">
                <a:latin typeface="Calibri"/>
                <a:cs typeface="Calibri" panose="020F0502020204030204" charset="0"/>
              </a:rPr>
              <a:t> </a:t>
            </a:r>
            <a:r>
              <a:rPr lang="zh-CN" altLang="en-US" sz="3200" b="1">
                <a:latin typeface="Calibri"/>
                <a:cs typeface="Calibri" panose="020F0502020204030204" charset="0"/>
              </a:rPr>
              <a:t>练习：</a:t>
            </a:r>
            <a:r>
              <a:rPr lang="zh-CN" altLang="en-US" sz="2800" b="1">
                <a:latin typeface="Calibri"/>
                <a:cs typeface="Times New Roman" panose="02020603050405020304" charset="0"/>
              </a:rPr>
              <a:t>判断下列说法的正误</a:t>
            </a:r>
            <a:r>
              <a:rPr lang="zh-CN" altLang="en-US" sz="2800" b="1">
                <a:latin typeface="Arial" panose="020B0604020202020204" pitchFamily="34" charset="0"/>
              </a:rPr>
              <a:t> </a:t>
            </a:r>
          </a:p>
          <a:p>
            <a:pPr eaLnBrk="0" fontAlgn="auto" hangingPunct="0">
              <a:lnSpc>
                <a:spcPct val="150000"/>
              </a:lnSpc>
            </a:pPr>
            <a:r>
              <a:rPr lang="en-US" altLang="zh-CN" sz="2800">
                <a:latin typeface="Calibri"/>
                <a:cs typeface="Calibri" panose="020F0502020204030204" charset="0"/>
              </a:rPr>
              <a:t>(1)</a:t>
            </a:r>
            <a:r>
              <a:rPr lang="zh-CN" altLang="en-US" sz="2800">
                <a:latin typeface="Calibri"/>
                <a:cs typeface="Times New Roman" panose="02020603050405020304" charset="0"/>
              </a:rPr>
              <a:t>汽车行驶时有惯性，停止后没有惯性</a:t>
            </a:r>
            <a:r>
              <a:rPr lang="en-US" altLang="zh-CN" sz="2800">
                <a:latin typeface="Calibri"/>
                <a:cs typeface="Calibri" panose="020F0502020204030204" charset="0"/>
              </a:rPr>
              <a:t>(</a:t>
            </a:r>
            <a:r>
              <a:rPr lang="zh-CN" altLang="en-US" sz="2800">
                <a:latin typeface="Calibri"/>
                <a:cs typeface="Times New Roman" panose="02020603050405020304" charset="0"/>
              </a:rPr>
              <a:t>　　</a:t>
            </a:r>
            <a:r>
              <a:rPr lang="en-US" altLang="zh-CN" sz="2800">
                <a:latin typeface="Calibri"/>
                <a:cs typeface="Calibri" panose="020F0502020204030204" charset="0"/>
              </a:rPr>
              <a:t>)</a:t>
            </a:r>
            <a:r>
              <a:rPr lang="en-US" altLang="zh-CN" sz="2800">
                <a:latin typeface="Arial" panose="020B0604020202020204" pitchFamily="34" charset="0"/>
              </a:rPr>
              <a:t> </a:t>
            </a:r>
          </a:p>
          <a:p>
            <a:pPr eaLnBrk="0" fontAlgn="auto" hangingPunct="0">
              <a:lnSpc>
                <a:spcPct val="150000"/>
              </a:lnSpc>
            </a:pPr>
            <a:r>
              <a:rPr lang="en-US" altLang="zh-CN" sz="2800">
                <a:latin typeface="Calibri"/>
                <a:cs typeface="Calibri" panose="020F0502020204030204" charset="0"/>
              </a:rPr>
              <a:t>(2)</a:t>
            </a:r>
            <a:r>
              <a:rPr lang="zh-CN" altLang="en-US" sz="2800">
                <a:latin typeface="Calibri"/>
                <a:cs typeface="Times New Roman" panose="02020603050405020304" charset="0"/>
              </a:rPr>
              <a:t>短跑运动员冲过终点后，不能立即停下来，说明速度越大惯性越大</a:t>
            </a:r>
            <a:r>
              <a:rPr lang="en-US" altLang="zh-CN" sz="2800">
                <a:latin typeface="Calibri"/>
                <a:cs typeface="Calibri" panose="020F0502020204030204" charset="0"/>
              </a:rPr>
              <a:t>(</a:t>
            </a:r>
            <a:r>
              <a:rPr lang="zh-CN" altLang="en-US" sz="2800">
                <a:latin typeface="Calibri"/>
                <a:cs typeface="Times New Roman" panose="02020603050405020304" charset="0"/>
              </a:rPr>
              <a:t>　</a:t>
            </a:r>
            <a:r>
              <a:rPr lang="en-US" altLang="zh-CN" sz="2800">
                <a:latin typeface="Calibri"/>
                <a:cs typeface="Calibri" panose="020F0502020204030204" charset="0"/>
              </a:rPr>
              <a:t>)</a:t>
            </a:r>
            <a:r>
              <a:rPr lang="en-US" altLang="zh-CN" sz="2800">
                <a:latin typeface="Arial" panose="020B0604020202020204" pitchFamily="34" charset="0"/>
              </a:rPr>
              <a:t> </a:t>
            </a:r>
          </a:p>
          <a:p>
            <a:pPr eaLnBrk="0" fontAlgn="auto" hangingPunct="0">
              <a:lnSpc>
                <a:spcPct val="150000"/>
              </a:lnSpc>
            </a:pPr>
            <a:r>
              <a:rPr lang="en-US" altLang="zh-CN" sz="2800">
                <a:latin typeface="Calibri"/>
                <a:cs typeface="Calibri" panose="020F0502020204030204" charset="0"/>
              </a:rPr>
              <a:t>(3)</a:t>
            </a:r>
            <a:r>
              <a:rPr lang="zh-CN" altLang="en-US" sz="2800">
                <a:latin typeface="Calibri"/>
                <a:cs typeface="Times New Roman" panose="02020603050405020304" charset="0"/>
              </a:rPr>
              <a:t>竖直抛向空中的石块，运动得越来越慢，是由于石块的惯性越来越小（  </a:t>
            </a:r>
            <a:r>
              <a:rPr lang="en-US" altLang="zh-CN" sz="2800">
                <a:latin typeface="Calibri"/>
                <a:cs typeface="Calibri" panose="020F0502020204030204" charset="0"/>
              </a:rPr>
              <a:t>)</a:t>
            </a:r>
            <a:r>
              <a:rPr lang="en-US" altLang="zh-CN" sz="2800">
                <a:latin typeface="Arial" panose="020B0604020202020204" pitchFamily="34" charset="0"/>
              </a:rPr>
              <a:t> </a:t>
            </a:r>
          </a:p>
          <a:p>
            <a:pPr eaLnBrk="0" fontAlgn="auto" hangingPunct="0">
              <a:lnSpc>
                <a:spcPct val="150000"/>
              </a:lnSpc>
            </a:pPr>
            <a:r>
              <a:rPr lang="en-US" altLang="zh-CN" sz="2800">
                <a:latin typeface="Calibri"/>
                <a:cs typeface="Calibri" panose="020F0502020204030204" charset="0"/>
              </a:rPr>
              <a:t>(4)</a:t>
            </a:r>
            <a:r>
              <a:rPr lang="zh-CN" altLang="en-US" sz="2800">
                <a:latin typeface="Calibri"/>
                <a:cs typeface="Times New Roman" panose="02020603050405020304" charset="0"/>
              </a:rPr>
              <a:t>当足球静止在地面上时，它就不再具有惯性</a:t>
            </a:r>
            <a:r>
              <a:rPr lang="en-US" altLang="zh-CN" sz="2800">
                <a:latin typeface="Calibri"/>
                <a:cs typeface="Calibri" panose="020F0502020204030204" charset="0"/>
              </a:rPr>
              <a:t>(</a:t>
            </a:r>
            <a:r>
              <a:rPr lang="zh-CN" altLang="en-US" sz="2800">
                <a:latin typeface="Calibri"/>
                <a:cs typeface="Times New Roman" panose="02020603050405020304" charset="0"/>
              </a:rPr>
              <a:t>　　</a:t>
            </a:r>
            <a:r>
              <a:rPr lang="en-US" altLang="zh-CN" sz="2800">
                <a:latin typeface="Calibri"/>
                <a:cs typeface="Calibri" panose="020F0502020204030204" charset="0"/>
              </a:rPr>
              <a:t>)</a:t>
            </a:r>
            <a:r>
              <a:rPr lang="en-US" altLang="zh-CN" sz="2800">
                <a:latin typeface="Arial" panose="020B0604020202020204" pitchFamily="34" charset="0"/>
              </a:rPr>
              <a:t> </a:t>
            </a:r>
          </a:p>
          <a:p>
            <a:pPr eaLnBrk="0" fontAlgn="auto" hangingPunct="0">
              <a:lnSpc>
                <a:spcPct val="150000"/>
              </a:lnSpc>
            </a:pPr>
            <a:r>
              <a:rPr lang="en-US" altLang="zh-CN" sz="2800">
                <a:latin typeface="Calibri"/>
                <a:cs typeface="Calibri" panose="020F0502020204030204" charset="0"/>
              </a:rPr>
              <a:t>(5)</a:t>
            </a:r>
            <a:r>
              <a:rPr lang="zh-CN" altLang="en-US" sz="2800">
                <a:latin typeface="Calibri"/>
                <a:cs typeface="Times New Roman" panose="02020603050405020304" charset="0"/>
              </a:rPr>
              <a:t>高速行驶的汽车刹车后不能立即停止是因为受到惯性的作用</a:t>
            </a:r>
            <a:r>
              <a:rPr lang="en-US" altLang="zh-CN" sz="2800">
                <a:latin typeface="Calibri"/>
                <a:cs typeface="Calibri" panose="020F0502020204030204" charset="0"/>
              </a:rPr>
              <a:t>(</a:t>
            </a:r>
            <a:r>
              <a:rPr lang="zh-CN" altLang="en-US" sz="2800">
                <a:latin typeface="Calibri"/>
                <a:cs typeface="Times New Roman" panose="02020603050405020304" charset="0"/>
              </a:rPr>
              <a:t>　　</a:t>
            </a:r>
            <a:r>
              <a:rPr lang="en-US" altLang="zh-CN" sz="2800">
                <a:latin typeface="Calibri"/>
                <a:cs typeface="Calibri" panose="020F0502020204030204" charset="0"/>
              </a:rPr>
              <a:t>)</a:t>
            </a:r>
            <a:r>
              <a:rPr lang="en-US" altLang="zh-CN" sz="2800">
                <a:latin typeface="Arial" panose="020B0604020202020204" pitchFamily="34" charset="0"/>
              </a:rPr>
              <a:t> </a:t>
            </a:r>
          </a:p>
          <a:p>
            <a:pPr eaLnBrk="0" fontAlgn="auto" hangingPunct="0">
              <a:lnSpc>
                <a:spcPct val="150000"/>
              </a:lnSpc>
            </a:pPr>
            <a:r>
              <a:rPr lang="en-US" altLang="zh-CN" sz="2800">
                <a:latin typeface="Calibri"/>
                <a:cs typeface="Calibri" panose="020F0502020204030204" charset="0"/>
              </a:rPr>
              <a:t>(6)</a:t>
            </a:r>
            <a:r>
              <a:rPr lang="zh-CN" altLang="en-US" sz="2800">
                <a:latin typeface="Calibri"/>
                <a:cs typeface="Times New Roman" panose="02020603050405020304" charset="0"/>
              </a:rPr>
              <a:t>上坡时用力蹬车，是为了增大骑行者和单车的惯性</a:t>
            </a:r>
            <a:r>
              <a:rPr lang="en-US" altLang="zh-CN" sz="2800">
                <a:latin typeface="Calibri"/>
                <a:cs typeface="Calibri" panose="020F0502020204030204" charset="0"/>
              </a:rPr>
              <a:t>(</a:t>
            </a:r>
            <a:r>
              <a:rPr lang="zh-CN" altLang="en-US" sz="2800">
                <a:latin typeface="Calibri"/>
                <a:cs typeface="Times New Roman" panose="02020603050405020304" charset="0"/>
              </a:rPr>
              <a:t>       </a:t>
            </a:r>
            <a:r>
              <a:rPr lang="en-US" altLang="zh-CN" sz="2800">
                <a:latin typeface="Calibri"/>
                <a:cs typeface="Calibri" panose="020F0502020204030204" charset="0"/>
              </a:rPr>
              <a:t>)</a:t>
            </a:r>
            <a:r>
              <a:rPr lang="en-US" altLang="zh-CN" sz="2800">
                <a:latin typeface="Arial" panose="020B0604020202020204" pitchFamily="34" charset="0"/>
              </a:rPr>
              <a:t> </a:t>
            </a:r>
          </a:p>
          <a:p>
            <a:pPr eaLnBrk="0" fontAlgn="auto" hangingPunct="0">
              <a:lnSpc>
                <a:spcPct val="150000"/>
              </a:lnSpc>
            </a:pPr>
            <a:r>
              <a:rPr lang="en-US" altLang="zh-CN" sz="2800">
                <a:latin typeface="Calibri"/>
                <a:cs typeface="Calibri" panose="020F0502020204030204" charset="0"/>
              </a:rPr>
              <a:t>(7)</a:t>
            </a:r>
            <a:r>
              <a:rPr lang="zh-CN" altLang="en-US" sz="2800">
                <a:latin typeface="Calibri"/>
                <a:cs typeface="Times New Roman" panose="02020603050405020304" charset="0"/>
              </a:rPr>
              <a:t>人踩香蕉皮滑倒是因为受到惯性力的作用</a:t>
            </a:r>
            <a:r>
              <a:rPr lang="en-US" altLang="zh-CN" sz="2800">
                <a:latin typeface="Calibri"/>
                <a:cs typeface="Calibri" panose="020F0502020204030204" charset="0"/>
              </a:rPr>
              <a:t>(</a:t>
            </a:r>
            <a:r>
              <a:rPr lang="zh-CN" altLang="en-US" sz="2800">
                <a:latin typeface="Calibri"/>
                <a:cs typeface="Times New Roman" panose="02020603050405020304" charset="0"/>
              </a:rPr>
              <a:t>　　</a:t>
            </a:r>
            <a:r>
              <a:rPr lang="en-US" altLang="zh-CN" sz="2800">
                <a:latin typeface="Calibri"/>
                <a:cs typeface="Calibri" panose="020F0502020204030204" charset="0"/>
              </a:rPr>
              <a:t>)</a:t>
            </a:r>
            <a:r>
              <a:rPr lang="en-US" altLang="zh-CN" sz="2800">
                <a:latin typeface="Arial" panose="020B0604020202020204" pitchFamily="34" charset="0"/>
              </a:rPr>
              <a:t> </a:t>
            </a:r>
          </a:p>
          <a:p>
            <a:pPr eaLnBrk="0" fontAlgn="auto" hangingPunct="0">
              <a:lnSpc>
                <a:spcPct val="150000"/>
              </a:lnSpc>
            </a:pPr>
            <a:r>
              <a:rPr lang="en-US" altLang="zh-CN" sz="2800">
                <a:latin typeface="Calibri"/>
                <a:cs typeface="Calibri" panose="020F0502020204030204" charset="0"/>
              </a:rPr>
              <a:t>(8)</a:t>
            </a:r>
            <a:r>
              <a:rPr lang="zh-CN" altLang="en-US" sz="2800">
                <a:latin typeface="Calibri"/>
                <a:cs typeface="Times New Roman" panose="02020603050405020304" charset="0"/>
              </a:rPr>
              <a:t>在草地上滚动的足球最终停下，是因为它失去了惯性</a:t>
            </a:r>
            <a:r>
              <a:rPr lang="en-US" altLang="zh-CN" sz="2800">
                <a:latin typeface="Calibri"/>
                <a:cs typeface="Calibri" panose="020F0502020204030204" charset="0"/>
              </a:rPr>
              <a:t>(</a:t>
            </a:r>
            <a:r>
              <a:rPr lang="zh-CN" altLang="en-US" sz="2800">
                <a:latin typeface="Calibri"/>
                <a:cs typeface="Times New Roman" panose="02020603050405020304" charset="0"/>
              </a:rPr>
              <a:t>　　</a:t>
            </a:r>
            <a:r>
              <a:rPr lang="en-US" altLang="zh-CN" sz="2800">
                <a:latin typeface="Calibri"/>
                <a:cs typeface="Calibri" panose="020F0502020204030204" charset="0"/>
              </a:rPr>
              <a:t>)</a:t>
            </a:r>
            <a:r>
              <a:rPr lang="en-US" altLang="zh-CN" sz="28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1.7601 Service Pack 1"/>
  <p:tag name="AS_RELEASE_DATE" val="2020.05.14"/>
  <p:tag name="AS_TITLE" val="Aspose.Slides for .NET 4.0 Client Profile"/>
  <p:tag name="AS_VERSION" val="20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5851dd64-b5f7-4d94-b3c6-3fe3a0c8c699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2379</Words>
  <Application>Microsoft Office PowerPoint</Application>
  <PresentationFormat>自定义</PresentationFormat>
  <Paragraphs>161</Paragraphs>
  <Slides>20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Office 主题​​</vt:lpstr>
      <vt:lpstr>第十九讲 牛顿第一定律  二力平衡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第十九讲 牛顿第一定律  二力平衡</dc:title>
  <cp:lastModifiedBy>User</cp:lastModifiedBy>
  <cp:revision>1</cp:revision>
  <cp:lastPrinted>2021-02-01T14:05:46Z</cp:lastPrinted>
  <dcterms:created xsi:type="dcterms:W3CDTF">2021-02-01T14:05:46Z</dcterms:created>
  <dcterms:modified xsi:type="dcterms:W3CDTF">2021-02-23T02:25:39Z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