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56" r:id="rId2"/>
    <p:sldId id="258" r:id="rId3"/>
    <p:sldId id="331" r:id="rId4"/>
    <p:sldId id="332" r:id="rId5"/>
    <p:sldId id="333" r:id="rId6"/>
    <p:sldId id="327" r:id="rId7"/>
    <p:sldId id="1261" r:id="rId8"/>
    <p:sldId id="334" r:id="rId9"/>
    <p:sldId id="433" r:id="rId10"/>
    <p:sldId id="337" r:id="rId11"/>
    <p:sldId id="339" r:id="rId12"/>
    <p:sldId id="340" r:id="rId13"/>
    <p:sldId id="338" r:id="rId14"/>
    <p:sldId id="1076" r:id="rId15"/>
    <p:sldId id="1287" r:id="rId16"/>
    <p:sldId id="1288" r:id="rId17"/>
    <p:sldId id="341" r:id="rId18"/>
    <p:sldId id="1189" r:id="rId19"/>
    <p:sldId id="1188" r:id="rId20"/>
    <p:sldId id="1140" r:id="rId21"/>
    <p:sldId id="1134" r:id="rId22"/>
    <p:sldId id="1136" r:id="rId23"/>
    <p:sldId id="1289" r:id="rId24"/>
    <p:sldId id="1290" r:id="rId25"/>
    <p:sldId id="1291" r:id="rId26"/>
    <p:sldId id="1292" r:id="rId27"/>
    <p:sldId id="1293" r:id="rId28"/>
    <p:sldId id="1294" r:id="rId29"/>
    <p:sldId id="1295" r:id="rId30"/>
    <p:sldId id="1296" r:id="rId31"/>
    <p:sldId id="1297" r:id="rId32"/>
    <p:sldId id="1298" r:id="rId33"/>
    <p:sldId id="1234" r:id="rId34"/>
    <p:sldId id="1302" r:id="rId35"/>
    <p:sldId id="1041" r:id="rId36"/>
    <p:sldId id="369" r:id="rId37"/>
    <p:sldId id="370" r:id="rId38"/>
    <p:sldId id="371" r:id="rId39"/>
    <p:sldId id="1007" r:id="rId40"/>
    <p:sldId id="1180" r:id="rId41"/>
    <p:sldId id="1237" r:id="rId42"/>
    <p:sldId id="1164" r:id="rId43"/>
    <p:sldId id="300" r:id="rId44"/>
  </p:sldIdLst>
  <p:sldSz cx="9144000" cy="5143500" type="screen16x9"/>
  <p:notesSz cx="6858000" cy="9144000"/>
  <p:custDataLst>
    <p:tags r:id="rId4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6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78" y="58"/>
      </p:cViewPr>
      <p:guideLst>
        <p:guide orient="horz" pos="166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gs" Target="tags/tag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2023/9/17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2023/9/17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直接连接符 14"/>
          <p:cNvCxnSpPr/>
          <p:nvPr userDrawn="1"/>
        </p:nvCxnSpPr>
        <p:spPr>
          <a:xfrm>
            <a:off x="1012225" y="923823"/>
            <a:ext cx="7016159" cy="8100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图片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83518"/>
            <a:ext cx="390471" cy="5147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06 3.11536E-06 L 0.75816 0.00586" pathEditMode="relative" rAng="0" ptsTypes="AA">
                                      <p:cBhvr>
                                        <p:cTn id="6" dur="1000" spd="-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899" y="27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2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" dur="9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file:///D:\qq&#25991;&#20214;\712321467\Image\C2C\Image2\%7b75232B38-A165-1FB7-499C-2E1C792CACB5%7d.png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073743875" descr="学科网 zxxk.com"/>
          <p:cNvPicPr>
            <a:picLocks noChangeAspect="1"/>
          </p:cNvPicPr>
          <p:nvPr/>
        </p:nvPicPr>
        <p:blipFill>
          <a:blip r:embed="rId6" r:link="rId7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7230" y="913263"/>
            <a:ext cx="716661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sz="4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sz="4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sz="4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sz="4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噪声的危害和控制</a:t>
            </a:r>
            <a:r>
              <a:rPr sz="4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sz="4000" b="1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说课</a:t>
            </a:r>
            <a:endParaRPr sz="40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sz="4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sz="4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lang="zh-CN" sz="4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lang="zh-CN" sz="4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lang="zh-CN" altLang="en-US" sz="3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63688" y="508543"/>
            <a:ext cx="543369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sz="20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sz="20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人教</a:t>
            </a:r>
            <a:r>
              <a:rPr sz="20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版</a:t>
            </a:r>
            <a:r>
              <a:rPr lang="zh-CN" sz="20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初中物理（八</a:t>
            </a:r>
            <a:r>
              <a:rPr sz="20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年级</a:t>
            </a:r>
            <a:r>
              <a:rPr lang="zh-CN" sz="20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上</a:t>
            </a:r>
            <a:r>
              <a:rPr sz="20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册</a:t>
            </a:r>
            <a:r>
              <a:rPr lang="zh-CN" sz="20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51355" y="1650365"/>
            <a:ext cx="428180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四、说教学重难点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339340" y="2427605"/>
            <a:ext cx="612203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1）、</a:t>
            </a: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了解</a:t>
            </a: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噪声的来源和危害。</a:t>
            </a:r>
          </a:p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2）、</a:t>
            </a: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知道</a:t>
            </a: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防治噪声的途径。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67790" y="880745"/>
            <a:ext cx="4072890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sz="28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28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8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教学重点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051685" y="2211705"/>
            <a:ext cx="572960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</a:t>
            </a: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了解噪声的等级.</a:t>
            </a:r>
          </a:p>
          <a:p>
            <a:pPr algn="l" fontAlgn="auto">
              <a:lnSpc>
                <a:spcPct val="150000"/>
              </a:lnSpc>
            </a:pPr>
            <a:r>
              <a:rPr lang="en-US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</a:t>
            </a: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分析防治噪声的途径和环境保护教育。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350" y="699770"/>
            <a:ext cx="4072890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sz="28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28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8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教学难点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64435" y="1650365"/>
            <a:ext cx="376872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五、说教学策略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11200" y="1160780"/>
            <a:ext cx="7494905" cy="2584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</a:t>
            </a: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在教学过程中，教师需要充分利用学生的生活经验和对声现象的感性认识，在激发学生好奇心和求知欲的基础上，使他们经历提出问题、制定简单的实验方案、对实验结果进行分析、评估等基本的科学探究过程。培养他们提出问题以及对探究过程和探究结果进行分析、评估的能力，培养他们的观察能力、初步探究物理规律的能力，并最终将学生的感性认识转化为理性认识。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11200" y="1160780"/>
            <a:ext cx="7494905" cy="2168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</a:t>
            </a: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在教学过程中，教师从学生的实际和教材内容的特点出发，采用各种形式的讲授给学生传授系统的知识，唤起学生的学习积极性、主动性和创造性。</a:t>
            </a: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采用</a:t>
            </a: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阅览读法是培养学生自学能力的重要方法，对于一些内容较简易的知识，可以通过引导学生阅读来解决。如在学习噪声的概念和来源时可使用阅读法。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11200" y="1160780"/>
            <a:ext cx="7494905" cy="2584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采用实验法，</a:t>
            </a: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如在进行控制噪声的教学时，组织学生进行学生实验，体验控制噪声的三个途径，可加深学生对知识的理解。</a:t>
            </a: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采用讨论法，</a:t>
            </a: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讨论法是学生在教师的指导下为解决某个问题而进行探讨、辨明是非真伪以获取知识的方法。如在教学过程中，可组织学生讨论：噪声的危害主要表现在哪些方面，这样可以更好的发挥学生的主动性、积极性，有利于培养学生独立思维能力、口头表达能力，促进学生灵活地运用知识。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64435" y="1650365"/>
            <a:ext cx="3768725" cy="2553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六、说教学过程</a:t>
            </a:r>
          </a:p>
          <a:p>
            <a:r>
              <a:rPr lang="en-US" altLang="zh-CN" sz="40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endParaRPr lang="zh-CN" altLang="en-US" sz="40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40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zh-CN" altLang="en-US" sz="40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</a:p>
          <a:p>
            <a:r>
              <a:rPr lang="en-US" altLang="zh-CN" sz="40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endParaRPr lang="zh-CN" altLang="en-US" sz="28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43305" y="1131570"/>
            <a:ext cx="6907530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lnSpc>
                <a:spcPct val="150000"/>
              </a:lnSpc>
            </a:pPr>
            <a:r>
              <a:rPr lang="zh-CN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板块一、情景导入</a:t>
            </a:r>
          </a:p>
          <a:p>
            <a:pPr algn="l" fontAlgn="auto">
              <a:lnSpc>
                <a:spcPct val="150000"/>
              </a:lnSpc>
            </a:pPr>
            <a:r>
              <a:rPr lang="zh-CN" altLang="en-US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出示：</a:t>
            </a:r>
            <a:r>
              <a:rPr lang="en-US" altLang="zh-CN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</a:p>
          <a:p>
            <a:pPr algn="l" fontAlgn="auto">
              <a:lnSpc>
                <a:spcPct val="150000"/>
              </a:lnSpc>
            </a:pPr>
            <a:r>
              <a:rPr lang="zh-CN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课件播放大家现阶段最熟悉的流行音乐片段、</a:t>
            </a:r>
          </a:p>
          <a:p>
            <a:pPr algn="l" fontAlgn="auto">
              <a:lnSpc>
                <a:spcPct val="150000"/>
              </a:lnSpc>
            </a:pPr>
            <a:r>
              <a:rPr lang="zh-CN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播放轻音乐片断、潺潺流水、喳喳鸟语、唧唧虫鸣等片段；</a:t>
            </a:r>
          </a:p>
          <a:p>
            <a:pPr algn="l" fontAlgn="auto">
              <a:lnSpc>
                <a:spcPct val="150000"/>
              </a:lnSpc>
            </a:pPr>
            <a:r>
              <a:rPr lang="zh-CN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（讨论回答感受：声音优美、令人愉快）</a:t>
            </a:r>
          </a:p>
          <a:p>
            <a:pPr algn="l" fontAlgn="auto">
              <a:lnSpc>
                <a:spcPct val="150000"/>
              </a:lnSpc>
            </a:pPr>
            <a:r>
              <a:rPr lang="zh-CN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然后突然声音加大，出现了大量汽车鸣笛，工厂加工的噪音。</a:t>
            </a:r>
          </a:p>
          <a:p>
            <a:pPr algn="l" fontAlgn="auto">
              <a:lnSpc>
                <a:spcPct val="150000"/>
              </a:lnSpc>
            </a:pPr>
            <a:r>
              <a:rPr lang="zh-CN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（关闭课件播放）</a:t>
            </a:r>
          </a:p>
          <a:p>
            <a:pPr algn="l" fontAlgn="auto">
              <a:lnSpc>
                <a:spcPct val="150000"/>
              </a:lnSpc>
            </a:pPr>
            <a:r>
              <a:rPr lang="zh-CN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en-US" altLang="zh-CN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</a:t>
            </a:r>
            <a:r>
              <a:rPr lang="zh-CN" altLang="en-US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同学们，刚才我们听了这些声音，你喜欢哪一种声音?为什么？</a:t>
            </a:r>
            <a:endParaRPr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43305" y="1131570"/>
            <a:ext cx="6907530" cy="2168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学生回答，教师点评，根据学生说出的理由引入新课。《噪声的危害和控制》（揭示课题）</a:t>
            </a:r>
          </a:p>
          <a:p>
            <a:pPr algn="l" fontAlgn="auto">
              <a:lnSpc>
                <a:spcPct val="150000"/>
              </a:lnSpc>
            </a:pP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（设计意图：从学生已有的经验和经历出发来创设情境，使学生有话可说，有话想说，激发学生求知的欲望和兴趣，促使学生的思维一开始就被激活。）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511300" y="1071880"/>
            <a:ext cx="5787390" cy="2584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大家好，今天我说课的内容是</a:t>
            </a: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人教版初中物理八级上册《声现象》单元中的课文《噪声的危害和控制》，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下面我将从说教材、说学情、说教学目标、说教学重难点、说教法、说教学过程和板书设计及教学反思这八个方面展开。接下来开始我的说课。</a:t>
            </a: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恳请大家批评指正。</a:t>
            </a:r>
            <a:endParaRPr lang="zh-CN" altLang="en-US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fontAlgn="auto">
              <a:lnSpc>
                <a:spcPct val="150000"/>
              </a:lnSpc>
            </a:pPr>
            <a:endParaRPr lang="zh-CN" altLang="en-US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43305" y="1419860"/>
            <a:ext cx="6907530" cy="2168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lnSpc>
                <a:spcPct val="150000"/>
              </a:lnSpc>
            </a:pP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板块二、教授新课</a:t>
            </a:r>
          </a:p>
          <a:p>
            <a:pPr algn="l" fontAlgn="auto">
              <a:lnSpc>
                <a:spcPct val="150000"/>
              </a:lnSpc>
            </a:pP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1.噪声的来源</a:t>
            </a:r>
          </a:p>
          <a:p>
            <a:pPr algn="l" fontAlgn="auto">
              <a:lnSpc>
                <a:spcPct val="150000"/>
              </a:lnSpc>
            </a:pP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教师引导，认识噪声：</a:t>
            </a:r>
          </a:p>
          <a:p>
            <a:pPr algn="l" fontAlgn="auto">
              <a:lnSpc>
                <a:spcPct val="150000"/>
              </a:lnSpc>
            </a:pP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教师通过播放歌曲、演示实验、组织学生活动创设问题情境，引导学生在情境中学习物理知识：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43940" y="1419860"/>
            <a:ext cx="690753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(1)播放谭晶演唱的歌曲地球村，让学生欣赏美妙的音乐;</a:t>
            </a:r>
          </a:p>
          <a:p>
            <a:pPr algn="l" fontAlgn="auto">
              <a:lnSpc>
                <a:spcPct val="150000"/>
              </a:lnSpc>
            </a:pP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(2)用泡沫塑料在玻璃上快速摩擦，发出刺耳的声音;</a:t>
            </a:r>
          </a:p>
          <a:p>
            <a:pPr algn="l" fontAlgn="auto">
              <a:lnSpc>
                <a:spcPct val="150000"/>
              </a:lnSpc>
            </a:pP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(3)让学生一起听一名学生讲故事，同时让另一名学生在旁边大声唱歌。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43305" y="1419860"/>
            <a:ext cx="6907530" cy="2168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lang="en-US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</a:t>
            </a: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教师在进行上面教学活动的同时，利用示波器展示以上进程中声音的波形，加深印象。</a:t>
            </a:r>
          </a:p>
          <a:p>
            <a:pPr algn="l" fontAlgn="auto">
              <a:lnSpc>
                <a:spcPct val="150000"/>
              </a:lnSpc>
            </a:pPr>
            <a:r>
              <a:rPr lang="en-US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</a:t>
            </a: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教师通过问题引导学生认识什么是噪声：通过对比(1)和(2)，问学生：你喜欢哪一种声音?在第(3)种情况中，唱歌对大家听故事有什么影响?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43305" y="1419860"/>
            <a:ext cx="6907530" cy="299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阅读教材，明确概念：</a:t>
            </a:r>
          </a:p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教师引导学生阅读教材上关于噪声的来源的描写(培养学生的自学能力)，回答下面的问题：</a:t>
            </a:r>
          </a:p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(1)从物理学的角度讲，什么是噪声?</a:t>
            </a:r>
          </a:p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(2)从环境保护角度讲，什么是噪声?</a:t>
            </a:r>
          </a:p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(3)第一类噪声的主要来源有哪些?</a:t>
            </a:r>
          </a:p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(4)教室和教室周围有哪些噪声?这些噪声是从哪里来的?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43305" y="1419860"/>
            <a:ext cx="6907530" cy="2584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学生回答，教师总结。</a:t>
            </a:r>
          </a:p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点评：</a:t>
            </a:r>
          </a:p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(1)教师通过创设特定的物理问题情景，使物理学习生动有趣，简单易懂;</a:t>
            </a:r>
          </a:p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(2)教师通过引导学生阅读教材，使学生重视教材，充分挖掘教材的基本内容，矫正一部分学生不爱看书，忽略教材的不良习惯。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43305" y="1419860"/>
            <a:ext cx="6907530" cy="2168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2.噪声强弱的等级和噪声的危害</a:t>
            </a:r>
          </a:p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教师讲解：人们以“分贝”为单位表示声音强弱的等级，其字母符号为“dB”。0 dB是人刚能听到的最微弱的声音。</a:t>
            </a:r>
          </a:p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教师引导学生阅读教材43页内容和“小资料：人对不同强度的声音的感觉”，完成以下问题：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43305" y="1419860"/>
            <a:ext cx="6907530" cy="1337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(1)找出以下几种声音的强弱：</a:t>
            </a:r>
          </a:p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轻声耳语的声音;图书馆阅览室中的声音;人与人之间的一般说话声;很嘈杂的马路上的声音;喷气式飞机起飞的声音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43305" y="1419860"/>
            <a:ext cx="6907530" cy="2168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(2)讨论：噪声的危害主要表现在哪些方面?</a:t>
            </a:r>
          </a:p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教师引导学生讨论后总结：强的噪声可以引起耳部的不适，如耳鸣、耳痛、听力损伤等;噪声可以使工作效率降低;损害心血管;干扰休息和睡眠等等。</a:t>
            </a:r>
          </a:p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教师用问题引导学生组队辩论：鞭炮燃放有木有?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43305" y="1419860"/>
            <a:ext cx="690753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问题：春节燃放鞭炮是我国的传统，近年来，许多大城市采取了一些禁止性的办法。从环境保护以及喜庆的角度，发表你对此事的看法，并且根据所学的知识，提出更合理的建议。</a:t>
            </a:r>
          </a:p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(培养学生的表达能力，增强学生的环保意识。)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43305" y="1419860"/>
            <a:ext cx="690753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点评：</a:t>
            </a:r>
          </a:p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由学生自愿组成正方和反方进行辩论，体现出学生与学生之间的交流与合作，增强学生的环保意识，体现了课程改革所倡导的自主、合作与探究的学习方式。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30500" y="1650365"/>
            <a:ext cx="278384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一、说教材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27405" y="1131570"/>
            <a:ext cx="6907530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3.控制噪声</a:t>
            </a:r>
          </a:p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教师引导学生通过实验掌握控制噪声的知识。</a:t>
            </a:r>
          </a:p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(利用实验增加学生的体验。)</a:t>
            </a:r>
          </a:p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(1)学生实验：把旋转的电动机放在桌子上，会产生较大的声音;将电动机用软泡沫塑料垫起，减少桌面的振动，噪声明显减弱;将电动机置于空罐头盒上，将罐头盒用软泡沫塑料垫上，再用软泡沫塑料挡在电动机与学生之间，发现噪声明显减弱;听到噪声时，捂住耳朵，噪声明显减弱。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43305" y="1419860"/>
            <a:ext cx="690753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教师引导学生归纳总结，控制噪声的三条途径：</a:t>
            </a:r>
          </a:p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①防止噪声产生;</a:t>
            </a:r>
          </a:p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②阻断噪声传播;</a:t>
            </a:r>
          </a:p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③防止噪声进入耳朵。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43305" y="1419860"/>
            <a:ext cx="6907530" cy="2168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(2)教师引导学生做教材上的“想想做做”，并引导学生举出日常生活中采用不同方法减弱噪声的实例。</a:t>
            </a:r>
          </a:p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教师讲解控制噪声的必要性，并介绍“禁止鸣笛”的标志。</a:t>
            </a:r>
          </a:p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点评：本节的重点是控制噪声的途径，说课者通过引导组织学生实验，探究出控制噪声的三条途径，符合新课标的精神和要求。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71550" y="771525"/>
            <a:ext cx="6907530" cy="2584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lnSpc>
                <a:spcPct val="150000"/>
              </a:lnSpc>
            </a:pP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板块三、课堂总结</a:t>
            </a:r>
            <a:endParaRPr b="1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本节课我们主要学习了以下内容： </a:t>
            </a:r>
          </a:p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1．噪声的来源及其波形的特点。 </a:t>
            </a:r>
          </a:p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2．从物理学和环境保护的角度看，噪声分别指什么。 </a:t>
            </a:r>
          </a:p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3．噪声的危害。 </a:t>
            </a:r>
          </a:p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4．减弱噪声的有效途径。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43305" y="1419860"/>
            <a:ext cx="690753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</a:p>
          <a:p>
            <a:pPr algn="l" fontAlgn="auto">
              <a:lnSpc>
                <a:spcPct val="150000"/>
              </a:lnSpc>
            </a:pP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设计意图：</a:t>
            </a: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梳理知识点</a:t>
            </a: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，</a:t>
            </a: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教师以提问的形式引导学生复述，必要时加以补充</a:t>
            </a: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。</a:t>
            </a: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这样有利于强化学生对知识的理解与记忆，提高学生的语言概括和表达能力。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64435" y="1650365"/>
            <a:ext cx="376872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七、板块设计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3"/>
          <p:cNvSpPr txBox="1"/>
          <p:nvPr/>
        </p:nvSpPr>
        <p:spPr>
          <a:xfrm>
            <a:off x="1497330" y="1009015"/>
            <a:ext cx="6149340" cy="62230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</a:rPr>
              <a:t>根据</a:t>
            </a: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</a:rPr>
              <a:t>学生本阶段的特点</a:t>
            </a: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</a:rPr>
              <a:t>，本课板书内容简单明了，重难点突出。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495" y="1704975"/>
            <a:ext cx="5286375" cy="173355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3"/>
          <p:cNvSpPr txBox="1"/>
          <p:nvPr/>
        </p:nvSpPr>
        <p:spPr>
          <a:xfrm>
            <a:off x="1708785" y="1954530"/>
            <a:ext cx="6149340" cy="145351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l"/>
            <a:r>
              <a:rPr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总之，在整个教学过程中，我始终立足让学生在玩中学会，</a:t>
            </a:r>
          </a:p>
          <a:p>
            <a:pPr algn="l"/>
            <a:endParaRPr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/>
            <a:r>
              <a:rPr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在动手中提高技能，学生学得轻松愉快。我将继续努力，让</a:t>
            </a:r>
          </a:p>
          <a:p>
            <a:pPr algn="l"/>
            <a:endParaRPr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/>
            <a:r>
              <a:rPr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我的</a:t>
            </a:r>
            <a:r>
              <a:rPr lang="zh-CN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语文</a:t>
            </a:r>
            <a:r>
              <a:rPr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课堂教学更高效，更精彩。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64435" y="1650365"/>
            <a:ext cx="376872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八、教学反思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99160" y="1275715"/>
            <a:ext cx="6672580" cy="299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</a:t>
            </a: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　这节课理论联系实际较紧密，可通过生产,生活实际，让学生知道噪声的概 念，噪声的来源，噪声危害及控制方法，所以在教学过程中，调动学生积极参与，认真讨论、分析、归纳出各知识点，十分重要。因此，教师在备课过程中要充分预 测在各教学环节中出现的问题，在教学中要善于捕促学生的亮点，来激发学生学习兴趣，调动学生积极性，实现抓住重点，突破难点的目的，使学生较好地掌握科学 文化知识。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43305" y="1131570"/>
            <a:ext cx="7494905" cy="299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噪声的危害和控制</a:t>
            </a: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</a:rPr>
              <a:t>》是人教版八年级《物理》第</a:t>
            </a: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</a:rPr>
              <a:t>章</a:t>
            </a: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</a:rPr>
              <a:t>《声现象》中的第</a:t>
            </a: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节内容。本课是对声学知识的延伸拓展；课文内容可分为三部分：(1)噪声的来源;(2)噪声强弱的等级和危害;(3)控制噪声。课文从环境保护出发，突出噪声的危害和怎样减弱噪声，让学生经能探究防止噪声各种措施的过程，了解防治噪声的思路，知道防治噪声的途径。课程体现了新课标“从生活走向物理，从物理走向社会”的理念，具有丰富的德育教育价值；教学皆在培养学习习惯，能增强学生的环保意识。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43305" y="1564005"/>
            <a:ext cx="667258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</a:t>
            </a: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　在课堂中教师不再是一个主讲者，而是课堂教学的参与者和组织者，教师和学生一起去感觉、认识、探索、分析、概括，和学生建立起了良好的、平等民主的师生关系。重视了学生间的`交流合作，加强了学生间友好相处的心态。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43305" y="1059815"/>
            <a:ext cx="6672580" cy="299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但是，在具体教学中，</a:t>
            </a: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亦有不足的地方</a:t>
            </a: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：</a:t>
            </a:r>
          </a:p>
          <a:p>
            <a:pPr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1．学生的表达能力不够强，一方面是由于对物理概念的把握不够准确、熟练，更重要的还在于平时的自我要求不高，缺乏对语言表达能力的重视和训练。</a:t>
            </a:r>
          </a:p>
          <a:p>
            <a:pPr fontAlgn="auto">
              <a:lnSpc>
                <a:spcPct val="150000"/>
              </a:lnSpc>
            </a:pP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2．学生的日常生活中观察和思考不够，缺乏对物理现象观察的针对性和敏锐性，这也说明学生物理联系生活的意识比较淡薄，这一状况的改变同样需要平时的日积月累。 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43305" y="1564005"/>
            <a:ext cx="667258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</a:t>
            </a: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通过本次课堂，</a:t>
            </a: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学生通过自主探究学习 ，主动参与，主动索取，综合能力得到提升。</a:t>
            </a:r>
          </a:p>
          <a:p>
            <a:pPr fontAlgn="auto">
              <a:lnSpc>
                <a:spcPct val="150000"/>
              </a:lnSpc>
            </a:pP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 </a:t>
            </a: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总之，在今后的教学中要不断提高自身的综合教学能力，弥补不足之处，呈现给学生更优质的课堂。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1911985" y="2310765"/>
            <a:ext cx="518160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我的说课完毕，谢谢各位老师！</a:t>
            </a:r>
          </a:p>
        </p:txBody>
      </p:sp>
      <p:pic>
        <p:nvPicPr>
          <p:cNvPr id="9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10452100" y="12636500"/>
            <a:ext cx="342900" cy="241300"/>
          </a:xfrm>
          <a:prstGeom prst="cube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30500" y="1650365"/>
            <a:ext cx="278384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二、说学情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71550" y="1275715"/>
            <a:ext cx="7348855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</a:t>
            </a: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初中生的思维出于形象思维到抽象思维的过渡期</a:t>
            </a: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，初二的学生刚接触学习物理，对物理现象的认识都是从生活现象开始，</a:t>
            </a: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学生对声现象的认识大都属于生活层面的感性认识</a:t>
            </a: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。学生在前面几课已经学习了声音的产生与传播、声音的特性和声的利用，了解了</a:t>
            </a: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我们怎样听到声音和声音的特性，这对过渡到本节起到了很好的铺垫作用。本节课同时也为后面的声的利用的学习打下基础。</a:t>
            </a:r>
          </a:p>
          <a:p>
            <a:pPr fontAlgn="auto">
              <a:lnSpc>
                <a:spcPct val="150000"/>
              </a:lnSpc>
            </a:pPr>
            <a:r>
              <a:rPr lang="en-US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</a:t>
            </a: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另外，由于初二学生刚刚接触“科学探究”这种教学方法，</a:t>
            </a: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注重感性缺乏归纳现象的能力，</a:t>
            </a: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实验探究能力还没有得到有效的培养</a:t>
            </a: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71550" y="1275715"/>
            <a:ext cx="7348855" cy="2168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</a:t>
            </a: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　初二学生，思维活跃，好奇心强，求知欲高。刚开始学习物理，学生的学习热情高涨，有较强的上进心和探究知识的欲望。但是，学生对于学习物理的方法并未掌握，所以，教师要予以必要的学法指导。本节课内容难度不大，要求不高，以激发学生学习兴趣为主，便于为以后的教学做铺垫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64435" y="1650365"/>
            <a:ext cx="376872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三、说教学目标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27405" y="1275715"/>
            <a:ext cx="7195820" cy="2168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</a:t>
            </a: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了解噪声的来源和危害;</a:t>
            </a:r>
          </a:p>
          <a:p>
            <a:pPr fontAlgn="auto">
              <a:lnSpc>
                <a:spcPct val="150000"/>
              </a:lnSpc>
            </a:pPr>
            <a:r>
              <a:rPr lang="en-US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</a:t>
            </a: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知道防治噪声的途径。</a:t>
            </a:r>
          </a:p>
          <a:p>
            <a:pPr fontAlgn="auto">
              <a:lnSpc>
                <a:spcPct val="150000"/>
              </a:lnSpc>
            </a:pPr>
            <a:r>
              <a:rPr lang="en-US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</a:t>
            </a: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通过体验和观察，了解防治噪声的途径</a:t>
            </a:r>
          </a:p>
          <a:p>
            <a:pPr fontAlgn="auto">
              <a:lnSpc>
                <a:spcPct val="150000"/>
              </a:lnSpc>
            </a:pPr>
            <a:r>
              <a:rPr lang="en-US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4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</a:t>
            </a:r>
            <a:r>
              <a:rPr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通过学习，增强环境保护的意识，培养热爱、保护我们赖以生存的地球村的观念。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YmRkYTU2OTA1MjIwNjhkODU4MTY3NzUzZDcxNzRmY2MifQ=="/>
  <p:tag name="ISPRING_RESOURCE_PATHS_HASH_2" val="89d28b1b61d528704b022c788ebf0316741bf7"/>
  <p:tag name="KSO_WPP_MARK_KEY" val="24167d77-6496-45b9-bbef-ec0ca85f3347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 fontAlgn="auto">
          <a:lnSpc>
            <a:spcPct val="150000"/>
          </a:lnSpc>
          <a:defRPr b="1" dirty="0">
            <a:latin typeface="微软雅黑" panose="020B0503020204020204" pitchFamily="34" charset="-122"/>
            <a:ea typeface="微软雅黑" panose="020B0503020204020204" pitchFamily="34" charset="-122"/>
            <a:sym typeface="+mn-ea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1241</Words>
  <Application>Microsoft Office PowerPoint</Application>
  <PresentationFormat>全屏显示(16:9)</PresentationFormat>
  <Paragraphs>115</Paragraphs>
  <Slides>43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43</vt:i4>
      </vt:variant>
    </vt:vector>
  </HeadingPairs>
  <TitlesOfParts>
    <vt:vector size="47" baseType="lpstr">
      <vt:lpstr>微软雅黑</vt:lpstr>
      <vt:lpstr>Arial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zs</cp:lastModifiedBy>
  <cp:revision>1</cp:revision>
  <cp:lastPrinted>2022-09-26T14:53:40Z</cp:lastPrinted>
  <dcterms:created xsi:type="dcterms:W3CDTF">2022-09-26T14:53:40Z</dcterms:created>
  <dcterms:modified xsi:type="dcterms:W3CDTF">2023-09-17T00:40:16Z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