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7"/>
  </p:notesMasterIdLst>
  <p:sldIdLst>
    <p:sldId id="472" r:id="rId2"/>
    <p:sldId id="261" r:id="rId3"/>
    <p:sldId id="264" r:id="rId4"/>
    <p:sldId id="266" r:id="rId5"/>
    <p:sldId id="268" r:id="rId6"/>
    <p:sldId id="271" r:id="rId7"/>
    <p:sldId id="274" r:id="rId8"/>
    <p:sldId id="278" r:id="rId9"/>
    <p:sldId id="473" r:id="rId10"/>
    <p:sldId id="285" r:id="rId11"/>
    <p:sldId id="287" r:id="rId12"/>
    <p:sldId id="290" r:id="rId13"/>
    <p:sldId id="295" r:id="rId14"/>
    <p:sldId id="298" r:id="rId15"/>
    <p:sldId id="300" r:id="rId16"/>
    <p:sldId id="303" r:id="rId17"/>
    <p:sldId id="306" r:id="rId18"/>
    <p:sldId id="312" r:id="rId19"/>
    <p:sldId id="316" r:id="rId20"/>
    <p:sldId id="319" r:id="rId21"/>
    <p:sldId id="320" r:id="rId22"/>
    <p:sldId id="322" r:id="rId23"/>
    <p:sldId id="324" r:id="rId24"/>
    <p:sldId id="328" r:id="rId25"/>
    <p:sldId id="331" r:id="rId26"/>
    <p:sldId id="335" r:id="rId27"/>
    <p:sldId id="338" r:id="rId28"/>
    <p:sldId id="340" r:id="rId29"/>
    <p:sldId id="343" r:id="rId30"/>
    <p:sldId id="346" r:id="rId31"/>
    <p:sldId id="347" r:id="rId32"/>
    <p:sldId id="350" r:id="rId33"/>
    <p:sldId id="352" r:id="rId34"/>
    <p:sldId id="356" r:id="rId35"/>
    <p:sldId id="360" r:id="rId36"/>
    <p:sldId id="364" r:id="rId37"/>
    <p:sldId id="370" r:id="rId38"/>
    <p:sldId id="372" r:id="rId39"/>
    <p:sldId id="373" r:id="rId40"/>
    <p:sldId id="375" r:id="rId41"/>
    <p:sldId id="380" r:id="rId42"/>
    <p:sldId id="383" r:id="rId43"/>
    <p:sldId id="386" r:id="rId44"/>
    <p:sldId id="388" r:id="rId45"/>
    <p:sldId id="390" r:id="rId46"/>
    <p:sldId id="394" r:id="rId47"/>
    <p:sldId id="397" r:id="rId48"/>
    <p:sldId id="401" r:id="rId49"/>
    <p:sldId id="403" r:id="rId50"/>
    <p:sldId id="405" r:id="rId51"/>
    <p:sldId id="407" r:id="rId52"/>
    <p:sldId id="410" r:id="rId53"/>
    <p:sldId id="413" r:id="rId54"/>
    <p:sldId id="415" r:id="rId55"/>
    <p:sldId id="418" r:id="rId56"/>
    <p:sldId id="422" r:id="rId57"/>
    <p:sldId id="425" r:id="rId58"/>
    <p:sldId id="427" r:id="rId59"/>
    <p:sldId id="430" r:id="rId60"/>
    <p:sldId id="433" r:id="rId61"/>
    <p:sldId id="437" r:id="rId62"/>
    <p:sldId id="439" r:id="rId63"/>
    <p:sldId id="442" r:id="rId64"/>
    <p:sldId id="444" r:id="rId65"/>
    <p:sldId id="447" r:id="rId66"/>
    <p:sldId id="448" r:id="rId67"/>
    <p:sldId id="451" r:id="rId68"/>
    <p:sldId id="454" r:id="rId69"/>
    <p:sldId id="455" r:id="rId70"/>
    <p:sldId id="457" r:id="rId71"/>
    <p:sldId id="460" r:id="rId72"/>
    <p:sldId id="463" r:id="rId73"/>
    <p:sldId id="465" r:id="rId74"/>
    <p:sldId id="467" r:id="rId75"/>
    <p:sldId id="470" r:id="rId76"/>
  </p:sldIdLst>
  <p:sldSz cx="9144000" cy="51117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8142" autoAdjust="0"/>
  </p:normalViewPr>
  <p:slideViewPr>
    <p:cSldViewPr>
      <p:cViewPr varScale="1">
        <p:scale>
          <a:sx n="154" d="100"/>
          <a:sy n="154" d="100"/>
        </p:scale>
        <p:origin x="-3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E16A1-CD54-44AD-AAEF-7C0100267705}" type="datetimeFigureOut">
              <a:rPr lang="zh-CN" altLang="en-US" smtClean="0"/>
              <a:pPr/>
              <a:t>2021/4/26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C518D-AE7E-41F4-BDAF-13DD522B5C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842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87957"/>
            <a:ext cx="7772400" cy="109571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96658"/>
            <a:ext cx="6400800" cy="13063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37835"/>
            <a:ext cx="2133600" cy="272154"/>
          </a:xfrm>
          <a:prstGeom prst="rect">
            <a:avLst/>
          </a:prstGeom>
        </p:spPr>
        <p:txBody>
          <a:bodyPr/>
          <a:lstStyle/>
          <a:p>
            <a:fld id="{D819A9AE-DFF2-479B-AF37-FAA367F55B3D}" type="datetimeFigureOut">
              <a:rPr lang="zh-CN" altLang="en-US" smtClean="0"/>
              <a:pPr/>
              <a:t>2021/4/26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37835"/>
            <a:ext cx="2895600" cy="27215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37835"/>
            <a:ext cx="2133600" cy="272154"/>
          </a:xfrm>
          <a:prstGeom prst="rect">
            <a:avLst/>
          </a:prstGeom>
        </p:spPr>
        <p:txBody>
          <a:bodyPr/>
          <a:lstStyle/>
          <a:p>
            <a:fld id="{3F8935AA-09F9-4C1A-89F2-CB34E0111C4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2034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19A9AE-DFF2-479B-AF37-FAA367F55B3D}" type="datetimeFigureOut">
              <a:rPr lang="zh-CN" altLang="en-US" smtClean="0"/>
              <a:pPr/>
              <a:t>2021/4/26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8935AA-09F9-4C1A-89F2-CB34E0111C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30964" y="1011596"/>
            <a:ext cx="104646" cy="118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chemeClr val="bg1"/>
                </a:solidFill>
              </a:rPr>
              <a:t> 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03639" y="1011596"/>
            <a:ext cx="104646" cy="118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chemeClr val="bg1"/>
                </a:solidFill>
              </a:rPr>
              <a:t> 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30964" y="1011596"/>
            <a:ext cx="104646" cy="118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chemeClr val="bg1"/>
                </a:solidFill>
              </a:rPr>
              <a:t> 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03639" y="1011596"/>
            <a:ext cx="104646" cy="118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chemeClr val="bg1"/>
                </a:solidFill>
              </a:rPr>
              <a:t> 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78020" y="847836"/>
            <a:ext cx="104646" cy="203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chemeClr val="bg1"/>
                </a:solidFill>
              </a:rPr>
              <a:t>  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slide" Target="../slides/slide61.xml"/><Relationship Id="rId2" Type="http://schemas.openxmlformats.org/officeDocument/2006/relationships/slideLayout" Target="../slideLayouts/slideLayout2.xml"/><Relationship Id="rId16" Type="http://schemas.openxmlformats.org/officeDocument/2006/relationships/slide" Target="../slides/slide5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53中考ppt文件13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291" cy="5111750"/>
          </a:xfrm>
          <a:prstGeom prst="rect">
            <a:avLst/>
          </a:prstGeom>
        </p:spPr>
      </p:pic>
      <p:grpSp>
        <p:nvGrpSpPr>
          <p:cNvPr id="2" name="组合 38"/>
          <p:cNvGrpSpPr/>
          <p:nvPr/>
        </p:nvGrpSpPr>
        <p:grpSpPr>
          <a:xfrm>
            <a:off x="7496052" y="-768655"/>
            <a:ext cx="1477010" cy="684722"/>
            <a:chOff x="7885535" y="892779"/>
            <a:chExt cx="928694" cy="761923"/>
          </a:xfrm>
        </p:grpSpPr>
        <p:sp>
          <p:nvSpPr>
            <p:cNvPr id="10" name="圆角矩形 9"/>
            <p:cNvSpPr/>
            <p:nvPr/>
          </p:nvSpPr>
          <p:spPr>
            <a:xfrm>
              <a:off x="8024796" y="892779"/>
              <a:ext cx="663103" cy="76192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solidFill>
                    <a:srgbClr val="00B0F0"/>
                  </a:solidFill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TextBox 15"/>
            <p:cNvSpPr txBox="1"/>
            <p:nvPr/>
          </p:nvSpPr>
          <p:spPr>
            <a:xfrm>
              <a:off x="7885535" y="899520"/>
              <a:ext cx="928694" cy="7147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hlinkClick r:id="rId15" action="ppaction://hlinksldjump"/>
                </a:rPr>
                <a:t>五年中考</a:t>
              </a:r>
              <a:endParaRPr kumimoji="0" lang="zh-CN" alt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hlinkClick r:id="rId16" action="ppaction://hlinksldjump"/>
                </a:rPr>
                <a:t>三年模拟</a:t>
              </a:r>
              <a:endParaRPr kumimoji="0" lang="en-US" altLang="zh-CN" sz="12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hlinkClick r:id="rId17" action="ppaction://hlinksldjump"/>
                </a:rPr>
                <a:t>专题检测</a:t>
              </a:r>
              <a:endParaRPr kumimoji="0" lang="zh-CN" altLang="en-US" sz="12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hlinkClick r:id="" action="ppaction://noaction"/>
              </a:endParaRPr>
            </a:p>
          </p:txBody>
        </p:sp>
      </p:grpSp>
      <p:grpSp>
        <p:nvGrpSpPr>
          <p:cNvPr id="3" name="组合 8"/>
          <p:cNvGrpSpPr/>
          <p:nvPr/>
        </p:nvGrpSpPr>
        <p:grpSpPr>
          <a:xfrm>
            <a:off x="7788275" y="262877"/>
            <a:ext cx="915988" cy="306074"/>
            <a:chOff x="7788275" y="264509"/>
            <a:chExt cx="915988" cy="307975"/>
          </a:xfrm>
        </p:grpSpPr>
        <p:sp>
          <p:nvSpPr>
            <p:cNvPr id="13" name="流程图: 终止 11"/>
            <p:cNvSpPr/>
            <p:nvPr/>
          </p:nvSpPr>
          <p:spPr>
            <a:xfrm>
              <a:off x="7788275" y="295275"/>
              <a:ext cx="915988" cy="254000"/>
            </a:xfrm>
            <a:prstGeom prst="flowChartTerminator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TextBox 12"/>
            <p:cNvSpPr txBox="1"/>
            <p:nvPr userDrawn="1"/>
          </p:nvSpPr>
          <p:spPr>
            <a:xfrm>
              <a:off x="7799794" y="264509"/>
              <a:ext cx="903288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栏目索引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9194 L -0.00052 0.2480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70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426  E" pathEditMode="relative" ptsTypes="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6.emf"/><Relationship Id="rId4" Type="http://schemas.openxmlformats.org/officeDocument/2006/relationships/image" Target="../media/image45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0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7.jpe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5011362" y="1538533"/>
            <a:ext cx="2922059" cy="77622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40000"/>
              </a:lnSpc>
            </a:pPr>
            <a:r>
              <a:rPr kumimoji="1"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kumimoji="1" lang="zh-CN" altLang="en-US" sz="2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中考物理</a:t>
            </a:r>
            <a:endParaRPr kumimoji="1" lang="zh-CN" altLang="en-US" sz="1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578316" y="3347963"/>
            <a:ext cx="7743202" cy="59976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4000" baseline="30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专题三　光现象</a:t>
            </a:r>
            <a:endParaRPr kumimoji="1" lang="zh-CN" altLang="en-US" sz="4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0962" y="107603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2021</a:t>
            </a:r>
            <a:r>
              <a:rPr lang="zh-CN" altLang="en-US" sz="40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物理中考二轮总复习</a:t>
            </a:r>
            <a:endParaRPr lang="zh-CN" altLang="en-US" sz="40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13597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3.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(2020天津,11,3分)(多选)在探究凸透镜成像规律的实验中,将点燃的蜡烛放在距凸透镜30 cm处时,在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透镜另一侧距透镜15 cm处的光屏上得到烛焰清晰的像。则(　　)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A.光屏上成倒立、放大的实像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B.光屏上成倒立、缩小的实像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C.照相机应用了该次实验的成像规律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D.投影仪应用了该次实验的成像规律</a:t>
            </a:r>
            <a:endParaRPr lang="zh-CN" altLang="en-US" dirty="0"/>
          </a:p>
        </p:txBody>
      </p:sp>
      <p:sp>
        <p:nvSpPr>
          <p:cNvPr id="4" name="TextBox 2"/>
          <p:cNvSpPr txBox="1"/>
          <p:nvPr/>
        </p:nvSpPr>
        <p:spPr>
          <a:xfrm>
            <a:off x="720000" y="2841627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BC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蜡烛到凸透镜的距离为30 cm,即物距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u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=30 cm,光屏到透镜的距离为15 cm,即像距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v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=15 cm,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物距大于像距,成倒立、缩小的实像,根据该原理可以制成照相机,故A、D选项错误,B、C选项正确。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4.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(2020陕西,14,3分)照相机镜头相当于一个凸透镜,凸透镜对光有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作用。拍照时,镜头与被拍摄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对象之间的距离应大于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。某次小明去博物馆参观,想把石碑上的文字拍得更大些,可将照相机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的镜头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(选填“远离”或“靠近”)石碑。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0000" y="2260132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会聚　二倍焦距(或2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)　靠近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0000" y="2770189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凸透镜对光有会聚作用。镜头与被拍摄对象之间的距离是照相机拍摄时的物距,根据照相机的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工作原理可知物距应大于二倍焦距。要想使像变大,根据成像规律“物近像远像变大”可知,应当减小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物距,所以应当使照相机镜头靠近被拍摄的石碑。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698487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5.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(2020江苏连云港,17,6分)在探究“凸透镜成像规律”的实验中,下表是小华同学实验时记录的几组数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据,根据表中数据完成下列问题: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720000" y="1269991"/>
          <a:ext cx="7740000" cy="1659636"/>
        </p:xfrm>
        <a:graphic>
          <a:graphicData uri="http://schemas.openxmlformats.org/drawingml/2006/table">
            <a:tbl>
              <a:tblPr/>
              <a:tblGrid>
                <a:gridCol w="1935000"/>
                <a:gridCol w="1935000"/>
                <a:gridCol w="1935000"/>
                <a:gridCol w="1935000"/>
              </a:tblGrid>
              <a:tr h="224305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415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实验次数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415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物距</a:t>
                      </a:r>
                      <a:r>
                        <a:rPr lang="zh-CN" altLang="en-US" sz="1415" i="1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u</a:t>
                      </a:r>
                      <a:r>
                        <a:rPr lang="zh-CN" altLang="en-US" sz="1415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/cm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415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像距</a:t>
                      </a:r>
                      <a:r>
                        <a:rPr lang="zh-CN" altLang="en-US" sz="1415" i="1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v</a:t>
                      </a:r>
                      <a:r>
                        <a:rPr lang="zh-CN" altLang="en-US" sz="1415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/cm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415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成像性质</a:t>
                      </a:r>
                    </a:p>
                  </a:txBody>
                  <a:tcPr marL="45720" marR="45720"/>
                </a:tc>
              </a:tr>
              <a:tr h="135597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415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415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30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415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15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415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倒立缩小实像</a:t>
                      </a:r>
                    </a:p>
                  </a:txBody>
                  <a:tcPr marL="45720" marR="45720"/>
                </a:tc>
              </a:tr>
              <a:tr h="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415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415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20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415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20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415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倒立等大实像</a:t>
                      </a:r>
                    </a:p>
                  </a:txBody>
                  <a:tcPr marL="45720" marR="45720"/>
                </a:tc>
              </a:tr>
              <a:tr h="168177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415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415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15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415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 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415" kern="0" dirty="0" smtClean="0">
                          <a:solidFill>
                            <a:srgbClr val="000000"/>
                          </a:solidFill>
                          <a:latin typeface="Times New Roman" panose="02020603050405020304" pitchFamily="65" charset="-122"/>
                          <a:ea typeface="宋体" panose="02010600030101010101" pitchFamily="2" charset="-122"/>
                        </a:rPr>
                        <a:t>倒立放大实像</a:t>
                      </a:r>
                    </a:p>
                  </a:txBody>
                  <a:tcPr marL="45720" marR="45720"/>
                </a:tc>
              </a:tr>
            </a:tbl>
          </a:graphicData>
        </a:graphic>
      </p:graphicFrame>
      <p:sp>
        <p:nvSpPr>
          <p:cNvPr id="4" name="TextBox 2"/>
          <p:cNvSpPr txBox="1"/>
          <p:nvPr/>
        </p:nvSpPr>
        <p:spPr>
          <a:xfrm>
            <a:off x="720000" y="3127379"/>
            <a:ext cx="8316000" cy="4489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(1)此凸透镜的焦距为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cm。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(2)第3次实验中像距为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cm,判断依据是: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　　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。</a:t>
            </a:r>
            <a:endParaRPr lang="zh-CN" altLang="en-US" dirty="0"/>
          </a:p>
        </p:txBody>
      </p:sp>
      <p:sp>
        <p:nvSpPr>
          <p:cNvPr id="5" name="TextBox 2"/>
          <p:cNvSpPr txBox="1"/>
          <p:nvPr/>
        </p:nvSpPr>
        <p:spPr>
          <a:xfrm>
            <a:off x="720000" y="3664792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(1)10　(2)30　光路可逆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0000" y="3977118"/>
            <a:ext cx="8316000" cy="4533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(1)根据凸透镜成像规律,成等大、实像时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u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=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v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=2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=20 cm,所以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=10 cm。(2)第一次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u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=30 cm时,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v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=</a:t>
            </a: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15 cm,根据光路是可逆的可以判断出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u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=15 cm时,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v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=30 cm。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0" defTabSz="45720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5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考点一　光的传播</a:t>
            </a:r>
            <a:endParaRPr lang="zh-CN" altLang="en-US" sz="1500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31180" y="769925"/>
            <a:ext cx="768096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5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TW" altLang="en-US" sz="15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   </a:t>
            </a:r>
            <a:r>
              <a:rPr lang="en-US" altLang="zh-CN" sz="15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2016—2019</a:t>
            </a:r>
            <a:r>
              <a:rPr lang="zh-CN" altLang="en-US" sz="15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年全国中考题组</a:t>
            </a:r>
            <a:endParaRPr lang="zh-CN" altLang="en-US" sz="1400" dirty="0">
              <a:latin typeface="+mn-ea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720000" y="1617190"/>
            <a:ext cx="8316000" cy="6798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1.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(2019内蒙古包头,1,3分)与“立竿见影”现象原理相同的是(　　)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A.平静湖边,倒影可见　    B.山间小溪,清澈见底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C.林荫树下,光斑点点　    D.雨过天晴,彩虹出现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0000" y="2412999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C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“立竿见影”现象的原理是光的直线传播。湖边倒影现象的原理为光的反射,故A错误;小溪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清澈见底属于光的折射现象,故B错误;树荫下光斑点点的原理为光的直线传播,故C正确;雨后彩虹是光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的折射形成的,故D错误。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984239"/>
            <a:ext cx="8316000" cy="25352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2.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(2018重庆A,3,3分)如图所示的重庆网红图片,相关描述正确的是 (　　)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7305" kern="0" spc="4879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2105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A.洪崖洞在平静江水中的倒影是等大的虚像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B.游客看到穿楼而过的轻轨列车是平面镜成的像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C.朝天门夜空中璀璨梦幻的光柱是光的折射形成的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D.用手机拍摄过江索道的照片利用了小孔成像的原理</a:t>
            </a:r>
            <a:endParaRPr lang="zh-CN" altLang="en-US" dirty="0"/>
          </a:p>
        </p:txBody>
      </p:sp>
      <p:pic>
        <p:nvPicPr>
          <p:cNvPr id="3" name="图片 3" descr="textimage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1279982"/>
            <a:ext cx="5711029" cy="122161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3708874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A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   平静的水面相当于平面镜,平面镜成等大的虚像,A正确;游客看到穿楼而过的列车是实际的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物体,B项错误;夜空中的光柱是光在空气中沿直线传播形成的,C项错误;手机拍摄照片利用了凸透镜成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倒立、缩小的实像的原理,D项错误。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3.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(2016天津,8,3分)小明想利用一块平面镜使射向井口的太阳光竖直射入井中,如图甲所示。图乙中的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数字序号表示的是确定平面镜位置时作图的先后次序,其中作图过程正确的是 (　　)</a:t>
            </a:r>
            <a:endParaRPr lang="zh-CN" altLang="en-US" dirty="0"/>
          </a:p>
        </p:txBody>
      </p:sp>
      <p:sp>
        <p:nvSpPr>
          <p:cNvPr id="4" name="TextBox 2"/>
          <p:cNvSpPr txBox="1"/>
          <p:nvPr/>
        </p:nvSpPr>
        <p:spPr>
          <a:xfrm>
            <a:off x="1071538" y="4234377"/>
            <a:ext cx="813356" cy="250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58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黑体" panose="02010609060101010101" pitchFamily="49" charset="-122"/>
              </a:rPr>
              <a:t>图甲</a:t>
            </a:r>
            <a:endParaRPr lang="zh-CN" altLang="en-US" dirty="0"/>
          </a:p>
        </p:txBody>
      </p:sp>
      <p:pic>
        <p:nvPicPr>
          <p:cNvPr id="5" name="图片 3" descr="textimage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244" y="2055809"/>
            <a:ext cx="1253897" cy="2000264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4709223" y="4480942"/>
            <a:ext cx="392034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753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图乙</a:t>
            </a:r>
            <a:endParaRPr lang="zh-CN" altLang="en-US" dirty="0"/>
          </a:p>
        </p:txBody>
      </p:sp>
      <p:pic>
        <p:nvPicPr>
          <p:cNvPr id="7" name="图片 3" descr="textimage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2336607"/>
            <a:ext cx="6066578" cy="2011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B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图中已知入射光线,按要求先画出竖直射入井中的反射光线,根据反射定律中“反射角等于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入射角” 可知,作反射光线与入射光线夹角的角平分线即法线,再过入射点作法线的垂线即平面镜位置,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故作图的先后顺序正确的是B。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0000" y="2198685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思路分析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“太阳光竖直射入井中”指出了反射光线的方向,入射光线和反射光线确定,先画出法线,再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画出平面镜位置。</a:t>
            </a:r>
            <a:endParaRPr lang="zh-CN" altLang="en-US" dirty="0"/>
          </a:p>
        </p:txBody>
      </p:sp>
      <p:sp>
        <p:nvSpPr>
          <p:cNvPr id="4" name="TextBox 2"/>
          <p:cNvSpPr txBox="1"/>
          <p:nvPr/>
        </p:nvSpPr>
        <p:spPr>
          <a:xfrm>
            <a:off x="720000" y="2841627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易错警示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本题中先画平面镜位置,再画法线的顺序是错误的,画光路图的每个步骤都是有“因果”关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系的。法线是入射光线与反射光线所成夹角的角平分线,法线与镜面是垂直关系。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4.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(2019天津,16,4分)下列是与光学知识有关的诗句或成语:①立竿见影　②潭清疑水浅　③一叶障目。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其中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(填序号)与另外两个所描述的光现象形成的原因不同,它可以用光的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解释。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0000" y="1984371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②　折射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0000" y="2351552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因为光在同种均匀介质中沿直线传播,所以竖立的竹竿会挡住光,地面上会出现影子;一片树叶会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挡住射向眼睛的光。潭清疑水浅是因为光线从池底射向水面发生折射,人眼看到了池底的虚像,位置在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池底上方。</a:t>
            </a:r>
            <a:endParaRPr lang="zh-CN" altLang="en-US" dirty="0"/>
          </a:p>
        </p:txBody>
      </p:sp>
      <p:sp>
        <p:nvSpPr>
          <p:cNvPr id="5" name="TextBox 2"/>
          <p:cNvSpPr txBox="1"/>
          <p:nvPr/>
        </p:nvSpPr>
        <p:spPr>
          <a:xfrm>
            <a:off x="720000" y="3045950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5.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(2016天津,15,4分)光在真空中的速度约为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m/s;小芳面向穿衣镜站在镜前1 m处,镜中的像与她相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距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m。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0000" y="3546016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3</a:t>
            </a:r>
            <a:r>
              <a:rPr lang="zh-CN" altLang="en-US" sz="1415" kern="0" dirty="0" smtClean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×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10</a:t>
            </a:r>
            <a:r>
              <a:rPr lang="zh-CN" altLang="en-US" sz="1065" kern="0" baseline="59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8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2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0000" y="3841759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    光在真空中的传播速度约为3</a:t>
            </a:r>
            <a:r>
              <a:rPr lang="zh-CN" altLang="en-US" sz="1415" kern="0" dirty="0" smtClean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×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10</a:t>
            </a:r>
            <a:r>
              <a:rPr lang="zh-CN" altLang="en-US" sz="1065" kern="0" baseline="59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8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m/s;由平面镜成像特点:“所成虚像与物体到镜面的距离相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等”可知,小芳站在穿衣镜前1 m处时,镜中的像与她相距2 m。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20740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6.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(2018湖北黄冈,11,2分)太阳光通过三棱镜后被分解成了红、橙、黄、绿、蓝、靛、紫几种颜色的光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(如图)。此实验不仅表明了白光是由各种色光混合而成,而且表明了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光通过棱镜后偏折的程度比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其他颜色的光要小。据此可以推断,红光在棱镜中传播速度最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9145" kern="0" spc="975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</a:t>
            </a:r>
            <a:endParaRPr lang="zh-CN" altLang="en-US" dirty="0"/>
          </a:p>
        </p:txBody>
      </p:sp>
      <p:pic>
        <p:nvPicPr>
          <p:cNvPr id="3" name="图片 3" descr="textimage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2055809"/>
            <a:ext cx="2071702" cy="1677092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3831768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红　大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0000" y="4198949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根据题图可知,红光的偏折程度比其他颜色的光都小,光从空气斜射入玻璃中时,不同颜色的光偏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折程度不同,偏折程度小的在玻璃中传播的速度大。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055677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1.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(2019四川成都,B2,2分)如图,成都锦江之上,夜色中的安顺廊桥流光溢彩,让游人流连忘返。下列说法</a:t>
            </a:r>
            <a:r>
              <a:rPr dirty="0"/>
              <a:t/>
            </a:r>
            <a:br>
              <a:rPr dirty="0"/>
            </a:b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错误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的是 (　　)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0000" y="3045950"/>
            <a:ext cx="8316000" cy="9107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A.小张看到廊桥在水中的倒影,是因为光从水中射入空气,再进入小张的眼睛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B.小郑取下近视眼镜,看到廊桥变模糊了,是因为廊桥的像成在了视网膜的前面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C.小陈拿出携带的放大镜观看远处的廊桥,看到了廊桥倒立的像,这个像是实像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D.小李用手指组成方框“取景”,方框离眼睛越远,“取景”范围越小,是因为光沿直线传播</a:t>
            </a:r>
            <a:endParaRPr lang="zh-CN" altLang="en-US" dirty="0"/>
          </a:p>
        </p:txBody>
      </p:sp>
      <p:pic>
        <p:nvPicPr>
          <p:cNvPr id="4" name="图片 3" descr="textimage1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1555743"/>
            <a:ext cx="2178111" cy="1418769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720000" y="769925"/>
            <a:ext cx="831600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0" defTabSz="45720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5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考点二　透镜成像</a:t>
            </a:r>
            <a:endParaRPr lang="zh-CN" altLang="en-US" sz="1500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720000" y="4056073"/>
            <a:ext cx="8316000" cy="872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A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水中倒影是光的反射形成的,桥上的灯光照射到水面,反射到人眼形成了桥的倒影,A项错误;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近视眼镜镜片是凹透镜,对光有发散作用,近视眼成像在视网膜前方,B项正确;桥在二倍焦距外,通过凸透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镜可以成倒立、缩小的实像,C项正确;方框离眼睛越远,光线透过方框沿直线传播到眼睛的范围越小,D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项正确。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737136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1.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(2020北京,4,2分)为了观察光的直线传播,将一束单色光从玻璃槽的外侧由左侧斜向上射入盐水中,但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光在盐水中并不是沿直线传播,而是发生了弯曲,如图所示。这是由于 (　　)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0000" y="3405659"/>
            <a:ext cx="8316000" cy="9107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A.光从空气到玻璃发生了折射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B.盐水不均匀使光发生了弯曲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C.光发生了色散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D.光从玻璃到盐水发生了折射</a:t>
            </a:r>
            <a:endParaRPr lang="zh-CN" altLang="en-US" dirty="0"/>
          </a:p>
        </p:txBody>
      </p:sp>
      <p:pic>
        <p:nvPicPr>
          <p:cNvPr id="4" name="图片 3" descr="textimage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2310474"/>
            <a:ext cx="2066066" cy="1577319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714348" y="4380342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B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光在同种均匀介质中沿直线传播,光在盐水中不沿直线传播是由于盐水不均匀使光发生了弯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曲,B正确。</a:t>
            </a:r>
            <a:endParaRPr lang="zh-CN" alt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720000" y="1504935"/>
            <a:ext cx="831600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0" defTabSz="45720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5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考点一　光的传播</a:t>
            </a:r>
            <a:endParaRPr lang="zh-CN" altLang="en-US" sz="1500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39641" y="1207174"/>
            <a:ext cx="768096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5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TW" altLang="en-US" sz="15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   </a:t>
            </a:r>
            <a:r>
              <a:rPr lang="en-US" altLang="zh-CN" sz="15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2020</a:t>
            </a:r>
            <a:r>
              <a:rPr lang="zh-CN" altLang="en-US" sz="15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年全国中考题组</a:t>
            </a:r>
            <a:endParaRPr lang="zh-CN" altLang="en-US" sz="1400" dirty="0"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744" y="539651"/>
            <a:ext cx="432048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等线 Light" pitchFamily="2" charset="-122"/>
                <a:ea typeface="等线 Light" pitchFamily="2" charset="-122"/>
              </a:rPr>
              <a:t>中    考    真    题    再    现</a:t>
            </a:r>
            <a:endParaRPr lang="zh-CN" altLang="en-US" sz="2800" dirty="0">
              <a:solidFill>
                <a:srgbClr val="FF0000"/>
              </a:solidFill>
              <a:latin typeface="等线 Light" pitchFamily="2" charset="-122"/>
              <a:ea typeface="等线 Light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1372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易错警示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凸透镜成像规律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(1)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u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&gt;2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&lt;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v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&lt;2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,成倒立、缩小的实像。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(2)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u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=2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v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=2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,成倒立、等大的实像。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(3)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&lt;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u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&lt;2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v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&gt;2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,成倒立、放大的实像。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(4)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u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=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,不成像。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(5)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u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&lt;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,物像同侧,成正立、放大的虚像。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25867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2.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(2019浙江杭州,15,3分)关于近视和远视的成因如图所示,下列说法正确的是 (　　)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7555" kern="0" spc="48542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2195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A.甲为近视眼,可配戴凹透镜矫正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B.乙为近视眼,可配戴凸透镜矫正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C.甲为远视眼,可配戴凸透镜矫正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D.乙为远视眼,可配戴凹透镜矫正</a:t>
            </a:r>
            <a:endParaRPr lang="zh-CN" altLang="en-US" dirty="0"/>
          </a:p>
        </p:txBody>
      </p:sp>
      <p:pic>
        <p:nvPicPr>
          <p:cNvPr id="3" name="图片 3" descr="textimage1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1555743"/>
            <a:ext cx="5679989" cy="1260532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3913197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A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近视眼将远处的物体成像在视网膜前方,要配戴凹透镜矫正;远视眼将近处的物体成像在视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网膜后方,要配戴凸透镜进行矫正,故正确选项为A。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698487"/>
            <a:ext cx="8316000" cy="33692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3.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(2017湖北武汉,12,3分)如图所示,早期照相馆里摄影师取景时看到的像是倒立的,有几位同学对此现象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展开了讨论: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甲:将照相机靠近两位照相的人,可以看到两位照相人的全身像。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乙:调整相机和两位照相人之间的距离,人像变小时,应减小相机镜头和胶片之间的距离。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丙:要使人像更亮,必须在两位照相人的身后进行“补光”。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丁:现在的相机利用光学或电子技术,把倒立的像转变成正立的,便于观察。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这些说法正确的是 (　　)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45"/>
              </a:spcBef>
              <a:buNone/>
            </a:pPr>
            <a:r>
              <a:rPr lang="zh-CN" altLang="en-US" sz="8140" kern="0" spc="1278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240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A.甲与乙　    B.甲与丙　    C.乙与丁　    D.丙与丁</a:t>
            </a:r>
            <a:endParaRPr lang="zh-CN" altLang="en-US" dirty="0"/>
          </a:p>
        </p:txBody>
      </p:sp>
      <p:pic>
        <p:nvPicPr>
          <p:cNvPr id="3" name="图片 3" descr="textimage1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2351552"/>
            <a:ext cx="2094592" cy="135135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4127511"/>
            <a:ext cx="8316000" cy="872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C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要照全身像,则应使像变小,要使像变小,则必须使物距变大,所以应增大相机和两位照相人之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间的距离,物距增大后,像距变小,由此可知,甲错,乙对;像是人反射的光进入镜头折射形成的,为了让像更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亮,应该让人反射更多的光,则应该在两位照相人的前面进行补光,丙错;现在的照相机利用光学或电子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技术,把倒立的像转变成正立的,这样便于观察,丁对。综合分析本题乙和丁说法正确,故选C。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841363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4.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(2019湖北黄冈,8,2分)为了加强管理,某单位利用人工智能技术,实行刷脸考勤制度。如图,当人靠近摄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像头时,光源自动打开,照亮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(选填“人脸”或“显示屏”)。人脸通过摄像头成一个倒立、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    </a:t>
            </a:r>
            <a:r>
              <a:rPr dirty="0"/>
              <a:t/>
            </a:r>
            <a:br>
              <a:rPr dirty="0"/>
            </a:b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的实像,并与录入的信息进行比对,从而记录考勤。</a:t>
            </a:r>
            <a:endParaRPr lang="zh-CN" altLang="en-US" dirty="0"/>
          </a:p>
        </p:txBody>
      </p:sp>
      <p:pic>
        <p:nvPicPr>
          <p:cNvPr id="3" name="图片 2" descr="textimage1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1535418"/>
            <a:ext cx="1152000" cy="1530514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3188826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人脸　缩小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0000" y="3484569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记录考勤时需给人脸拍照,为了拍照清晰,需要把人脸照亮,摄像头与照相机的原理相同,成倒立、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缩小的实像。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5.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(2018吉林长春,11,2分)人的眼球相当于一架照相机,看到的物体在视网膜上成倒立、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的实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像。眼睛近视的人可以通过戴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透镜制成的眼镜进行矫正。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0000" y="1831504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缩小　凹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0000" y="2191168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    人眼相当于照相机,根据凸透镜成像规律可知,在视网膜上成倒立、缩小的实像;近视眼是由于远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处物体的像成在了视网膜前方,故用对光有发散作用的凹透镜制成的眼镜进行矫正。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769925"/>
            <a:ext cx="8316000" cy="13469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6.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(2017吉林长春,22,3分)如图所示,是“探究凸透镜成像规律”的实验装置,凸透镜的焦距为10 cm。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(1)实验时,通过调节使烛焰、凸透镜、光屏三者的中心在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(2)当光屏上呈现清晰的像时,蜡烛、凸透镜、光屏的位置如图所示,此成像规律在生活中的应用是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    </a:t>
            </a:r>
            <a:r>
              <a:rPr dirty="0"/>
              <a:t/>
            </a:r>
            <a:br>
              <a:rPr dirty="0"/>
            </a:b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(3)保持蜡烛和光屏的位置不变,将凸透镜移至30 cm刻线处,光屏上的像变模糊了,在蜡烛和凸透镜之间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靠近凸透镜的位置放一个合适的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(选填“近视”或“远视”)眼镜,光屏上的像再次清晰。</a:t>
            </a:r>
            <a:endParaRPr lang="zh-CN" altLang="en-US" dirty="0"/>
          </a:p>
        </p:txBody>
      </p:sp>
      <p:pic>
        <p:nvPicPr>
          <p:cNvPr id="3" name="图片 3" descr="textimage1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2140778"/>
            <a:ext cx="3286148" cy="1272353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3458259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(1)同一高度(或同一水平线)　(2)投影仪(或幻灯机)　(3)近视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0000" y="3747770"/>
            <a:ext cx="8316000" cy="1325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(1)使烛焰、凸透镜、光屏三者的中心在同一高度才能使像成在光屏中央。(2)题中所给凸透镜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的焦距为10 cm,从图中可以看出物距为15 cm,所以物距与焦距的关系为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&lt;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u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&lt;2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,根据凸透镜成像规律可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知成的是倒立、放大的实像。此成像规律在生活中的应用是投影仪、幻灯机。(3)将凸透镜移到30 cm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刻线处,物距变为20 cm,物距与焦距的关系为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u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=2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,根据凸透镜成像规律可知对应的像距应为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v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=2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=20cm,</a:t>
            </a: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若光屏的位置不动,则光屏到透镜的距离为25 cm,此时的距离大于2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。应当使光发散才能使实像成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在光屏上,所以应选对光有发散作用的近视眼镜。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0" defTabSz="45720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5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考点一　光的传播</a:t>
            </a:r>
            <a:endParaRPr lang="zh-CN" altLang="en-US" sz="1500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71978" y="841363"/>
            <a:ext cx="768096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40"/>
              </a:spcBef>
            </a:pPr>
            <a:r>
              <a:rPr lang="zh-CN" altLang="en-US" sz="15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C组　教师专用题组</a:t>
            </a:r>
          </a:p>
        </p:txBody>
      </p:sp>
      <p:sp>
        <p:nvSpPr>
          <p:cNvPr id="4" name="TextBox 2"/>
          <p:cNvSpPr txBox="1"/>
          <p:nvPr/>
        </p:nvSpPr>
        <p:spPr>
          <a:xfrm>
            <a:off x="720000" y="1902942"/>
            <a:ext cx="8316000" cy="13597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1.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(2020天津,7,3分)我国的语言文字丰富多彩。下列成语所描述的光现象与其成因对应正确的是 (    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)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A.“镜花水月”——光的折射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B.“一叶障目”——光的折射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C.“立竿见影”——光的直线传播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D.“海市蜃楼”——光的直线传播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0000" y="3484569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C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“镜花水月”是平面镜成像,属于光的反射现象,故A选项错误;“一叶障目”和“立竿见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影”都是光的直线传播现象,故B选项错误,C选项正确;“海市蜃楼”是光的折射现象,故D选项错误。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故选C。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12845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2.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(2020重庆A,2,3分)如图所示,由于光的折射形成的是(　　)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6845" kern="0" spc="49252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</a:t>
            </a:r>
            <a:endParaRPr lang="zh-CN" altLang="en-US" dirty="0"/>
          </a:p>
        </p:txBody>
      </p:sp>
      <p:pic>
        <p:nvPicPr>
          <p:cNvPr id="3" name="图片 3" descr="textimage1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627181"/>
            <a:ext cx="6566644" cy="1308061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3198817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C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小孔成像、手影和日食都是由于光的直线传播形成的,A、B、D错误;水中“折断”的铅笔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是由于光的折射形成的,C正确。故选C。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13597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3.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(2019湖南长沙,17,3分)“一河诗画,满城烟花”,2019年浏阳国际烟花节的焰火惊艳全球。下列说法中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正确的是 (　　)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A.焰火属于自然光源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B.焰火在水中的倒影是光的折射现象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C.先看到焰火后听到爆炸声,说明声速比光速快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D.焰火把人影照在地面上,人影是光沿直线传播形成的</a:t>
            </a:r>
            <a:endParaRPr lang="zh-CN" altLang="en-US" dirty="0"/>
          </a:p>
        </p:txBody>
      </p:sp>
      <p:sp>
        <p:nvSpPr>
          <p:cNvPr id="4" name="TextBox 2"/>
          <p:cNvSpPr txBox="1"/>
          <p:nvPr/>
        </p:nvSpPr>
        <p:spPr>
          <a:xfrm>
            <a:off x="720000" y="2841627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D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焰火属于人造光源,故A错误;倒影属于光的反射现象,故B错误;先看到焰火后听到爆炸声,说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明光速大于声速,故C错误;焰火把人影照在地面上,人影是光沿直线传播形成的,故D正确。</a:t>
            </a:r>
            <a:endParaRPr lang="zh-CN" altLang="en-US" dirty="0"/>
          </a:p>
        </p:txBody>
      </p:sp>
      <p:sp>
        <p:nvSpPr>
          <p:cNvPr id="5" name="TextBox 2"/>
          <p:cNvSpPr txBox="1"/>
          <p:nvPr/>
        </p:nvSpPr>
        <p:spPr>
          <a:xfrm>
            <a:off x="720000" y="3556007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解题关键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本题关键是要求学生能利用光学知识解释生活中常见的物理现象,本题与实际生活联系密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切,体现了生活处处是物理的理念。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769925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4.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(2019黑龙江齐齐哈尔,3,2分)“井底之蛙”这个成语大家都很熟悉,以下现象中与“坐井观天,所见甚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小”的原理相同的是 (　　)</a:t>
            </a:r>
            <a:endParaRPr lang="zh-CN" altLang="en-US" dirty="0"/>
          </a:p>
        </p:txBody>
      </p:sp>
      <p:pic>
        <p:nvPicPr>
          <p:cNvPr id="3" name="图片 3" descr="textimage1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2667814"/>
            <a:ext cx="6780958" cy="1541126"/>
          </a:xfrm>
          <a:prstGeom prst="rect">
            <a:avLst/>
          </a:prstGeom>
        </p:spPr>
      </p:pic>
      <p:pic>
        <p:nvPicPr>
          <p:cNvPr id="4" name="图片 2" descr="textimage1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1137106"/>
            <a:ext cx="1307955" cy="1438751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720000" y="4413263"/>
            <a:ext cx="8316000" cy="4489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5015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A.小孔成像　 </a:t>
            </a:r>
            <a:r>
              <a:rPr lang="en-US" altLang="zh-CN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	    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   B.眼睛看到远处的物体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C.演员对着镜子画脸谱　    D.利用放大镜观看邮票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8979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2.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(2020吉林,1,2分)2020年6月21日,我国迎来一次天象奇观——“金边日食”。日食的形成原因是 (    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)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A.光的直线传播　    B.光的反射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C.光的折射　    D.光的色散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0000" y="2555875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A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当月球运动到太阳和地球中间,三者正好处在一条直线上时,由于光的直线传播,月球就会挡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住部分太阳射向地球的光,发生日食现象。故选A。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A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“坐井观天,所见甚小”是因为光沿直线传播。小孔成像利用了光沿直线传播的原理,A项相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同;眼睛看到远处的物体是利用光的折射,B项不同;演员照镜子是利用光的反射,C项不同;用放大镜观看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邮票是利用凸透镜成正立、放大的虚像,是光的折射现象,D项不同。故选A。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5.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(2019湖北武汉,9,3分)在武汉举行的第七届世界军人运动会上,马拉松和公路自行车比赛将在东湖绿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道上进行。如图所示,在平静的水面,美丽的东湖绿道和它的倒影相映成趣,倒影形成的原理是 (　　)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0000" y="3270255"/>
            <a:ext cx="8316000" cy="4489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A.光的直线传播　         B.光的反射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C.光的折射　    </a:t>
            </a:r>
            <a:r>
              <a:rPr lang="en-US" altLang="zh-CN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	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D.光的色散</a:t>
            </a:r>
            <a:endParaRPr lang="zh-CN" altLang="en-US" dirty="0"/>
          </a:p>
        </p:txBody>
      </p:sp>
      <p:pic>
        <p:nvPicPr>
          <p:cNvPr id="4" name="图片 3" descr="textimage1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1811486"/>
            <a:ext cx="1782562" cy="1373718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685156" y="3841759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B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平静的水面可以看作平面镜,倒影是景物经水面反射形成的虚像,属于光的反射,故A、C、D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错误,B正确。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1141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6.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(2019重庆A,2,3分)中国的诗词歌赋蕴含丰富的光学知识,下列说法正确的是 (　　)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A.“明月几时有?把酒问青天”,酒中明月倒影是光的折射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B.“起舞弄清影,何似在人间”,影子的形成是由于光沿直线传播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C.“人有悲欢离合,月有阴晴圆缺”,阴晴圆缺的月亮是自然光源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D.“但愿人长久,千里共婵娟”,共赏的天上明月是平面镜所成的像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0000" y="2627313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B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酒中明月的倒影是平面镜成像,是光在液面处发生反射形成的虚像,故A错误;影子是光沿直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线传播形成的,故B正确;月亮本身不发光,因此月亮不是光源,故C错误;共赏的天上明月是由于月球反射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的光射入我们眼睛,我们所看到的实物,不是平面镜成的像,故D错误。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769925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7.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(2018山西,17,3分)暑假小明去五台山旅游,站在清澈的湖边,望向平静的水面,看到“云在水中飘,鱼在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云上游,鱼戏白塔绿树间”(如图)。这些景象中距离水面最远的是 (　　)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0000" y="2708742"/>
            <a:ext cx="8316000" cy="4489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A.白云倒影　    B.游动的鱼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C.白塔倒影　    D.绿树倒影</a:t>
            </a:r>
            <a:endParaRPr lang="zh-CN" altLang="en-US" dirty="0"/>
          </a:p>
        </p:txBody>
      </p:sp>
      <p:pic>
        <p:nvPicPr>
          <p:cNvPr id="4" name="图片 3" descr="textimage1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1273113"/>
            <a:ext cx="1832066" cy="137405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685156" y="3280246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A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平静的水面相当于平面镜,白云、白塔、绿树在水中成像,像到水面的距离等于物到水面的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距离,白云离水面最远,所以白云的倒影离水面最远,故正确选项为A。</a:t>
            </a:r>
            <a:endParaRPr lang="zh-CN" alt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720000" y="3830483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方法技巧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我们看到水中的景象都是虚像,这些虚像可能是由于光的反射形成的,也可能是由于光的折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射形成的。若物体在水面外,则来自物体的光通过水面反射形成倒影;若物体在水中,则来自物体的光通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过折射形成虚像。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055677"/>
            <a:ext cx="8316000" cy="1431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8.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(2020江西,3,2分)如图所示,湖面上一只白鹭正展翅上冲,若以水中的“白鹭”为参照物,白鹭是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    </a:t>
            </a:r>
            <a:r>
              <a:rPr dirty="0"/>
              <a:t/>
            </a:r>
            <a:br>
              <a:rPr dirty="0"/>
            </a:b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的;水中的“白鹭”是光的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形成的虚像。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6390" kern="0" spc="538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</a:t>
            </a:r>
            <a:endParaRPr lang="zh-CN" altLang="en-US" dirty="0"/>
          </a:p>
        </p:txBody>
      </p:sp>
      <p:pic>
        <p:nvPicPr>
          <p:cNvPr id="3" name="图片 3" descr="textimage2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1637172"/>
            <a:ext cx="1495425" cy="131445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3202576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运动　反射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0000" y="3484569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一只白鹭正在展翅上冲,白鹭与水面之间的距离变大,水中的“白鹭”与水面之间的距离也变大,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以水中的“白鹭”为参照物,白鹭的位置发生了变化,即白鹭是运动的。白鹭的倒影属于平面镜成像,是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由于光的反射形成的。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0000" y="4208940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审题关键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“白鹭正展翅上冲”说明白鹭远离水面,白鹭的倒影——像同时远离水面。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9.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(2019四川成都,A15,4分)以镜正衣冠,如图所示,小红由远及近走向平面镜的过程中,她在镜中像的大小</a:t>
            </a:r>
            <a:r>
              <a:rPr dirty="0"/>
              <a:t/>
            </a:r>
            <a:br>
              <a:rPr dirty="0"/>
            </a:b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(选填“变大”、“变小”或“不变”)。周围的同学都能看见小红,是因为光照到小红身上,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发生了光的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反射。</a:t>
            </a:r>
            <a:endParaRPr lang="zh-CN" altLang="en-US" dirty="0"/>
          </a:p>
        </p:txBody>
      </p:sp>
      <p:pic>
        <p:nvPicPr>
          <p:cNvPr id="3" name="图片 2" descr="textimage2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1841495"/>
            <a:ext cx="1340541" cy="1749087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3760330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不变　漫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0000" y="4056073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平面镜所成的像与物大小相等,故小红走向平面镜过程中,像大小不变;周围的同学都能看到小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红,说明光发生了漫反射,光经小红反射到了周围各个方向。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10.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(2018黑龙江齐齐哈尔,16,2分)小娇上学出门前照一下镜子正衣冠,当她从距平面镜2 m处以1 m/s的速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度向平面镜靠近时,她在平面镜中的像的大小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(选填“变大”、“变小”或“不变”);她在平面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镜中的像相对于她的速度是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m/s。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0000" y="2055809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不变　2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2347793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平面镜所成的像和物大小相等;人相对于平面镜速度是1 m/s,相对于像的速度是2 m/s。</a:t>
            </a:r>
            <a:endParaRPr lang="zh-CN" altLang="en-US" dirty="0"/>
          </a:p>
        </p:txBody>
      </p:sp>
      <p:sp>
        <p:nvSpPr>
          <p:cNvPr id="5" name="TextBox 2"/>
          <p:cNvSpPr txBox="1"/>
          <p:nvPr/>
        </p:nvSpPr>
        <p:spPr>
          <a:xfrm>
            <a:off x="720000" y="2637304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知识归纳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平面镜成像特点:(1)像和物大小相等;(2)像和物的连线与镜面垂直;(3)像和物到镜面的距离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相等;(4)平面镜成虚像。</a:t>
            </a:r>
            <a:endParaRPr lang="zh-CN" alt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720000" y="3208808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易错警示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人以1 m/s的速度向平面镜靠近时,像也会以1 m/s的速度向平面镜靠近,故相对于人,像的速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度为2 m/s。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94794"/>
            <a:ext cx="8316000" cy="33513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1.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(2020安徽,14,2分)图a是放置在水平桌面上的刻度尺的一部分,甲、乙、丙、丁是通过凸透镜所看到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的刻度尺的像。若凸透镜先贴着刻度尺然后逐渐远离,则看到刻度尺的像的先后顺序正确的是 (　　)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3635" kern="0" spc="3191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820"/>
              </a:spcBef>
              <a:buNone/>
            </a:pPr>
            <a:r>
              <a:rPr lang="en-US" altLang="zh-CN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			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图a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9310" kern="0" spc="46789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281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A.甲→乙→丙→丁　    B.乙→丙→甲→丁</a:t>
            </a:r>
            <a:endParaRPr lang="zh-CN" altLang="en-US" dirty="0"/>
          </a:p>
        </p:txBody>
      </p:sp>
      <p:pic>
        <p:nvPicPr>
          <p:cNvPr id="3" name="图片 3" descr="textimage2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1704851"/>
            <a:ext cx="3292101" cy="500066"/>
          </a:xfrm>
          <a:prstGeom prst="rect">
            <a:avLst/>
          </a:prstGeom>
        </p:spPr>
      </p:pic>
      <p:pic>
        <p:nvPicPr>
          <p:cNvPr id="4" name="图片 4" descr="textimage2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7974" y="2562107"/>
            <a:ext cx="5512852" cy="1532985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720000" y="4623818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C.乙→丁→甲→丙　    D.丙→甲→乙→丁</a:t>
            </a:r>
            <a:endParaRPr lang="zh-CN" alt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720000" y="841363"/>
            <a:ext cx="831600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0" defTabSz="45720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5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考点二　透镜成像</a:t>
            </a:r>
            <a:endParaRPr lang="zh-CN" altLang="en-US" sz="1500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872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C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凸透镜由贴着刻度尺到逐渐远离的过程中,刻度尺到凸透镜的距离会由“一倍焦距以内”增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加到“一倍焦距到二倍焦距之间”,再增加到“二倍焦距以外”,根据凸透镜成像规律可知,凸透镜会先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成正立、放大的虚像,再成倒立、放大的实像,像不断减小最后成倒立、缩小的实像,所以成像的阶段会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经历“乙、丁、甲、丙”的过程。综合分析,本题选C。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13597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2.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(2020福建,13,2分)小明只能看清近处的物体,而看不清远处的物体,来自远处某点的光会聚在他的视网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膜前。那么 (　　)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A.他可能患上近视眼,需用凸透镜矫正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B.他可能患上近视眼,需用凹透镜矫正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C.他可能患上远视眼,需用凸透镜矫正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D.他可能患上远视眼,需用凹透镜矫正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0000" y="2841627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B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只能看清近处物体,看不清远处物体,聚光在视网膜前面,说明晶状体会聚能力过强,属于近视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眼的症状,近视眼需要用凹透镜矫正,A、C、D错,B正确。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20286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3.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(2020海南,2,3分)如图所示,站在太阳下的人身后的影子形成的原因是 (　　)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7100" kern="0" spc="5426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2035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A.光的反射　    B.光的折射　    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C.光的色散　    D.光沿直线传播</a:t>
            </a:r>
            <a:endParaRPr lang="zh-CN" altLang="en-US" dirty="0"/>
          </a:p>
        </p:txBody>
      </p:sp>
      <p:pic>
        <p:nvPicPr>
          <p:cNvPr id="3" name="图片 3" descr="textimage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1581014"/>
            <a:ext cx="1281240" cy="1189175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3627445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D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影子是光射不到的黑暗区,由于光在同种均匀介质中沿直线传播,射向人体的光线被人体挡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住,在人身后形成影子,D正确。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769925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3.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(2019浙江温州,10,4分)将一蜡烛放在装有水的烧瓶前,调整蜡烛和烧瓶至如图所示位置,在墙壁上得到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清晰的像。该像的性质是 (　　)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0000" y="2932735"/>
            <a:ext cx="8316000" cy="4489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A.缩小的虚像　    B.放大的虚像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C.缩小的实像　    D.放大的实像</a:t>
            </a:r>
            <a:endParaRPr lang="zh-CN" altLang="en-US" dirty="0"/>
          </a:p>
        </p:txBody>
      </p:sp>
      <p:pic>
        <p:nvPicPr>
          <p:cNvPr id="4" name="图片 3" descr="textimage2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1279982"/>
            <a:ext cx="1886628" cy="1517977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720000" y="3467061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D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装有水的烧瓶相当于一个凸透镜,调整蜡烛和烧瓶至如图所示位置,在墙壁上得到清晰的像,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由图可知,物距小于像距,由凸透镜成像规律可知,成倒立、放大的实像。故选D。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0000" y="3967127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知识拓展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凸透镜成像的几种情况(物距为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u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,像距为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v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):(1)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u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&gt;2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,成倒立、缩小的实像,2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&gt;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v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&gt;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;(2)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u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=2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,成倒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立、等大的实数,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v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=2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;(2)2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&gt;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u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&gt;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,成倒立、放大的实像,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v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&gt;2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;(4)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u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&lt;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,成正立、放大的虚像。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4548622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易错警示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此题主要考查了凸透镜成像的规律及特点,在学习过程中要善于总结、寻找规律。要求学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生对凸透镜成像的规律做到深刻理解,并能灵活应用,注重理论联系实际。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769925"/>
            <a:ext cx="8316000" cy="27322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4.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(2018北京,10,2分)小军做凸透镜成像规律的实验时,将焦距为10 cm的凸透镜固定在光具座上50 cm刻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度线处,光屏和点燃的蜡烛分别位于凸透镜两侧,蜡烛放置在35 cm刻度线处,如图所示。移动光屏,直到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在光屏上呈现烛焰清晰的像。下列说法中正确的是 (　　)</a:t>
            </a:r>
            <a:endParaRPr lang="en-US" altLang="zh-CN" sz="1415" kern="0" dirty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dirty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dirty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dirty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dirty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dirty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dirty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dirty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A.光屏上呈现的是烛焰的虚像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B.光屏上呈现的是烛焰正立的像</a:t>
            </a:r>
            <a:endParaRPr lang="zh-CN" altLang="en-US" dirty="0"/>
          </a:p>
        </p:txBody>
      </p:sp>
      <p:pic>
        <p:nvPicPr>
          <p:cNvPr id="3" name="图片 3" descr="textimage2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1493341"/>
            <a:ext cx="4143404" cy="1501153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3546016"/>
            <a:ext cx="8316000" cy="4489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C.光屏上呈现的是烛焰放大的像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D.该实验现象能说明照相机的成像特点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0000" y="4056073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C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光屏上的像是实像,虚像不能呈现在光屏上,A选项错误;凸透镜所成的实像是倒立的,B选项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错误;物距为15 cm,焦距为10 cm,物距大于焦距、小于2倍焦距,成倒立、放大的实像,C选项正确;照相机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成倒立、缩小的实像,该实验现象不能说明照相机的成像特点,D选项错误。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769925"/>
            <a:ext cx="8316000" cy="24885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5.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(2017天津,11,3分)(多选)小明同学在探究凸透镜成像规律时,用焦距分别为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06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、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06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的甲、乙两个凸透镜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进行实验。先将点燃的蜡烛、透镜甲和光屏放置在光具座上,调整后的位置如图所示,此时在光屏上得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到烛焰清晰的像(图中未标出);再用透镜乙替换透镜甲,且保持蜡烛和透镜的位置不变,将光屏向左移动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再次得到烛焰清晰的像。下列判断正确的是 (　　)</a:t>
            </a:r>
            <a:endParaRPr lang="en-US" altLang="zh-CN" sz="1415" kern="0" dirty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dirty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dirty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dirty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dirty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dirty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dirty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A.图中光屏上的像是放大的　 </a:t>
            </a:r>
            <a:r>
              <a:rPr lang="en-US" altLang="zh-CN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	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   B.图中光屏上的像是缩小的</a:t>
            </a:r>
            <a:endParaRPr lang="zh-CN" altLang="en-US" dirty="0"/>
          </a:p>
        </p:txBody>
      </p:sp>
      <p:pic>
        <p:nvPicPr>
          <p:cNvPr id="3" name="图片 3" descr="textimage2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1708610"/>
            <a:ext cx="3714776" cy="1316063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3339219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06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&lt;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06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</a:t>
            </a:r>
            <a:r>
              <a:rPr lang="en-US" altLang="zh-CN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			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    D.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06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&gt;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06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0000" y="3698883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BD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从图上可以看出,物距大于像距,所成的像是缩小的,B项正确;乙透镜替换甲透镜后,像向左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移动,像距变小,说明乙透镜折光能力更强,所以其焦距小于甲的焦距,D项正确。故选择B、D。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27115"/>
            <a:ext cx="8316000" cy="23490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6.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(2016河南,8,2分)如图是近视眼和远视眼的成因示意图。下列说法正确的是 (　　)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6345" kern="0" spc="2410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77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A.甲是远视眼,应配戴凹透镜矫正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B.甲是远视眼,晶状体折光能力较弱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C.乙是近视眼,应配戴凸透镜矫正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D.乙是近视眼,晶状体折光能力较弱</a:t>
            </a:r>
            <a:endParaRPr lang="zh-CN" altLang="en-US" dirty="0"/>
          </a:p>
        </p:txBody>
      </p:sp>
      <p:pic>
        <p:nvPicPr>
          <p:cNvPr id="3" name="图片 3" descr="textimage2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5414" y="1422019"/>
            <a:ext cx="3178090" cy="1072409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3565998"/>
            <a:ext cx="8316000" cy="872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B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分析题图可知,甲图中外界的光线会聚在眼球的视网膜后,说明晶状体的折光能力较弱,所以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是远视眼的成因示意图,应当配戴凸透镜来矫正,故A项错,B项正确。乙图中外界的光线会聚在眼球的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视网膜前,说明晶状体的折光能力较强,所以是近视眼的成因示意图,应当配戴凹透镜来矫正,故C、D两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项都错。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13597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7.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(2016天津,11,3分)(多选)小明在做探究凸透镜成像规律的实验时,将点燃的蜡烛放在距凸透镜32 cm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处,在透镜另一侧距透镜18 cm处的光屏上得到烛焰清晰的像,则 (　　)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A.光屏上所成的是倒立、放大的实像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B.光屏上所成的是倒立、缩小的实像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C.该透镜的焦距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一定满足9 cm&lt;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&lt;16 cm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D.该透镜的焦距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一定满足18 cm&lt;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&lt;32 cm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0000" y="2913065"/>
            <a:ext cx="8316000" cy="6534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BC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由题意可知此时物距大于像距,光屏上成实像,应属于“蜡烛到凸透镜的距离大于2倍焦距,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成倒立缩小的实像”的成像规律,故A错误,B正确;由32 cm&gt;2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,得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&lt;16 cm①;由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&lt;18 cm&lt;2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,得9 cm&lt;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&lt;18 cm②,①②式联立可得9 cm&lt;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&lt;16 cm,故C正确,D错误。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872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8.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(2020黑龙江齐齐哈尔,17,2分)购物支付已进入“刷脸”时代,如图所示,消费者结账时只需面对摄像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头,经系统自动拍照、扫描等,确认相关信息后,即可迅速完成交易。“刷脸”支付过程中,摄像头相当于</a:t>
            </a:r>
            <a:r>
              <a:rPr dirty="0"/>
              <a:t/>
            </a:r>
            <a:br>
              <a:rPr dirty="0"/>
            </a:b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(选填“凸”或“凹”)透镜,面部经摄像头成倒立、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(选填“缩小”、“等大”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或“放大”)的实像。</a:t>
            </a:r>
            <a:endParaRPr lang="zh-CN" altLang="en-US" dirty="0"/>
          </a:p>
        </p:txBody>
      </p:sp>
      <p:pic>
        <p:nvPicPr>
          <p:cNvPr id="3" name="图片 2" descr="textimage2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2111760"/>
            <a:ext cx="1994628" cy="15871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0000" y="3906965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凸　缩小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4198949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　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摄像头与照相机成像原理相同,物距大于2倍焦距,成倒立、缩小的实像,摄像头相当于凸透镜。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984239"/>
            <a:ext cx="8316000" cy="29527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9.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(2018云南昆明,16,2分)图中a、b是家里开着灯、隔着玻璃窗拍摄屋外景物的情形,其中一幅是手机离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玻璃窗一定距离拍摄的,另一幅是将手机紧贴在玻璃窗上拍摄的。图b中的“灯”并非建筑物上的,而是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屋内拍摄者身后的吊灯。手机离玻璃窗一定距离拍摄的是图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;图a中没有出现屋内吊灯的像,是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由于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9600" kern="0" spc="21747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2910"/>
              </a:spcBef>
              <a:buNone/>
            </a:pPr>
            <a:r>
              <a:rPr lang="en-US" altLang="zh-CN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			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　　　　　b　    </a:t>
            </a:r>
            <a:endParaRPr lang="zh-CN" altLang="en-US" dirty="0"/>
          </a:p>
        </p:txBody>
      </p:sp>
      <p:pic>
        <p:nvPicPr>
          <p:cNvPr id="3" name="图片 3" descr="textimage2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2137238"/>
            <a:ext cx="3068692" cy="1578394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3913197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    b　手机挡住了灯光,没有玻璃反射的灯光进入镜头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0000" y="4208940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手机离玻璃窗一定距离时,屋内吊灯发出的光经玻璃反射会进入手机镜头,因此手机中会出现灯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的像,故b为手机离玻璃窗一定距离时拍摄的。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10.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(2017河南,3,2分)无人机利用携带的焦距一定的微型摄像机进行航拍,来自地面景物的光通过摄像机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镜头,会聚在感光晶片上,形成倒立、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(选填“放大”或“缩小”)的实像;当无人机上升时,须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    </a:t>
            </a:r>
            <a:r>
              <a:rPr dirty="0"/>
              <a:t/>
            </a:r>
            <a:br>
              <a:rPr dirty="0"/>
            </a:b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(选填“增大”或“减小”)镜头与感光晶片间的距离,才能拍摄到清晰的画面。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0000" y="2188694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缩小　减小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0000" y="2474446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摄像机的工作原理与照相机相同,感光晶片相当于光屏,景物在感光晶片上成倒立、缩小的实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像。无人机上升时,相当于增大了物距,根据凸透镜成实像时的规律可知像距应当减小,所以应当减小镜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头与感光晶片间的距离。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0000" y="3198817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审题技巧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本题考查的是凸透镜成像原理和摄像机的使用方法。类比照相机的光学原理可以得出物距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增大时像距减小。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1564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11.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(2019福建,26,6分)在“探究凸透镜成像规律”的实验中: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(1)需要将凸透镜、蜡烛和光屏安装在光具座上,置于中间位置的应是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。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(2)调节好装置,将蜡烛放在2倍焦距之外时,光屏上能成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(选填“放大”或“缩小”)、倒立的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    </a:t>
            </a:r>
            <a:r>
              <a:rPr dirty="0"/>
              <a:t/>
            </a:r>
            <a:br>
              <a:rPr dirty="0"/>
            </a:b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像(选填“实”或“虚”)。生活中常用的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是利用这一成像规律工作的。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(3)将蜡烛移至1倍焦距与2倍焦距之间某处,光屏上成清晰的像。若烛焰中心下降1 cm,光屏上的像会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    </a:t>
            </a:r>
            <a:r>
              <a:rPr dirty="0"/>
              <a:t/>
            </a:r>
            <a:br>
              <a:rPr dirty="0"/>
            </a:b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移动(选填“向上”或“向下”),移动的距离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 cm(选填“大于”“小于”或“等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于”)。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0000" y="3127379"/>
            <a:ext cx="8316000" cy="4489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(1)凸透镜　(2)缩小　实　照相机　(3)向上　大于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(6分)(每空1分)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841363"/>
            <a:ext cx="8316000" cy="28053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(1)在“探究凸透镜成像规律”的实验中,在光具座上依次摆放蜡烛、凸透镜、光屏,所以置于中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间位置的是凸透镜。(2)从凸透镜成像的规律和应用可知,当物距大于2倍焦距时,光屏上得到的是缩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小、倒立的实像,照相机就是利用这一成像规律工作的。(3)将蜡烛移到1倍焦距与2倍焦距之间,光屏上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成放大、倒立的实像,此时的物距小于像距,像移动的距离大于1 cm。我们可以用图示法解析说明,如图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所示。假设蜡烛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摆放在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和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P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之间的位置,这时在光屏上形成的像就是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',当烛焰中心下移,相当于蜡烛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变成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,光屏所成的像就变成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',从所作的图可以很明显地比较出,物下移,像上移,像移动的幅度较大。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9645" kern="0" spc="35505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</a:t>
            </a:r>
            <a:endParaRPr lang="zh-CN" altLang="en-US" dirty="0"/>
          </a:p>
        </p:txBody>
      </p:sp>
      <p:pic>
        <p:nvPicPr>
          <p:cNvPr id="3" name="图片 3" descr="textimage3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9718" y="2208676"/>
            <a:ext cx="5162546" cy="1852342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4127511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知识归纳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凸透镜成像的两个重要分界点:一是焦点,是虚像和实像的分界点;二是两倍焦距处,是放大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实像和缩小实像的分界点。凸透镜成实像规律:物距越大,像距就越小,像也越小;物距越小,像距就越大,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像也越大。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4.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(2020四川成都,A15,4分)小王走向正前方的玻璃窗,想看看美丽的夜景,却发现玻璃窗里有个“自己”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迎面走来,这是光的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(选填“直线传播”、“反射”或“折射”)现象。同时她发现,房内电灯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通过玻璃成的像与她本人的距离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。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0000" y="2260132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反射　减小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0000" y="2627313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小王自己身体反射的光在玻璃表面发生反射形成了“自己”的虚像;电灯与电灯的像关于玻璃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对称,当小王靠近玻璃时,小王与电灯的像间距变小。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769925"/>
            <a:ext cx="8316000" cy="29503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12.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(2019湖北武汉,22,4分)某同学为进一步了解“视力矫正”的原理,利用如图所示的探究凸透镜成像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规律的装置做了实验。他在发光体和凸透镜之间放置不同类型的眼镜片,观察到了如下现象。</a:t>
            </a:r>
            <a:endParaRPr lang="en-US" altLang="zh-CN" sz="1415" kern="0" dirty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dirty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dirty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dirty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dirty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dirty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dirty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dirty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(1)将近视眼镜片放在发光体与凸透镜之间,光屏上原来清晰的像变模糊了;使光屏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(填“靠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近”或“远离”)透镜,又能在光屏上看到发光体清晰的像。由此可知,在近视眼得到矫正之前,物体的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像成在视网膜的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(填“前方”或“后方”)。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(2)取下近视眼镜片,重新调整光屏的位置,使它上面的像再次变得清晰,然后将另一个远视眼镜片放在发</a:t>
            </a:r>
            <a:endParaRPr lang="zh-CN" altLang="en-US" dirty="0"/>
          </a:p>
        </p:txBody>
      </p:sp>
      <p:pic>
        <p:nvPicPr>
          <p:cNvPr id="3" name="图片 3" descr="textimage3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6937" y="1320341"/>
            <a:ext cx="4438137" cy="1388401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3770321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光体和凸透镜之间, 光屏上原来清晰的像又变模糊了;再使光屏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(填“靠近”或“远离”)透镜,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又可以在光屏上看到发光体清晰的像。这说明矫正远视眼的眼镜片对光有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作用。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(1)远离　前方　(2)靠近　会聚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0000" y="1698619"/>
            <a:ext cx="8316000" cy="11031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(1)近视眼镜片是凹透镜,对光线有发散作用,把近视眼镜片放在发光体和凸透镜之间,发光体所成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的像要远离凸透镜,因此光屏应当远离凸透镜。放近视眼镜片前,像的位置更靠近透镜,说明近视眼矫正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前,物体的像成在视网膜的前方。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(2)远视眼镜片是凸透镜,对光线有会聚作用,把远视眼镜片放在发光体和凸透镜之间,发光体所成的像要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靠近凸透镜,因此光屏应当靠近凸透镜。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9991"/>
            <a:ext cx="831600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0" defTabSz="45720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5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考点一　光的传播</a:t>
            </a:r>
            <a:endParaRPr lang="zh-CN" altLang="en-US" sz="1500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720000" y="1555743"/>
            <a:ext cx="8316000" cy="21132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1.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(2020重庆一模,3,2分)如图所示的光现象中,由于光的直线传播形成的是 (　　)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2230" kern="0" spc="11617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</a:t>
            </a:r>
            <a:endParaRPr lang="zh-CN" altLang="en-US" dirty="0"/>
          </a:p>
        </p:txBody>
      </p:sp>
      <p:pic>
        <p:nvPicPr>
          <p:cNvPr id="5" name="图片 3" descr="textimage3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1851486"/>
            <a:ext cx="2714644" cy="2373179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720000" y="4341825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C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水中的“倒影”属于平面镜成像,是光的反射形成的,故A不符合题意;彩虹属于光的色散现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象,是由光的折射形成的,故B不符合题意;“手影”的形成是因为光是沿直线传播的,故C符合题意;汽车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后视镜是利用光的反射来成像的,故D不符合题意。故选C。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539651"/>
            <a:ext cx="403244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等线 Light" pitchFamily="2" charset="-122"/>
                <a:ea typeface="等线 Light" pitchFamily="2" charset="-122"/>
              </a:rPr>
              <a:t>最       新       模       拟</a:t>
            </a:r>
            <a:endParaRPr lang="zh-CN" altLang="en-US" sz="2800" dirty="0">
              <a:solidFill>
                <a:srgbClr val="FF0000"/>
              </a:solidFill>
              <a:latin typeface="等线 Light" pitchFamily="2" charset="-122"/>
              <a:ea typeface="等线 Light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769925"/>
            <a:ext cx="8316000" cy="32603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2.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(2020山西考前模拟训练,3改编,2分)2019年11月11日,有罕见的“水星凌日”现象,地球上部分地区可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以观察到。如图所示,某些特殊时刻,从地球上可以看到水星就像一个小黑点在太阳表面缓慢移动。下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列现象中与“水星凌日”现象原理相同的是 (　　)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8765" kern="0" spc="22357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262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A.水中筷子看起来折断了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B.雨后天空出现彩虹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C.路灯下人在地面上的影子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D.湖边的树在湖水中的“倒影”</a:t>
            </a:r>
            <a:endParaRPr lang="zh-CN" altLang="en-US" dirty="0"/>
          </a:p>
        </p:txBody>
      </p:sp>
      <p:pic>
        <p:nvPicPr>
          <p:cNvPr id="3" name="图片 3" descr="textimage3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1545840"/>
            <a:ext cx="3083034" cy="1448654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4127511"/>
            <a:ext cx="8316000" cy="6670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C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“水星凌日”现象是光的直线传播现象。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水中筷子“折断”和雨后彩虹均是光的折射现象,故A、B不符合题意;路灯下人在地面上的影子是光的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直线传播现象,故C符合题意;湖边的树在湖水中的“倒影”是光的反射现象,故D不符合题意。故选C。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18684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3.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(2020河北唐山丰南一模,11,3分)如图的港珠澳大桥是粤港澳三地首次合作建设的超大型跨海交通工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程,它是全球最长跨海大桥,于2018年10月24日正式通车运营。大桥在水中的倒影是光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形成的</a:t>
            </a:r>
            <a:r>
              <a:rPr dirty="0"/>
              <a:t/>
            </a:r>
            <a:br>
              <a:rPr dirty="0"/>
            </a:b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像,倒影看起来较暗是光在水面发生了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导致的。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7805" kern="0" spc="19492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</a:t>
            </a:r>
            <a:endParaRPr lang="zh-CN" altLang="en-US" dirty="0"/>
          </a:p>
        </p:txBody>
      </p:sp>
      <p:pic>
        <p:nvPicPr>
          <p:cNvPr id="3" name="图片 3" descr="textimage3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2055809"/>
            <a:ext cx="2786082" cy="131650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3617454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反射　虚　折射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0000" y="3913197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水面相当于平面镜,大桥在水中的倒影相当于平面镜成像,是光的反射现象,成像为虚像。因为光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一部分发生反射,一部分发生折射,所以只有部分光反射到人眼,所以看上去较暗。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912801"/>
            <a:ext cx="8316000" cy="2035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4.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(2019江西南昌调研,13)诗句“大漠孤烟直,长河落日圆”给我们展现了一幅美丽的画卷。其实诗人观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察到的落日并非太阳的实际位置(如图所示),而是太阳光经过不均匀的大气层发生了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所成的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像,太阳实际在图中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(选填“甲”或“乙”)的位置。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8890" kern="0" spc="17807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</a:t>
            </a:r>
            <a:endParaRPr lang="zh-CN" altLang="en-US" dirty="0"/>
          </a:p>
        </p:txBody>
      </p:sp>
      <p:pic>
        <p:nvPicPr>
          <p:cNvPr id="3" name="图片 3" descr="textimage3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1708610"/>
            <a:ext cx="3390900" cy="188595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3677616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折射　乙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0000" y="4044797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太阳落山时,太阳的实际位置在地平线下面,但太阳光经过不均匀的大气层时发生了折射,我们的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眼睛会觉得光是沿直线传播的,所以在眼前就呈现了太阳在甲处的虚像(即观察到的落日),此时,太阳的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实际位置在图中的乙位置。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13597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1.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(2020吉林长春29中模拟,6,2分)将一个凸透镜正对太阳,在距凸透镜20 cm处得到一个最小、最亮的光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斑。将一个物体放在此透镜前40 cm处,则可在凸透镜的另一侧得到一个 (　　)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A.倒立、放大的实像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B.倒立、缩小的实像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C.倒立、等大的实像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D.正立、放大的虚像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0000" y="912801"/>
            <a:ext cx="831600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0" defTabSz="45720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5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考点二　透镜成像</a:t>
            </a:r>
            <a:endParaRPr lang="zh-CN" altLang="en-US" sz="1500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720000" y="2698751"/>
            <a:ext cx="8316000" cy="435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C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将一个凸透镜对准太阳光,在距透镜20 cm的地方得到一个最小亮斑,所以凸透镜的焦距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=20cm。一个物体放在这个透镜前40 cm处,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u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=2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,成倒立、等大的实像。故选C。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720000" y="3198817"/>
            <a:ext cx="8316000" cy="1081561"/>
            <a:chOff x="720000" y="1260000"/>
            <a:chExt cx="8316000" cy="1081561"/>
          </a:xfrm>
        </p:grpSpPr>
        <p:sp>
          <p:nvSpPr>
            <p:cNvPr id="6" name="TextBox 2"/>
            <p:cNvSpPr txBox="1"/>
            <p:nvPr/>
          </p:nvSpPr>
          <p:spPr>
            <a:xfrm>
              <a:off x="720000" y="1260000"/>
              <a:ext cx="8316000" cy="10462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indent="0" eaLnBrk="0" latinLnBrk="1" hangingPunct="0">
                <a:lnSpc>
                  <a:spcPct val="100000"/>
                </a:lnSpc>
                <a:spcBef>
                  <a:spcPts val="140"/>
                </a:spcBef>
                <a:buNone/>
              </a:pPr>
              <a:r>
                <a:rPr lang="zh-CN" altLang="en-US" sz="1415" b="1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方法归纳</a:t>
              </a:r>
              <a:r>
                <a:rPr lang="zh-CN" altLang="en-US" sz="1415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　凸透镜焦距的确定一般可用下面两种方法。</a:t>
              </a:r>
              <a:endParaRPr lang="zh-CN" altLang="en-US" dirty="0"/>
            </a:p>
            <a:p>
              <a:pPr marL="0" indent="0" eaLnBrk="0" latinLnBrk="1" hangingPunct="0">
                <a:lnSpc>
                  <a:spcPct val="100000"/>
                </a:lnSpc>
                <a:spcBef>
                  <a:spcPts val="140"/>
                </a:spcBef>
                <a:buNone/>
              </a:pPr>
              <a:r>
                <a:rPr lang="zh-CN" altLang="en-US" sz="1415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①平行光聚焦法:让透镜正对着太阳光,在另一侧光屏上找到最小、最亮的光斑,测量出透镜中心到光斑</a:t>
              </a:r>
              <a:r>
                <a:rPr dirty="0"/>
                <a:t/>
              </a:r>
              <a:br>
                <a:rPr dirty="0"/>
              </a:br>
              <a:r>
                <a:rPr lang="zh-CN" altLang="en-US" sz="1415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的距离就是焦距。</a:t>
              </a:r>
              <a:endParaRPr lang="zh-CN" altLang="en-US" dirty="0"/>
            </a:p>
            <a:p>
              <a:pPr marL="0" indent="0" eaLnBrk="0" latinLnBrk="1" hangingPunct="0">
                <a:lnSpc>
                  <a:spcPct val="100000"/>
                </a:lnSpc>
                <a:spcBef>
                  <a:spcPts val="140"/>
                </a:spcBef>
                <a:buNone/>
              </a:pPr>
              <a:r>
                <a:rPr lang="zh-CN" altLang="en-US" sz="1415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②二倍焦距成像法:即</a:t>
              </a:r>
              <a:r>
                <a:rPr lang="zh-CN" altLang="en-US" sz="1415" i="1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u</a:t>
              </a:r>
              <a:r>
                <a:rPr lang="zh-CN" altLang="en-US" sz="1415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=</a:t>
              </a:r>
              <a:r>
                <a:rPr lang="zh-CN" altLang="en-US" sz="1415" i="1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v</a:t>
              </a:r>
              <a:r>
                <a:rPr lang="zh-CN" altLang="en-US" sz="1415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=2</a:t>
              </a:r>
              <a:r>
                <a:rPr lang="zh-CN" altLang="en-US" sz="1415" i="1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f</a:t>
              </a:r>
              <a:r>
                <a:rPr lang="zh-CN" altLang="en-US" sz="1415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时成等大的实像,则焦距</a:t>
              </a:r>
              <a:r>
                <a:rPr lang="zh-CN" altLang="en-US" sz="1415" i="1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f</a:t>
              </a:r>
              <a:r>
                <a:rPr lang="zh-CN" altLang="en-US" sz="1415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=</a:t>
              </a:r>
              <a:r>
                <a:rPr lang="zh-CN" altLang="en-US" sz="2380" kern="0" spc="-1181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 </a:t>
              </a:r>
              <a:r>
                <a:rPr lang="zh-CN" altLang="en-US" sz="1415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。</a:t>
              </a:r>
              <a:endParaRPr lang="zh-CN" altLang="en-US" dirty="0"/>
            </a:p>
          </p:txBody>
        </p:sp>
        <p:graphicFrame>
          <p:nvGraphicFramePr>
            <p:cNvPr id="7" name="对象 6"/>
            <p:cNvGraphicFramePr>
              <a:graphicFrameLocks noChangeAspect="1"/>
            </p:cNvGraphicFramePr>
            <p:nvPr/>
          </p:nvGraphicFramePr>
          <p:xfrm>
            <a:off x="4857752" y="1941512"/>
            <a:ext cx="152399" cy="4000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Equation" r:id="rId4" imgW="3962400" imgH="10668000" progId="">
                    <p:embed/>
                  </p:oleObj>
                </mc:Choice>
                <mc:Fallback>
                  <p:oleObj name="Equation" r:id="rId4" imgW="3962400" imgH="10668000" progId="">
                    <p:embed/>
                    <p:pic>
                      <p:nvPicPr>
                        <p:cNvPr id="0" name="Picture 1" descr="image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7752" y="1941512"/>
                          <a:ext cx="152399" cy="40004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2208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2.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(2018吉林长春南关检测,8)如图是宇航员王亚平太空授课时的一个镜头,若她的脸离水球球心的距离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是20 cm,则该水球的焦距可能是 (　　)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8015" kern="0" spc="11033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2355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A.8 cm　　B.12 cm　　C.15 cm　　D.30 cm</a:t>
            </a:r>
            <a:endParaRPr lang="zh-CN" altLang="en-US" dirty="0"/>
          </a:p>
        </p:txBody>
      </p:sp>
      <p:pic>
        <p:nvPicPr>
          <p:cNvPr id="3" name="图片 3" descr="textimage3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1795490"/>
            <a:ext cx="1911298" cy="1331889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3627445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A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透过水球看到的是一个缩小、倒立的实像,因此脸到水球的距离大于二倍焦距,即20 cm&gt;2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所以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&lt;10 cm,故A项正确。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872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3.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(2019广东河源模拟,25)患近视眼的小张,在阳台上埋头看书,被街对面电子眼的闪光干扰了,他戴上眼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镜后,好奇地观察街道上的情况,清楚地看见了一辆轿车绝尘而去,消失在街道的尽头。小张戴的眼镜是</a:t>
            </a:r>
            <a:r>
              <a:rPr dirty="0"/>
              <a:t/>
            </a:r>
            <a:br>
              <a:rPr dirty="0"/>
            </a:b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透镜;电子眼的镜头相当于一个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透镜,当轿车绝尘而去,电子眼所拍摄到的轿车的像将</a:t>
            </a:r>
            <a:r>
              <a:rPr dirty="0"/>
              <a:t/>
            </a:r>
            <a:br>
              <a:rPr dirty="0"/>
            </a:b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(选填“变大”、“变小”或“不变”)。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0000" y="2331570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凹　凸　变小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0000" y="2627313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小张是近视眼,所以要戴上凹透镜来矫正;街对面的电子眼相当于照相机,其镜头是凸透镜;根据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“物远像近像变小”可知轿车离电子眼越来越远时所成的像越来越小。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698487"/>
            <a:ext cx="8316000" cy="1843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4.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(2020江苏扬州高邮一模,27,6分)某实验小组在做“探究凸透镜成像规律”的实验时: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0480" kern="0" spc="17121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endParaRPr lang="zh-CN" altLang="en-US" dirty="0"/>
          </a:p>
        </p:txBody>
      </p:sp>
      <p:pic>
        <p:nvPicPr>
          <p:cNvPr id="3" name="图片 3" descr="textimage3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1065668"/>
            <a:ext cx="2643206" cy="1695100"/>
          </a:xfrm>
          <a:prstGeom prst="rect">
            <a:avLst/>
          </a:prstGeom>
        </p:spPr>
      </p:pic>
      <p:pic>
        <p:nvPicPr>
          <p:cNvPr id="4" name="图片 3" descr="textimage3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994230"/>
            <a:ext cx="2244991" cy="1714621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720000" y="2851618"/>
            <a:ext cx="8316000" cy="13469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322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(1)让一束平行光射向凸透镜,移动光屏,直到在光屏上会聚成一点,如图1所示,则该凸透镜的焦距为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    </a:t>
            </a:r>
            <a:r>
              <a:rPr dirty="0"/>
              <a:t/>
            </a:r>
            <a:br>
              <a:rPr dirty="0"/>
            </a:b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cm;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(2)如图2所示,要使像成在光屏的中央,应将光屏向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(选填“上”或“下”)调整;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(3)当烛焰在距离凸透镜12 cm处时,移动光屏,可在光屏上得到一个倒立、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的实像,生活中的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    </a:t>
            </a:r>
            <a:r>
              <a:rPr dirty="0"/>
              <a:t/>
            </a:r>
            <a:br>
              <a:rPr dirty="0"/>
            </a:b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(选填“放大镜”“投影仪”或“照相机”)就是利用这个原理制成的;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(4)当烛焰逐渐远离凸透镜时,烛焰所成的实像将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(选填“变大”或“变小”);</a:t>
            </a:r>
            <a:endParaRPr lang="zh-CN" alt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720000" y="4262870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(5)在实验中已得到清晰的实像,若用黑色硬纸片遮住透镜的上半部分,则所成的像将是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(选填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“完整”或“不完整”)的,且亮度变暗。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872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5.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(2020辽宁营口,16,4分)小波在湖边游玩时,看到茂密的树下有许多圆形光斑,仔细一看是太阳的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“像”,这是光的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而形成的;看到湖水中游动的“鱼”比其实际位置要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(选填“深”或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“浅”),这是因为光从水中斜射向空气时发生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;湖面上拱桥在水中的“倒影”,这是由于光的</a:t>
            </a:r>
            <a:r>
              <a:rPr dirty="0"/>
              <a:t/>
            </a:r>
            <a:br>
              <a:rPr dirty="0"/>
            </a:b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而形成的虚像。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0000" y="2403008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直线传播　浅　折射　反射 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0000" y="2770189"/>
            <a:ext cx="8316000" cy="872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茂密的树下有许多圆形光斑,是太阳光通过树叶缝隙形成的小孔成像,是光的直线传播形成的;看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到水中游动的“鱼”时,光从水中斜射向空气中时发生折射,折射角大于入射角,折射光线偏离法线,进入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人眼,人眼沿光线射来的方向看到的是比实际位置偏浅的虚像;湖面上拱桥在水中的“倒影”是光的反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射形成的。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841363"/>
            <a:ext cx="8316000" cy="4489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(1)10.0　(2)下　(3)放大　投影仪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(4)变小　(5)完整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0000" y="1387643"/>
            <a:ext cx="8316000" cy="17958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(1)从焦点到凸透镜的距离为焦距,则该凸透镜的焦距为10.0 cm。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(2)要使像成在光屏的中央,则烛焰中心、透镜中心、光屏中心要在同一高度,由图知,光屏的位置偏高,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要使像能成在光屏的中央,应将光屏向下调整。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(3)当烛焰在距离凸透镜12 cm处时,物体处于1倍焦距和2倍焦距之间,所以此时成倒立、放大的实像,投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影仪是根据这个原理制成的。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(4)由成实像的规律知,物距变大,则像距变小,同时像也变小。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(5)黑色硬纸片遮住透镜的上半部分,物体的各个部分依然有光线经透镜下半部分折射成像,只是透光变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少,像会变暗。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0000" y="3183584"/>
            <a:ext cx="8316000" cy="1372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知识归纳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凸透镜成像规律记忆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静态规律: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u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&gt;2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&lt;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v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&lt;2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,物在远处,像“倒、小、实”;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u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=2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v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=2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,物像等距,像“倒、等、实”;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&lt;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u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&lt;2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v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&gt;2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,物在近处,像“倒、大、实”;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u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&lt;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,物在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内,像“正、大、虚”,物像在同侧。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动态规律:成实像,物近像远像变大、物远像近像变小;成虚像,物近像近像变小、物远像远像变大。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630562"/>
            <a:ext cx="8316000" cy="17343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1.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(2020天津河西一模,3)如图所示,一束光斜射到平面镜上,经平面镜反射后,反射光线经过的点是 (  </a:t>
            </a:r>
            <a:r>
              <a:rPr lang="zh-CN" altLang="en-US" sz="1415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 )</a:t>
            </a:r>
            <a:endParaRPr lang="en-US" altLang="zh-CN" sz="1415" kern="0" dirty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0"/>
              </a:spcBef>
              <a:buNone/>
            </a:pP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5385" kern="0" spc="5188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35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点　    B.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点　    C.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点　    D.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d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点</a:t>
            </a:r>
            <a:endParaRPr lang="zh-CN" altLang="en-US" dirty="0"/>
          </a:p>
        </p:txBody>
      </p:sp>
      <p:pic>
        <p:nvPicPr>
          <p:cNvPr id="3" name="图片 3" descr="textimage3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1883900"/>
            <a:ext cx="1500198" cy="1212926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720000" y="3455536"/>
            <a:ext cx="8316000" cy="1457793"/>
            <a:chOff x="720000" y="1260000"/>
            <a:chExt cx="8316000" cy="1457793"/>
          </a:xfrm>
        </p:grpSpPr>
        <p:sp>
          <p:nvSpPr>
            <p:cNvPr id="5" name="TextBox 2"/>
            <p:cNvSpPr txBox="1"/>
            <p:nvPr/>
          </p:nvSpPr>
          <p:spPr>
            <a:xfrm>
              <a:off x="720000" y="1260000"/>
              <a:ext cx="8316000" cy="11111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indent="0" eaLnBrk="0" latinLnBrk="1" hangingPunct="0">
                <a:lnSpc>
                  <a:spcPct val="100000"/>
                </a:lnSpc>
                <a:spcBef>
                  <a:spcPts val="140"/>
                </a:spcBef>
                <a:buNone/>
              </a:pPr>
              <a:r>
                <a:rPr lang="zh-CN" altLang="en-US" sz="1415" b="1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答案    C</a:t>
              </a:r>
              <a:r>
                <a:rPr lang="zh-CN" altLang="en-US" sz="1415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　由光的反射规律作出光的反射光线,即可知通过哪个点,如图所示。故选C。</a:t>
              </a:r>
              <a:endParaRPr lang="zh-CN" altLang="en-US" dirty="0"/>
            </a:p>
            <a:p>
              <a:pPr marL="0" indent="0" eaLnBrk="0" latinLnBrk="1" hangingPunct="0">
                <a:lnSpc>
                  <a:spcPct val="100000"/>
                </a:lnSpc>
                <a:spcBef>
                  <a:spcPts val="140"/>
                </a:spcBef>
                <a:buNone/>
              </a:pPr>
              <a:r>
                <a:rPr lang="zh-CN" altLang="en-US" sz="5720" kern="0" spc="6354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 </a:t>
              </a:r>
              <a:r>
                <a:rPr lang="zh-CN" altLang="en-US" sz="1415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 </a:t>
              </a:r>
              <a:endParaRPr lang="zh-CN" altLang="en-US" dirty="0"/>
            </a:p>
          </p:txBody>
        </p:sp>
        <p:pic>
          <p:nvPicPr>
            <p:cNvPr id="6" name="图片 3" descr="textimage40.jpe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1868" y="1555743"/>
              <a:ext cx="1533524" cy="1162050"/>
            </a:xfrm>
            <a:prstGeom prst="rect">
              <a:avLst/>
            </a:prstGeom>
          </p:spPr>
        </p:pic>
      </p:grpSp>
      <p:sp>
        <p:nvSpPr>
          <p:cNvPr id="7" name="TextBox 2"/>
          <p:cNvSpPr txBox="1"/>
          <p:nvPr/>
        </p:nvSpPr>
        <p:spPr>
          <a:xfrm>
            <a:off x="720000" y="1266232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一、选择题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(每小题3分,共15分)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1200" y="694728"/>
            <a:ext cx="77089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698487"/>
            <a:ext cx="8316000" cy="19060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2.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(2020福建福清一模,4)如图,一些金属条被科技馆工作人员按特殊的方式摆放后,在灯光的照射下就出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现了栩栩如生的“飞机”。与“飞机”的形成原理相同的是(　　)</a:t>
            </a:r>
            <a:endParaRPr lang="en-US" altLang="zh-CN" sz="1415" kern="0" dirty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212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A.日食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B.海市蜃楼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C.雨后彩虹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D.镜中“花”、水中“月”</a:t>
            </a:r>
            <a:endParaRPr lang="zh-CN" altLang="en-US" dirty="0"/>
          </a:p>
        </p:txBody>
      </p:sp>
      <p:pic>
        <p:nvPicPr>
          <p:cNvPr id="3" name="图片 3" descr="textimage4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1341429"/>
            <a:ext cx="1632378" cy="1228097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2841627"/>
            <a:ext cx="8316000" cy="10903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A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金属条被科技馆工作人员按特殊的方式摆放后,在灯光的照射下就出现了栩栩如生的“飞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机”,其形成原理是光的直线传播。日食的形成,是光的直线传播原理,故A符合题意;海市蜃楼是光经过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不同密度的空气层后发生折射,使远处景物显示在半空中或地面上的奇异幻景,属于光的折射现象,故B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不符合题意;雨后天空出现彩虹,是光的色散现象,属于光的折射现象,故C不符合题意;镜中“花”、水中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“月”均属于平面镜成像,其形成原理是光的反射,故D不符合题意。故选A。</a:t>
            </a:r>
            <a:endParaRPr lang="zh-CN" altLang="en-US" dirty="0"/>
          </a:p>
        </p:txBody>
      </p:sp>
      <p:sp>
        <p:nvSpPr>
          <p:cNvPr id="5" name="TextBox 2"/>
          <p:cNvSpPr txBox="1"/>
          <p:nvPr/>
        </p:nvSpPr>
        <p:spPr>
          <a:xfrm>
            <a:off x="720000" y="4119994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知识归纳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见到影子、日食和月食、小孔成像就联系到光的直线传播原理;见到镜子、倒影、潜望镜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就联系到光的反射原理;见到水中的物体、隔着玻璃或透镜看物体就联系到光的折射原理。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784103"/>
            <a:ext cx="8316000" cy="28433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3.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(2019江苏扬州梅岭中学模拟,6)如图所示,将平面镜和铅笔竖直放置在水平桌面上,下列说法正确的是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 (　　)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7725" kern="0" spc="13275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2255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A.铅笔水平向右移动时,它的像将变小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B.平面镜竖直向上移动时,铅笔的像也将向上移动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C.若改用一块较小的平面镜,铅笔的像将变小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D.若铅笔按图示箭头方向转过45</a:t>
            </a:r>
            <a:r>
              <a:rPr lang="zh-CN" altLang="en-US" sz="1415" kern="0" dirty="0" smtClean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°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,铅笔将与它的像垂直</a:t>
            </a:r>
            <a:endParaRPr lang="zh-CN" altLang="en-US" dirty="0"/>
          </a:p>
        </p:txBody>
      </p:sp>
      <p:pic>
        <p:nvPicPr>
          <p:cNvPr id="3" name="图片 3" descr="textimage4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1222722"/>
            <a:ext cx="2118908" cy="128648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3698883"/>
            <a:ext cx="8316000" cy="10903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D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由平面镜成像的特点可知,铅笔与平面镜的距离改变,铅笔在镜中的像的大小不变,故A错误;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平面镜竖直向上移动时,铅笔的像与铅笔还是关于平面镜所在平面对称,故像不动,故B错误;像的大小与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物体相等,故若改用一块较小的平面镜,铅笔的像大小不变,故C错误;铅笔与平面镜的夹角为45</a:t>
            </a:r>
            <a:r>
              <a:rPr lang="zh-CN" altLang="en-US" sz="1415" kern="0" dirty="0" smtClean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°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,根据平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面镜成像的特点,铅笔的像与平面镜也成45</a:t>
            </a:r>
            <a:r>
              <a:rPr lang="zh-CN" altLang="en-US" sz="1415" kern="0" dirty="0" smtClean="0">
                <a:solidFill>
                  <a:srgbClr val="000000"/>
                </a:solidFill>
                <a:latin typeface="Arial Narrow" panose="020B0606020202030204" pitchFamily="65" charset="-122"/>
                <a:ea typeface="Arial Unicode MS" pitchFamily="65" charset="-122"/>
              </a:rPr>
              <a:t>°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角,所以铅笔与它在平面镜中的像互相垂直,故D正确。故选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D。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1141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4.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(2019安徽合肥50中模拟,3)关于光现象,下列说法正确的是 (　　)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A.人远离平面镜时,平面镜中的像越来越小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B.漫反射不遵循光的反射定律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C.验钞机利用红外线辨别钞票的真伪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D.在岸上看到水里的鱼比它的实际位置高一些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0000" y="2474446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D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人远离平面镜时,平面镜中的像也远离,但像的大小与物体等大,故A错误;漫反射也遵循光的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反射定律,故B错误;紫外线能使钞票上的荧光物质发光,辨别钞票的真伪,故C错误;由于光的折射,在岸上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看到水里的鱼比它的实际位置浅,即比它的实际位置高一些,故D正确。故选D。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0000" y="3198817"/>
            <a:ext cx="8316000" cy="11288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思路分析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(1)根据平面镜成像的特点(物距等于像距、物像等大)分析判断;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(2)镜面反射和漫反射都遵循光的反射定律;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(3)紫外线能验钞;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(4)光从一种介质斜射入另一种介质中时,光的传播方向发生改变,由于光的折射现象,看到的水中的鱼比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实际的位置浅。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752573"/>
            <a:ext cx="8316000" cy="22704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5.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(2019陕西西工大二模,6)将物体分别放在甲、乙凸透镜前,物距相同,通过甲透镜成正立放大的像,通过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乙透镜成倒立缩小的像。图1是平行于主光轴的光线通过甲透镜的光路图,图2中哪幅图可能是平行于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主光轴的光线通过乙透镜的光路图 (　　)</a:t>
            </a:r>
            <a:endParaRPr lang="en-US" altLang="zh-CN" sz="1415" kern="0" dirty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dirty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dirty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dirty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dirty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dirty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endParaRPr lang="en-US" altLang="zh-CN" sz="1415" kern="0" dirty="0" smtClean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en-US" altLang="zh-CN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			  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图1</a:t>
            </a:r>
            <a:endParaRPr lang="zh-CN" altLang="en-US" dirty="0"/>
          </a:p>
        </p:txBody>
      </p:sp>
      <p:pic>
        <p:nvPicPr>
          <p:cNvPr id="3" name="图片 3" descr="textimage4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1484305"/>
            <a:ext cx="3286573" cy="1204854"/>
          </a:xfrm>
          <a:prstGeom prst="rect">
            <a:avLst/>
          </a:prstGeom>
        </p:spPr>
      </p:pic>
      <p:pic>
        <p:nvPicPr>
          <p:cNvPr id="4" name="图片 4" descr="textimage4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3127379"/>
            <a:ext cx="6352330" cy="1367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055677"/>
            <a:ext cx="8316000" cy="16439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7430" kern="0" spc="48667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2150"/>
              </a:spcBef>
              <a:buNone/>
            </a:pPr>
            <a:r>
              <a:rPr lang="en-US" altLang="zh-CN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				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图2</a:t>
            </a:r>
            <a:endParaRPr lang="zh-CN" altLang="en-US" dirty="0"/>
          </a:p>
        </p:txBody>
      </p:sp>
      <p:pic>
        <p:nvPicPr>
          <p:cNvPr id="3" name="图片 3" descr="textimage4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1181919"/>
            <a:ext cx="5695223" cy="1241071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2841627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A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同一物体,通过甲透镜成了正立放大的像,该像应该是虚像,说明物体在甲凸透镜一倍焦距以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内;物体通过乙透镜成倒立缩小的像,该像应该为实像,说明物体在乙透镜的二倍焦距以外,故甲透镜焦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距大于2倍乙透镜焦距,由图1可知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06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甲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=20 cm,所以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065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乙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&lt;10 cm,故A项正确。</a:t>
            </a:r>
            <a:endParaRPr lang="zh-CN" altLang="en-US" dirty="0"/>
          </a:p>
        </p:txBody>
      </p:sp>
      <p:sp>
        <p:nvSpPr>
          <p:cNvPr id="5" name="TextBox 2"/>
          <p:cNvSpPr txBox="1"/>
          <p:nvPr/>
        </p:nvSpPr>
        <p:spPr>
          <a:xfrm>
            <a:off x="720000" y="3627445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解题关键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   凸透镜成的虚像都是正立的,且物距小于焦距;凸透镜成的实像都是倒立的,成倒立缩小的实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像时物距大于2倍焦距,故得到甲透镜焦距大于2倍乙透镜焦距。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978007"/>
            <a:ext cx="8316000" cy="29527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6.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(2020甘肃兰州诊断性考试,17)如图甲所示,在“探究光的反射规律”的实验中,平面镜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M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放在水平桌面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上,一张可折叠的半圆形的白纸竖直地立在平面镜上,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ON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是它的转动轴,且垂直于镜面。若使入射角变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小,经平面镜反射后,反射光线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OB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与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ON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的夹角将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(选填“变大”“变小”或“不变”)。以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ON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为轴,若将白纸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向后转动如图乙所示,则在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上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(选填“能”或“不能”)看到反射光。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9600" kern="0" spc="40572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2910"/>
              </a:spcBef>
              <a:buNone/>
            </a:pPr>
            <a:r>
              <a:rPr lang="en-US" altLang="zh-CN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		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甲　</a:t>
            </a:r>
            <a:r>
              <a:rPr lang="en-US" altLang="zh-CN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		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　乙</a:t>
            </a:r>
            <a:endParaRPr lang="zh-CN" altLang="en-US" dirty="0"/>
          </a:p>
        </p:txBody>
      </p:sp>
      <p:pic>
        <p:nvPicPr>
          <p:cNvPr id="3" name="图片 3" descr="textimage4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1916692"/>
            <a:ext cx="4911376" cy="1578394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698487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二、填空题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(每空1分,共2分)</a:t>
            </a:r>
            <a:endParaRPr lang="zh-CN" altLang="en-US" dirty="0"/>
          </a:p>
        </p:txBody>
      </p:sp>
      <p:sp>
        <p:nvSpPr>
          <p:cNvPr id="5" name="TextBox 2"/>
          <p:cNvSpPr txBox="1"/>
          <p:nvPr/>
        </p:nvSpPr>
        <p:spPr>
          <a:xfrm>
            <a:off x="720000" y="3974644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变小　不能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0000" y="4270387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由光的反射定律可知,反射角等于入射角,所以当入射角变小的时候,反射角也会变小。由光的反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射定律可知,入射光线、反射光线和法线在同一平面内,所以当将白纸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向后转动时,反射光线不能投射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到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上,故不能看到反射光。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359860"/>
            <a:ext cx="8316000" cy="19201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7.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(2020福建石狮学业质量检查,24)如图所示,在平静的湖边有一盏路灯标记为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S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,潜水爱好者在水下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E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处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看到路灯的像为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S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'。请画出水下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E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处的人看到路灯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S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的光路图。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9560" kern="0" spc="13764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</a:t>
            </a:r>
            <a:endParaRPr lang="zh-CN" altLang="en-US" dirty="0"/>
          </a:p>
        </p:txBody>
      </p:sp>
      <p:pic>
        <p:nvPicPr>
          <p:cNvPr id="3" name="图片 3" descr="textimage4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2009034"/>
            <a:ext cx="2974904" cy="2047039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1080340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三、作图题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(共3分)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20000" y="912801"/>
            <a:ext cx="8316000" cy="2050960"/>
            <a:chOff x="720000" y="1260000"/>
            <a:chExt cx="8316000" cy="2050960"/>
          </a:xfrm>
        </p:grpSpPr>
        <p:sp>
          <p:nvSpPr>
            <p:cNvPr id="2" name="TextBox 2"/>
            <p:cNvSpPr txBox="1"/>
            <p:nvPr/>
          </p:nvSpPr>
          <p:spPr>
            <a:xfrm>
              <a:off x="720000" y="1260000"/>
              <a:ext cx="8316000" cy="17020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indent="0" eaLnBrk="0" latinLnBrk="1" hangingPunct="0">
                <a:lnSpc>
                  <a:spcPct val="100000"/>
                </a:lnSpc>
                <a:spcBef>
                  <a:spcPts val="140"/>
                </a:spcBef>
                <a:buNone/>
              </a:pPr>
              <a:r>
                <a:rPr lang="zh-CN" altLang="en-US" sz="1415" b="1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答案</a:t>
              </a:r>
              <a:r>
                <a:rPr lang="zh-CN" altLang="en-US" sz="1415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　如图所示</a:t>
              </a:r>
              <a:endParaRPr lang="zh-CN" altLang="en-US" dirty="0"/>
            </a:p>
            <a:p>
              <a:pPr marL="0" indent="0" eaLnBrk="0" latinLnBrk="1" hangingPunct="0">
                <a:lnSpc>
                  <a:spcPct val="100000"/>
                </a:lnSpc>
                <a:spcBef>
                  <a:spcPts val="140"/>
                </a:spcBef>
                <a:buNone/>
              </a:pPr>
              <a:r>
                <a:rPr lang="zh-CN" altLang="en-US" sz="9560" kern="0" spc="13614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 </a:t>
              </a:r>
              <a:r>
                <a:rPr lang="zh-CN" altLang="en-US" sz="1415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 </a:t>
              </a:r>
              <a:endParaRPr lang="zh-CN" altLang="en-US" dirty="0"/>
            </a:p>
          </p:txBody>
        </p:sp>
        <p:pic>
          <p:nvPicPr>
            <p:cNvPr id="3" name="图片 3" descr="textimage48.jpe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1604" y="1484305"/>
              <a:ext cx="2637554" cy="1826655"/>
            </a:xfrm>
            <a:prstGeom prst="rect">
              <a:avLst/>
            </a:prstGeom>
          </p:spPr>
        </p:pic>
      </p:grpSp>
      <p:sp>
        <p:nvSpPr>
          <p:cNvPr id="5" name="TextBox 2"/>
          <p:cNvSpPr txBox="1"/>
          <p:nvPr/>
        </p:nvSpPr>
        <p:spPr>
          <a:xfrm>
            <a:off x="720000" y="3270255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连接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E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'、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S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',其与界面的交点即为入射点,连接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S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点和入射点即为入射光线,在入射光线和折射光线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上标出光的传播方向。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698487"/>
            <a:ext cx="8316000" cy="14577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6.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(2020四川南充,25,2分)一束光从空气射向玻璃砖,并穿过玻璃砖;画出这束光进入和离开玻璃砖的折射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光线。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6555" kern="0" spc="11819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</a:t>
            </a:r>
            <a:endParaRPr lang="zh-CN" altLang="en-US" dirty="0"/>
          </a:p>
        </p:txBody>
      </p:sp>
      <p:pic>
        <p:nvPicPr>
          <p:cNvPr id="3" name="图片 3" descr="textimage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1208544"/>
            <a:ext cx="2333625" cy="1352549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720000" y="2681243"/>
            <a:ext cx="8316000" cy="1719730"/>
            <a:chOff x="720000" y="2681243"/>
            <a:chExt cx="8316000" cy="1719730"/>
          </a:xfrm>
        </p:grpSpPr>
        <p:sp>
          <p:nvSpPr>
            <p:cNvPr id="4" name="TextBox 2"/>
            <p:cNvSpPr txBox="1"/>
            <p:nvPr/>
          </p:nvSpPr>
          <p:spPr>
            <a:xfrm>
              <a:off x="720000" y="2681243"/>
              <a:ext cx="8316000" cy="12396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indent="0" eaLnBrk="0" latinLnBrk="1" hangingPunct="0">
                <a:lnSpc>
                  <a:spcPct val="100000"/>
                </a:lnSpc>
                <a:spcBef>
                  <a:spcPts val="140"/>
                </a:spcBef>
                <a:buNone/>
              </a:pPr>
              <a:r>
                <a:rPr lang="zh-CN" altLang="en-US" sz="1415" b="1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答案</a:t>
              </a:r>
              <a:r>
                <a:rPr lang="zh-CN" altLang="en-US" sz="1415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　如图所示</a:t>
              </a:r>
              <a:endParaRPr lang="zh-CN" altLang="en-US" dirty="0"/>
            </a:p>
            <a:p>
              <a:pPr marL="0" indent="0" eaLnBrk="0" latinLnBrk="1" hangingPunct="0">
                <a:lnSpc>
                  <a:spcPct val="100000"/>
                </a:lnSpc>
                <a:spcBef>
                  <a:spcPts val="140"/>
                </a:spcBef>
                <a:buNone/>
              </a:pPr>
              <a:r>
                <a:rPr lang="zh-CN" altLang="en-US" sz="6555" kern="0" spc="7244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 </a:t>
              </a:r>
              <a:r>
                <a:rPr lang="zh-CN" altLang="en-US" sz="1415" kern="0" dirty="0" smtClean="0">
                  <a:solidFill>
                    <a:srgbClr val="000000"/>
                  </a:solidFill>
                  <a:latin typeface="Times New Roman" panose="02020603050405020304" pitchFamily="65" charset="-122"/>
                  <a:ea typeface="宋体" panose="02010600030101010101" pitchFamily="2" charset="-122"/>
                </a:rPr>
                <a:t> </a:t>
              </a:r>
              <a:endParaRPr lang="zh-CN" altLang="en-US" dirty="0"/>
            </a:p>
          </p:txBody>
        </p:sp>
        <p:pic>
          <p:nvPicPr>
            <p:cNvPr id="5" name="图片 3" descr="textimage3.jpe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4414" y="3048424"/>
              <a:ext cx="1752600" cy="1352549"/>
            </a:xfrm>
            <a:prstGeom prst="rect">
              <a:avLst/>
            </a:prstGeom>
          </p:spPr>
        </p:pic>
      </p:grpSp>
      <p:sp>
        <p:nvSpPr>
          <p:cNvPr id="6" name="TextBox 2"/>
          <p:cNvSpPr txBox="1"/>
          <p:nvPr/>
        </p:nvSpPr>
        <p:spPr>
          <a:xfrm>
            <a:off x="720000" y="4548622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光从空气垂直进入玻璃砖,所以其传播方向不变;光从玻璃砖斜射入空气中,先过入射点作垂直于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界面的法线,然后根据折射光线和入射光线分别位于法线两侧、折射角大于入射角,画出折射光线。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055677"/>
            <a:ext cx="8316000" cy="10903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8.(2019山东济南高新区模拟,17)(4分)为了研究眼的成像原理,小科自主研制了如图所示的实验装置。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用水透镜模拟眼的晶状体,通过注水或抽水可改变水透镜凸度大小。光屏和水透镜固定在光具座如图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所示的位置。点燃蜡烛后,调节水透镜凸度,直至光屏上成一个清晰倒立、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(填“放大”、“等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大”或“缩小”)的实像。若将点燃的蜡烛向左移动一小段距离,要使光屏上重新得到清晰的像,应对水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透镜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(填“注水”或“抽水”)。</a:t>
            </a:r>
            <a:endParaRPr lang="zh-CN" altLang="en-US" dirty="0"/>
          </a:p>
        </p:txBody>
      </p:sp>
      <p:pic>
        <p:nvPicPr>
          <p:cNvPr id="3" name="图片 3" descr="textimage4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2208676"/>
            <a:ext cx="3786214" cy="1391991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735256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四、实验探究题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(共20分)</a:t>
            </a:r>
            <a:endParaRPr lang="zh-CN" altLang="en-US" dirty="0"/>
          </a:p>
        </p:txBody>
      </p:sp>
      <p:sp>
        <p:nvSpPr>
          <p:cNvPr id="5" name="TextBox 2"/>
          <p:cNvSpPr txBox="1"/>
          <p:nvPr/>
        </p:nvSpPr>
        <p:spPr>
          <a:xfrm>
            <a:off x="720000" y="3614604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缩小　抽水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0000" y="3913197"/>
            <a:ext cx="8316000" cy="11031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由图可知,物距大于像距,并且能在光屏上成实像,所以物距一定是在二倍焦距之外,所以成的是倒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立、缩小的实像。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向左移动蜡烛,即此时的物距变大,像距应该变小,即光屏应该向左移动,才能使得像清晰,但若保持光屏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和透镜位置不变,仍使得像成在光屏上,则需要让凸透镜的会聚能力减弱,即需要让凸透镜变薄,故应该向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外抽水。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698487"/>
            <a:ext cx="8316000" cy="21132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9.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(2020北京西城一模,27)(8分)小丽利用如图所示装置“探究凸透镜成像的规律”。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2230" kern="0" spc="26317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endParaRPr lang="zh-CN" altLang="en-US" dirty="0"/>
          </a:p>
        </p:txBody>
      </p:sp>
      <p:pic>
        <p:nvPicPr>
          <p:cNvPr id="3" name="图片 3" descr="textimage5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065668"/>
            <a:ext cx="3214710" cy="1738695"/>
          </a:xfrm>
          <a:prstGeom prst="rect">
            <a:avLst/>
          </a:prstGeom>
        </p:spPr>
      </p:pic>
      <p:pic>
        <p:nvPicPr>
          <p:cNvPr id="4" name="图片 3" descr="textimage5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1208544"/>
            <a:ext cx="3528349" cy="1415413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720000" y="2708742"/>
            <a:ext cx="8316000" cy="11160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3830"/>
              </a:spcBef>
              <a:buNone/>
            </a:pPr>
            <a:r>
              <a:rPr lang="en-US" altLang="zh-CN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					        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乙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(1)小丽利用图甲所示的方法,使平行于主光轴的光线通过凸透镜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会聚在光屏上,从而确定所使用的凸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透镜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的焦距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06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=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cm。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(2)如图乙所示,小丽将凸透镜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固定在光具座上40 cm刻度线处,将点燃的蜡烛放置在光具座上10 cm刻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度线处,移动光屏直至光屏上呈现出烛焰的倒立、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的实像,这一原理应用在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(选填“照</a:t>
            </a:r>
            <a:endParaRPr lang="zh-CN" alt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720000" y="3810142"/>
            <a:ext cx="8316000" cy="11031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相机”“幻灯机”或“放大镜”)上。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(3)保持蜡烛位置不变,小丽用焦距为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06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06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&lt;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06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)的凸透镜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替换凸透镜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,将凸透镜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仍固定在光具座40 cm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刻度线处。移动光屏,为使在光屏上仍得到烛焰清晰的像,应将光屏向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(填“靠近”或“远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离”)凸透镜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的方向移动;若不移动光屏仍要在光屏上成清晰的像,可以在凸透镜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和蜡烛之间放置一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个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透镜(填“凸”或“凹”)。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(1)10.0　(2)缩小　照相机　(3)靠近　凹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0000" y="1698619"/>
            <a:ext cx="8316000" cy="13340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(1)根据甲图,平行于主光轴的光经过凸透镜折射后会聚在焦点上,所以凸透镜的焦距为10.0 cm。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(2)由图乙可知,此时物距为30 cm,所以物距大于两倍焦距,所以所成的像是倒立、缩小的实像。根据凸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透镜成像的规律,当物距大于两倍焦距时,应用是照相机。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(3)因为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06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&lt;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065" i="1" kern="0" baseline="-1500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,凸透镜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替换凸透镜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后焦距变小,相当于物距变大,所以像距变小,故光屏应该靠近透镜。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若不移动光屏仍要在光屏上成清晰的像,可以在凸透镜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和蜡烛之间放置一个凹透镜,利用凹透镜对光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有发散作用也可以得到清晰的像。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769925"/>
            <a:ext cx="8316000" cy="2001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10.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(2019江苏苏州园区一模,25)(8分)小华探究凸透镜的成像规律。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(1)课间,小华到室外利用太阳光来测量凸透镜的焦距,她将该凸透镜正对着太阳光,如图甲所示。此时纸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上呈现一个并非最小的光斑时,测得这个光斑到凸透镜的距离为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L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。此时再将这个凸透镜与纸之间的距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离稍微增大,若光斑变大,则凸透镜的焦距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L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(选填“&gt;”、“&lt;”或“=”);调整以后得到如图乙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所示的光路图,则该透镜的焦距为20 cm。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(2)当烛焰位于如图丙所示位置时,移动光屏,可在光屏上得到一个清晰的倒立、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的实像;若将蜡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烛远离透镜2 cm,此时像的大小比原来的像要小些。若不移动光屏,在凸透镜前适当的位置放置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    </a:t>
            </a:r>
            <a:r>
              <a:rPr dirty="0"/>
              <a:t/>
            </a:r>
            <a:br>
              <a:rPr dirty="0"/>
            </a:b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(选填“近视眼镜”或“远视眼镜”),也可以在光屏上再次出现清晰的像。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(3)眼睛可能观察到烛焰经凸透镜所成虚像的是如图丁所示四幅图中的</a:t>
            </a:r>
            <a:r>
              <a:rPr lang="zh-CN" altLang="en-US" sz="1415" u="sng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　　   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。</a:t>
            </a:r>
            <a:endParaRPr lang="zh-CN" altLang="en-US" dirty="0"/>
          </a:p>
        </p:txBody>
      </p:sp>
      <p:pic>
        <p:nvPicPr>
          <p:cNvPr id="3" name="图片 3" descr="textimage5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2841627"/>
            <a:ext cx="5352198" cy="1817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378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2230" kern="0" spc="21667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</a:t>
            </a:r>
            <a:endParaRPr lang="zh-CN" altLang="en-US"/>
          </a:p>
        </p:txBody>
      </p:sp>
      <p:pic>
        <p:nvPicPr>
          <p:cNvPr id="3" name="图片 3" descr="textimage5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698487"/>
            <a:ext cx="4071966" cy="2504438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3260264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(1)&lt;　(2)放大　近视眼镜　(3)B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0000" y="3627445"/>
            <a:ext cx="8316000" cy="13340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解析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(1)由于光斑到凸透镜的距离为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L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时,即像距为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L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时,纸上呈现一个并非最小的光斑,此时再将这个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凸透镜与纸之间的距离稍微增大,若光斑变大,则这个光斑是焦点之后的光斑,故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&lt;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L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;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(2)透镜的焦距为20 cm,当烛焰位于如图丙所示位置时,此时2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&gt;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u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&gt;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,成倒立、放大的实像;若将蜡烛远离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透镜2 cm,物距变大像距变小,所成的像变小,在不移动光屏的情况下,放一近视镜(凹透镜)可以发散光线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使像成在光屏上;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(3)看虚像的方法是眼睛透过凸透镜往蜡烛一侧观察,故B正确。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260000"/>
            <a:ext cx="8316000" cy="11160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思路分析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(1)纸上呈现一个并非最小的光斑,这个光斑可能是焦点之后的,也可能是焦点之前的光斑。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根据题意判断。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(2)本题应用凸透镜成像的规律,2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&gt;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u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&gt;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,成倒立、放大的实像,投影仪就是利用这一原理制成的。凸透镜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成实像时,物距越大像距越小,所成的像越小。凹透镜对光有发散作用。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(3)看虚像的方法:眼睛通过凸透镜往蜡烛一侧观察。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0000" y="2484437"/>
            <a:ext cx="8316000" cy="436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规律总结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凸透镜成像的规律: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u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&gt;2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,成倒立缩小的实像,应用是照相机;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u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=2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,成倒立等大的实像,应用是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测焦距;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&lt;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u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&lt;2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,成倒立放大的实像,应用是投影仪;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u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=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,不成像;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u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&lt;</a:t>
            </a:r>
            <a:r>
              <a:rPr lang="zh-CN" altLang="en-US" sz="1415" i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f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,成正立放大的虚像,应用是放大镜。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1184803"/>
            <a:ext cx="8316000" cy="654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1.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(2020湖北武汉,9,3分)全国多地在欢迎援鄂抗疫英雄凯旋时举行了“飞机过水门”的最高礼仪。某次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仪式中,摄影师拍摄了如图所示的照片,他所用的照相机的镜头相当于一个凸透镜,像成在照相机的底片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上,下列说法正确的是 (　　)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0000" y="3200803"/>
            <a:ext cx="8316000" cy="9107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A.所成的像是缩小的实像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B.所成的像是缩小的虚像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C.所成的像是放大的实像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D.所成的像是放大的虚像</a:t>
            </a:r>
            <a:endParaRPr lang="zh-CN" altLang="en-US" dirty="0"/>
          </a:p>
        </p:txBody>
      </p:sp>
      <p:pic>
        <p:nvPicPr>
          <p:cNvPr id="4" name="图片 3" descr="textimage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1909174"/>
            <a:ext cx="2058927" cy="1152999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720000" y="4266628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   A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　照相机成像原理:物体在两倍焦距以外,成倒立、缩小的实像,故选择A。</a:t>
            </a:r>
            <a:endParaRPr lang="zh-CN" alt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720000" y="841363"/>
            <a:ext cx="831600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0" defTabSz="45720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5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考点二　透镜成像</a:t>
            </a:r>
            <a:endParaRPr lang="zh-CN" altLang="en-US" sz="1500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0000" y="833846"/>
            <a:ext cx="8316000" cy="435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.(2020山西,15,3分)小亮在重阳节送给奶奶一个台式放大镜(如图)。放大镜的焦距为25 cm。奶奶正确</a:t>
            </a:r>
            <a:r>
              <a:rPr dirty="0"/>
              <a:t/>
            </a:r>
            <a:br>
              <a:rPr dirty="0"/>
            </a:b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使用这个放大镜看书时 (　　)</a:t>
            </a:r>
            <a:endParaRPr lang="zh-CN" altLang="en-US" dirty="0"/>
          </a:p>
        </p:txBody>
      </p:sp>
      <p:pic>
        <p:nvPicPr>
          <p:cNvPr id="3" name="图片 3" descr="textimage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6000" y="1341429"/>
            <a:ext cx="1708876" cy="1727251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720000" y="3188826"/>
            <a:ext cx="8316000" cy="9107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spcBef>
                <a:spcPts val="140"/>
              </a:spcBef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A.书与放大镜之间的距离应等于25 cm</a:t>
            </a:r>
            <a:endParaRPr lang="zh-CN" altLang="en-US" sz="1600" dirty="0" smtClean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B.书与放大镜之间的距离应小于25 cm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C.看到的是倒立、放大的虚像</a:t>
            </a:r>
            <a:endParaRPr lang="zh-CN" altLang="en-US" dirty="0"/>
          </a:p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D.看到的是正立、放大的实像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0000" y="4341825"/>
            <a:ext cx="8316000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eaLnBrk="0" latinLnBrk="1" hangingPunct="0">
              <a:lnSpc>
                <a:spcPct val="100000"/>
              </a:lnSpc>
              <a:spcBef>
                <a:spcPts val="140"/>
              </a:spcBef>
              <a:buNone/>
            </a:pPr>
            <a:r>
              <a:rPr lang="zh-CN" altLang="en-US" sz="1415" b="1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答案 </a:t>
            </a:r>
            <a:r>
              <a:rPr lang="zh-CN" altLang="en-US" sz="1415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   B　放大镜的工作原理是物距小于一倍焦距时,成正立、放大的虚像,所以选B。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</Template>
  <TotalTime>2</TotalTime>
  <Words>3700</Words>
  <Application>Microsoft Office PowerPoint</Application>
  <PresentationFormat>自定义</PresentationFormat>
  <Paragraphs>433</Paragraphs>
  <Slides>75</Slides>
  <Notes>74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75</vt:i4>
      </vt:variant>
    </vt:vector>
  </HeadingPairs>
  <TitlesOfParts>
    <vt:vector size="77" baseType="lpstr">
      <vt:lpstr>主题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User</cp:lastModifiedBy>
  <cp:revision>1</cp:revision>
  <dcterms:created xsi:type="dcterms:W3CDTF">2020-09-11T06:02:27Z</dcterms:created>
  <dcterms:modified xsi:type="dcterms:W3CDTF">2021-04-26T13:07:54Z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2052-11.1.0.9926</vt:lpwstr>
  </property>
</Properties>
</file>