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44" d="100"/>
          <a:sy n="144" d="100"/>
        </p:scale>
        <p:origin x="-684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2020/3/15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2020/3/15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2020/3/15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2020/3/15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2020/3/15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2020/3/15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2020/3/15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2020/3/15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2020/3/15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2020/3/15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2020/3/15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47000">
              <a:schemeClr val="accent6">
                <a:lumMod val="40000"/>
                <a:lumOff val="60000"/>
              </a:schemeClr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2020/3/15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21cnjy.com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21cnjy.com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21cnjy.com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21cnjy.com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40"/>
          <p:cNvSpPr/>
          <p:nvPr/>
        </p:nvSpPr>
        <p:spPr>
          <a:xfrm>
            <a:off x="3995936" y="771550"/>
            <a:ext cx="4680520" cy="1323439"/>
          </a:xfrm>
          <a:prstGeom prst="rect">
            <a:avLst/>
          </a:prstGeom>
          <a:ln w="12700">
            <a:miter lim="4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45719" rIns="45719">
            <a:spAutoFit/>
          </a:bodyPr>
          <a:lstStyle>
            <a:lvl1pPr>
              <a:defRPr sz="3600">
                <a:solidFill>
                  <a:srgbClr val="B61C2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lang="en-US" sz="6000" b="1" baseline="-25000" dirty="0" smtClean="0">
                <a:solidFill>
                  <a:srgbClr val="0066FF"/>
                </a:solidFill>
                <a:latin typeface="方正中倩简体" pitchFamily="65" charset="-122"/>
                <a:ea typeface="方正中倩简体" pitchFamily="65" charset="-122"/>
              </a:rPr>
              <a:t>2020</a:t>
            </a:r>
            <a:r>
              <a:rPr lang="zh-CN" altLang="en-US" sz="6000" b="1" baseline="-25000" dirty="0" smtClean="0">
                <a:solidFill>
                  <a:srgbClr val="0066FF"/>
                </a:solidFill>
                <a:latin typeface="方正中倩简体" pitchFamily="65" charset="-122"/>
                <a:ea typeface="方正中倩简体" pitchFamily="65" charset="-122"/>
              </a:rPr>
              <a:t>年中考物理</a:t>
            </a:r>
            <a:endParaRPr lang="en-US" altLang="zh-CN" sz="6000" b="1" baseline="-25000" dirty="0" smtClean="0">
              <a:solidFill>
                <a:srgbClr val="0066FF"/>
              </a:solidFill>
              <a:latin typeface="方正中倩简体" pitchFamily="65" charset="-122"/>
              <a:ea typeface="方正中倩简体" pitchFamily="65" charset="-122"/>
            </a:endParaRPr>
          </a:p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lang="zh-CN" altLang="en-US" sz="6000" b="1" baseline="-25000" dirty="0" smtClean="0">
                <a:solidFill>
                  <a:srgbClr val="0066FF"/>
                </a:solidFill>
                <a:latin typeface="方正中倩简体" pitchFamily="65" charset="-122"/>
                <a:ea typeface="方正中倩简体" pitchFamily="65" charset="-122"/>
              </a:rPr>
              <a:t>一轮复习讲练测</a:t>
            </a:r>
          </a:p>
        </p:txBody>
      </p:sp>
      <p:sp>
        <p:nvSpPr>
          <p:cNvPr id="6" name="Shape 40"/>
          <p:cNvSpPr/>
          <p:nvPr/>
        </p:nvSpPr>
        <p:spPr>
          <a:xfrm>
            <a:off x="4481990" y="2643758"/>
            <a:ext cx="3852428" cy="584775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>
            <a:lvl1pPr>
              <a:defRPr sz="3600">
                <a:solidFill>
                  <a:srgbClr val="B61C2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zh-CN" altLang="zh-CN" sz="3200" b="1" dirty="0" smtClean="0">
                <a:solidFill>
                  <a:srgbClr val="111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真广标" pitchFamily="49" charset="-122"/>
                <a:ea typeface="汉真广标" pitchFamily="49" charset="-122"/>
                <a:cs typeface="楷体" panose="02010609060101010101" charset="-122"/>
              </a:rPr>
              <a:t>专题</a:t>
            </a:r>
            <a:r>
              <a:rPr lang="en-US" altLang="zh-CN" sz="3200" b="1" dirty="0" smtClean="0">
                <a:solidFill>
                  <a:srgbClr val="111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真广标" pitchFamily="49" charset="-122"/>
                <a:ea typeface="汉真广标" pitchFamily="49" charset="-122"/>
                <a:cs typeface="楷体" panose="02010609060101010101" charset="-122"/>
              </a:rPr>
              <a:t>15  </a:t>
            </a:r>
            <a:r>
              <a:rPr lang="zh-CN" altLang="en-US" sz="3200" b="1" dirty="0" smtClean="0">
                <a:solidFill>
                  <a:srgbClr val="111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真广标" pitchFamily="49" charset="-122"/>
                <a:ea typeface="汉真广标" pitchFamily="49" charset="-122"/>
                <a:cs typeface="楷体" panose="02010609060101010101" charset="-122"/>
              </a:rPr>
              <a:t>电流和电路</a:t>
            </a:r>
            <a:endParaRPr lang="zh-CN" altLang="en-US" sz="3200" b="1" baseline="-25000" dirty="0">
              <a:solidFill>
                <a:srgbClr val="1116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汉真广标" pitchFamily="49" charset="-122"/>
              <a:ea typeface="汉真广标" pitchFamily="49" charset="-122"/>
              <a:cs typeface="楷体" panose="02010609060101010101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45" y="907564"/>
            <a:ext cx="3528392" cy="2454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029972"/>
      </p:ext>
    </p:extLst>
  </p:cSld>
  <p:clrMapOvr>
    <a:masterClrMapping/>
  </p:clrMapOvr>
  <p:transition spd="med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08"/>
          <p:cNvSpPr/>
          <p:nvPr/>
        </p:nvSpPr>
        <p:spPr>
          <a:xfrm>
            <a:off x="326807" y="300827"/>
            <a:ext cx="724521" cy="699508"/>
          </a:xfrm>
          <a:prstGeom prst="rect">
            <a:avLst/>
          </a:prstGeom>
          <a:solidFill>
            <a:srgbClr val="C00000">
              <a:alpha val="80000"/>
            </a:srgbClr>
          </a:solidFill>
          <a:ln w="12700">
            <a:noFill/>
            <a:miter lim="400000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lIns="0" tIns="0" rIns="0" bIns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6" name="Shape 112"/>
          <p:cNvSpPr/>
          <p:nvPr/>
        </p:nvSpPr>
        <p:spPr>
          <a:xfrm>
            <a:off x="284119" y="342043"/>
            <a:ext cx="809896" cy="586222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>
            <a:lvl1pPr algn="ctr">
              <a:defRPr sz="10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kumimoji="0" lang="en-US" altLang="zh-CN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方正舒体" panose="02010601030101010101" pitchFamily="2" charset="-122"/>
                <a:sym typeface="微软雅黑" panose="020B0503020204020204" charset="-122"/>
              </a:rPr>
              <a:t>2</a:t>
            </a: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方正舒体" panose="02010601030101010101" pitchFamily="2" charset="-122"/>
              <a:sym typeface="微软雅黑" panose="020B0503020204020204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1059874" y="833754"/>
            <a:ext cx="4669105" cy="0"/>
          </a:xfrm>
          <a:prstGeom prst="line">
            <a:avLst/>
          </a:prstGeom>
          <a:noFill/>
          <a:ln w="28575" cap="flat">
            <a:solidFill>
              <a:srgbClr val="C00000"/>
            </a:solidFill>
            <a:prstDash val="solid"/>
            <a:miter lim="800000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2" name="图片 -214748259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8401" y="208160"/>
            <a:ext cx="1550035" cy="625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0" name="文本框 99"/>
          <p:cNvSpPr txBox="1"/>
          <p:nvPr/>
        </p:nvSpPr>
        <p:spPr>
          <a:xfrm>
            <a:off x="3016251" y="450056"/>
            <a:ext cx="1791335" cy="36921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 eaLnBrk="1" fontAlgn="auto" latinLnBrk="0" hangingPunct="1"/>
            <a:r>
              <a:rPr lang="zh-CN" sz="1800" b="1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二、电流和电路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327026" y="1124186"/>
            <a:ext cx="8646795" cy="134125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en-US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5.</a:t>
            </a:r>
            <a:r>
              <a:rPr lang="zh-CN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电路：用导线将</a:t>
            </a:r>
            <a:r>
              <a:rPr lang="zh-CN" sz="1800" b="0" u="sng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电源</a:t>
            </a:r>
            <a:r>
              <a:rPr lang="zh-CN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lang="zh-CN" sz="1800" b="0" u="sng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用电器</a:t>
            </a:r>
            <a:r>
              <a:rPr lang="zh-CN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lang="zh-CN" sz="1800" b="0" u="sng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开关</a:t>
            </a:r>
            <a:r>
              <a:rPr lang="zh-CN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连接起来组成的电流</a:t>
            </a:r>
            <a:r>
              <a:rPr lang="zh-CN" sz="1800" b="0" u="sng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路径</a:t>
            </a:r>
            <a:r>
              <a:rPr lang="zh-CN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叫电路。如图（</a:t>
            </a:r>
            <a:r>
              <a:rPr lang="en-US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）是常用手电筒电路内部结构图，图（</a:t>
            </a:r>
            <a:r>
              <a:rPr lang="en-US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）是其实物原理图和电路图。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zh-CN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常见的电路状态有：</a:t>
            </a:r>
            <a:r>
              <a:rPr lang="zh-CN" sz="1800" b="0" u="sng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通路</a:t>
            </a:r>
            <a:r>
              <a:rPr lang="zh-CN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lang="zh-CN" sz="1800" b="0" u="sng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开路</a:t>
            </a:r>
            <a:r>
              <a:rPr lang="zh-CN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lang="zh-CN" sz="1800" b="0" u="sng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短路</a:t>
            </a:r>
            <a:r>
              <a:rPr lang="zh-CN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endParaRPr lang="zh-CN" altLang="en-US" sz="18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3" name="图片 -214748197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7645" y="2632861"/>
            <a:ext cx="6188710" cy="2007747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784864002"/>
      </p:ext>
    </p:extLst>
  </p:cSld>
  <p:clrMapOvr>
    <a:masterClrMapping/>
  </p:clrMapOvr>
  <p:transition spd="med" advTm="200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08"/>
          <p:cNvSpPr/>
          <p:nvPr/>
        </p:nvSpPr>
        <p:spPr>
          <a:xfrm>
            <a:off x="326807" y="300827"/>
            <a:ext cx="724521" cy="699508"/>
          </a:xfrm>
          <a:prstGeom prst="rect">
            <a:avLst/>
          </a:prstGeom>
          <a:solidFill>
            <a:srgbClr val="C00000">
              <a:alpha val="80000"/>
            </a:srgbClr>
          </a:solidFill>
          <a:ln w="12700">
            <a:noFill/>
            <a:miter lim="400000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lIns="0" tIns="0" rIns="0" bIns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6" name="Shape 112"/>
          <p:cNvSpPr/>
          <p:nvPr/>
        </p:nvSpPr>
        <p:spPr>
          <a:xfrm>
            <a:off x="284119" y="342043"/>
            <a:ext cx="809896" cy="586222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>
            <a:lvl1pPr algn="ctr">
              <a:defRPr sz="10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kumimoji="0" lang="en-US" altLang="zh-CN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方正舒体" panose="02010601030101010101" pitchFamily="2" charset="-122"/>
                <a:sym typeface="微软雅黑" panose="020B0503020204020204" charset="-122"/>
              </a:rPr>
              <a:t>2</a:t>
            </a: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方正舒体" panose="02010601030101010101" pitchFamily="2" charset="-122"/>
              <a:sym typeface="微软雅黑" panose="020B0503020204020204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1059874" y="833754"/>
            <a:ext cx="4669105" cy="0"/>
          </a:xfrm>
          <a:prstGeom prst="line">
            <a:avLst/>
          </a:prstGeom>
          <a:noFill/>
          <a:ln w="28575" cap="flat">
            <a:solidFill>
              <a:srgbClr val="C00000"/>
            </a:solidFill>
            <a:prstDash val="solid"/>
            <a:miter lim="800000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2" name="图片 -214748259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8401" y="208160"/>
            <a:ext cx="1550035" cy="625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0" name="文本框 99"/>
          <p:cNvSpPr txBox="1"/>
          <p:nvPr/>
        </p:nvSpPr>
        <p:spPr>
          <a:xfrm>
            <a:off x="3016251" y="450056"/>
            <a:ext cx="1791335" cy="36921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 eaLnBrk="1" fontAlgn="auto" latinLnBrk="0" hangingPunct="1"/>
            <a:r>
              <a:rPr lang="zh-CN" sz="1800" b="1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二、电流和电路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327026" y="1141373"/>
            <a:ext cx="8557895" cy="384043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en-US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6</a:t>
            </a:r>
            <a:r>
              <a:rPr lang="zh-CN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．三种电路：①通路：</a:t>
            </a:r>
            <a:r>
              <a:rPr lang="zh-CN" sz="1800" b="0" u="sng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接通</a:t>
            </a:r>
            <a:r>
              <a:rPr lang="zh-CN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的电路；②开路：</a:t>
            </a:r>
            <a:r>
              <a:rPr lang="zh-CN" sz="1800" b="0" u="sng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断开</a:t>
            </a:r>
            <a:r>
              <a:rPr lang="zh-CN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的电路，也叫断路；③短路：电源两端或用电器两端直接用</a:t>
            </a:r>
            <a:r>
              <a:rPr lang="zh-CN" sz="1800" b="0" u="sng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导线连接</a:t>
            </a:r>
            <a:r>
              <a:rPr lang="zh-CN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起来。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zh-CN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特征：电源短路，电路中有</a:t>
            </a:r>
            <a:r>
              <a:rPr lang="zh-CN" sz="1800" b="0" u="sng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很大</a:t>
            </a:r>
            <a:r>
              <a:rPr lang="zh-CN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的电流，可能烧坏电源或烧坏导线的绝缘皮，很容易引起</a:t>
            </a:r>
            <a:r>
              <a:rPr lang="zh-CN" sz="1800" b="0" u="sng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火灾</a:t>
            </a:r>
            <a:r>
              <a:rPr lang="zh-CN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en-US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7</a:t>
            </a:r>
            <a:r>
              <a:rPr lang="zh-CN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．电路组成：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zh-CN" altLang="en-US" sz="1800">
                <a:latin typeface="Calibri" panose="020F0502020204030204" charset="0"/>
                <a:ea typeface="微软雅黑" panose="020B0503020204020204" charset="-122"/>
                <a:cs typeface="微软雅黑" panose="020B0503020204020204" charset="-122"/>
              </a:rPr>
              <a:t>①电源：提供电流的装置；把其他形式能转化为电能。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zh-CN" altLang="en-US" sz="1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②用电器：用电来工作的设备。工作时：将电能→其他形式的能。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zh-CN" altLang="en-US" sz="1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③开关：控制电路的通断。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zh-CN" altLang="en-US" sz="1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④导线：输送电能。</a:t>
            </a:r>
          </a:p>
        </p:txBody>
      </p:sp>
    </p:spTree>
    <p:extLst>
      <p:ext uri="{BB962C8B-B14F-4D97-AF65-F5344CB8AC3E}">
        <p14:creationId xmlns:p14="http://schemas.microsoft.com/office/powerpoint/2010/main" val="1439404874"/>
      </p:ext>
    </p:extLst>
  </p:cSld>
  <p:clrMapOvr>
    <a:masterClrMapping/>
  </p:clrMapOvr>
  <p:transition spd="med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08"/>
          <p:cNvSpPr/>
          <p:nvPr/>
        </p:nvSpPr>
        <p:spPr>
          <a:xfrm>
            <a:off x="326807" y="300827"/>
            <a:ext cx="724521" cy="699508"/>
          </a:xfrm>
          <a:prstGeom prst="rect">
            <a:avLst/>
          </a:prstGeom>
          <a:solidFill>
            <a:srgbClr val="C00000">
              <a:alpha val="80000"/>
            </a:srgbClr>
          </a:solidFill>
          <a:ln w="12700">
            <a:noFill/>
            <a:miter lim="400000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lIns="0" tIns="0" rIns="0" bIns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6" name="Shape 112"/>
          <p:cNvSpPr/>
          <p:nvPr/>
        </p:nvSpPr>
        <p:spPr>
          <a:xfrm>
            <a:off x="284119" y="342043"/>
            <a:ext cx="809896" cy="586222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>
            <a:lvl1pPr algn="ctr">
              <a:defRPr sz="10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kumimoji="0" lang="en-US" altLang="zh-CN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方正舒体" panose="02010601030101010101" pitchFamily="2" charset="-122"/>
                <a:sym typeface="微软雅黑" panose="020B0503020204020204" charset="-122"/>
              </a:rPr>
              <a:t>2</a:t>
            </a: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方正舒体" panose="02010601030101010101" pitchFamily="2" charset="-122"/>
              <a:sym typeface="微软雅黑" panose="020B0503020204020204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1059874" y="833754"/>
            <a:ext cx="4669105" cy="0"/>
          </a:xfrm>
          <a:prstGeom prst="line">
            <a:avLst/>
          </a:prstGeom>
          <a:noFill/>
          <a:ln w="28575" cap="flat">
            <a:solidFill>
              <a:srgbClr val="C00000"/>
            </a:solidFill>
            <a:prstDash val="solid"/>
            <a:miter lim="800000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2" name="图片 -214748259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8401" y="208160"/>
            <a:ext cx="1550035" cy="625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0" name="文本框 99"/>
          <p:cNvSpPr txBox="1"/>
          <p:nvPr/>
        </p:nvSpPr>
        <p:spPr>
          <a:xfrm>
            <a:off x="3016251" y="450056"/>
            <a:ext cx="1791335" cy="36921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 eaLnBrk="1" fontAlgn="auto" latinLnBrk="0" hangingPunct="1"/>
            <a:r>
              <a:rPr lang="zh-CN" sz="1800" b="1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二、电流和电路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27025" y="1000691"/>
            <a:ext cx="8735060" cy="259084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en-US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8</a:t>
            </a:r>
            <a:r>
              <a:rPr lang="zh-CN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．电路图：用规定的符号表示电路连接的图叫做电路图。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en-US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2.</a:t>
            </a:r>
            <a:r>
              <a:rPr lang="zh-CN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电流测量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zh-CN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1）测量仪器：电流表。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zh-CN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①定义：用来测量电流大小的仪表叫电流表。常用电流表叫磁式电流表（亦称磁电式表头，由于测量的需要不同，电流表可分为安培表、毫安表和微安表。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zh-CN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②特点：其内阻很小，可视为零，接入电路中不影响电路中电流大小。</a:t>
            </a:r>
            <a:endParaRPr lang="zh-CN" altLang="en-US" sz="18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44932129"/>
      </p:ext>
    </p:extLst>
  </p:cSld>
  <p:clrMapOvr>
    <a:masterClrMapping/>
  </p:clrMapOvr>
  <p:transition spd="med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08"/>
          <p:cNvSpPr/>
          <p:nvPr/>
        </p:nvSpPr>
        <p:spPr>
          <a:xfrm>
            <a:off x="326807" y="300827"/>
            <a:ext cx="724521" cy="699508"/>
          </a:xfrm>
          <a:prstGeom prst="rect">
            <a:avLst/>
          </a:prstGeom>
          <a:solidFill>
            <a:srgbClr val="C00000">
              <a:alpha val="80000"/>
            </a:srgbClr>
          </a:solidFill>
          <a:ln w="12700">
            <a:noFill/>
            <a:miter lim="400000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lIns="0" tIns="0" rIns="0" bIns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6" name="Shape 112"/>
          <p:cNvSpPr/>
          <p:nvPr/>
        </p:nvSpPr>
        <p:spPr>
          <a:xfrm>
            <a:off x="284119" y="342043"/>
            <a:ext cx="809896" cy="586222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>
            <a:lvl1pPr algn="ctr">
              <a:defRPr sz="10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kumimoji="0" lang="en-US" altLang="zh-CN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方正舒体" panose="02010601030101010101" pitchFamily="2" charset="-122"/>
                <a:sym typeface="微软雅黑" panose="020B0503020204020204" charset="-122"/>
              </a:rPr>
              <a:t>2</a:t>
            </a: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方正舒体" panose="02010601030101010101" pitchFamily="2" charset="-122"/>
              <a:sym typeface="微软雅黑" panose="020B0503020204020204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1059874" y="833754"/>
            <a:ext cx="4669105" cy="0"/>
          </a:xfrm>
          <a:prstGeom prst="line">
            <a:avLst/>
          </a:prstGeom>
          <a:noFill/>
          <a:ln w="28575" cap="flat">
            <a:solidFill>
              <a:srgbClr val="C00000"/>
            </a:solidFill>
            <a:prstDash val="solid"/>
            <a:miter lim="800000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2" name="图片 -214748259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8401" y="208160"/>
            <a:ext cx="1550035" cy="625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0" name="文本框 99"/>
          <p:cNvSpPr txBox="1"/>
          <p:nvPr/>
        </p:nvSpPr>
        <p:spPr>
          <a:xfrm>
            <a:off x="3016251" y="450056"/>
            <a:ext cx="1791335" cy="36921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 eaLnBrk="1" fontAlgn="auto" latinLnBrk="0" hangingPunct="1"/>
            <a:r>
              <a:rPr lang="zh-CN" sz="1800" b="1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二、电流和电路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283846" y="1000691"/>
            <a:ext cx="8757285" cy="379396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zh-CN" sz="16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2）测量方法：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zh-CN" sz="16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（一）读数时应做到“两看清”即看清接线柱上标的量程，看清每大格电流值和每小格电流值。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zh-CN" sz="16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（二）使用时规则：两要、两不要。①电流表要</a:t>
            </a:r>
            <a:r>
              <a:rPr lang="zh-CN" sz="1600" b="0" u="sng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串联</a:t>
            </a:r>
            <a:r>
              <a:rPr lang="zh-CN" sz="16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在电路中；②电流要从电流表的</a:t>
            </a:r>
            <a:r>
              <a:rPr lang="zh-CN" sz="1600" b="0" u="sng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正接线柱</a:t>
            </a:r>
            <a:r>
              <a:rPr lang="zh-CN" sz="16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流入，</a:t>
            </a:r>
            <a:r>
              <a:rPr lang="zh-CN" sz="1600" b="0" u="sng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负接线柱</a:t>
            </a:r>
            <a:r>
              <a:rPr lang="zh-CN" sz="16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流出，否则指针</a:t>
            </a:r>
            <a:r>
              <a:rPr lang="zh-CN" sz="1600" b="0" u="sng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反偏</a:t>
            </a:r>
            <a:r>
              <a:rPr lang="zh-CN" sz="16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zh-CN" sz="16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③被测电流不要超过电流表的</a:t>
            </a:r>
            <a:r>
              <a:rPr lang="zh-CN" sz="1600" b="0" u="sng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量程</a:t>
            </a:r>
            <a:r>
              <a:rPr lang="zh-CN" sz="16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。危害：被测电流超过电流表的最大测量值时，不仅测不出电流值，电流表的指针还会被打弯，甚至表被烧坏。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zh-CN" sz="16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选择量程：实验室用电流表</a:t>
            </a:r>
            <a:r>
              <a:rPr lang="zh-CN" sz="1600" b="0" u="sng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"/>
              </a:rPr>
              <a:t>有两个量程，</a:t>
            </a:r>
            <a:r>
              <a:rPr lang="zh-CN" sz="16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0～0．6A和0～3A。测量时，先选大量程，用开关试触，若被测电流在0</a:t>
            </a:r>
            <a:r>
              <a:rPr lang="en-US" sz="16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.</a:t>
            </a:r>
            <a:r>
              <a:rPr lang="zh-CN" sz="16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6A～3A可测量，若被测电流小于0</a:t>
            </a:r>
            <a:r>
              <a:rPr lang="en-US" sz="16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.</a:t>
            </a:r>
            <a:r>
              <a:rPr lang="zh-CN" sz="16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6A，则换用小的量程，若被测电流大于3A则换用更大量程的电流表。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zh-CN" sz="16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④绝对不要不经用电器直接把电流表连到</a:t>
            </a:r>
            <a:r>
              <a:rPr lang="zh-CN" sz="1600" b="0" u="sng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电源两极</a:t>
            </a:r>
            <a:r>
              <a:rPr lang="zh-CN" sz="16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上，原因电流表相当于一根导线。</a:t>
            </a:r>
            <a:endParaRPr lang="zh-CN" altLang="en-US" sz="1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03707643"/>
      </p:ext>
    </p:extLst>
  </p:cSld>
  <p:clrMapOvr>
    <a:masterClrMapping/>
  </p:clrMapOvr>
  <p:transition spd="med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08"/>
          <p:cNvSpPr/>
          <p:nvPr/>
        </p:nvSpPr>
        <p:spPr>
          <a:xfrm>
            <a:off x="326807" y="300827"/>
            <a:ext cx="724521" cy="699508"/>
          </a:xfrm>
          <a:prstGeom prst="rect">
            <a:avLst/>
          </a:prstGeom>
          <a:solidFill>
            <a:srgbClr val="C00000">
              <a:alpha val="80000"/>
            </a:srgbClr>
          </a:solidFill>
          <a:ln w="12700">
            <a:noFill/>
            <a:miter lim="400000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lIns="0" tIns="0" rIns="0" bIns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6" name="Shape 112"/>
          <p:cNvSpPr/>
          <p:nvPr/>
        </p:nvSpPr>
        <p:spPr>
          <a:xfrm>
            <a:off x="284119" y="342043"/>
            <a:ext cx="809896" cy="586222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>
            <a:lvl1pPr algn="ctr">
              <a:defRPr sz="10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kumimoji="0" lang="en-US" altLang="zh-CN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ea typeface="方正舒体" panose="02010601030101010101" pitchFamily="2" charset="-122"/>
                <a:sym typeface="微软雅黑" panose="020B0503020204020204" charset="-122"/>
              </a:rPr>
              <a:t>3</a:t>
            </a: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/>
              <a:ea typeface="方正舒体" panose="02010601030101010101" pitchFamily="2" charset="-122"/>
              <a:sym typeface="微软雅黑" panose="020B0503020204020204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1059874" y="833754"/>
            <a:ext cx="4669105" cy="0"/>
          </a:xfrm>
          <a:prstGeom prst="line">
            <a:avLst/>
          </a:prstGeom>
          <a:noFill/>
          <a:ln w="28575" cap="flat">
            <a:solidFill>
              <a:srgbClr val="C00000"/>
            </a:solidFill>
            <a:prstDash val="solid"/>
            <a:miter lim="800000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2" name="图片 -214748256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471" y="208160"/>
            <a:ext cx="1550035" cy="625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0" name="文本框 99"/>
          <p:cNvSpPr txBox="1"/>
          <p:nvPr/>
        </p:nvSpPr>
        <p:spPr>
          <a:xfrm>
            <a:off x="2742566" y="434142"/>
            <a:ext cx="2986405" cy="39976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/>
            <a:r>
              <a:rPr lang="zh-CN" sz="200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考点一：电荷与导体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750570" y="1457750"/>
            <a:ext cx="466090" cy="367938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9" tIns="45719" rIns="45719" bIns="45719" numCol="1" spcCol="38100" rtlCol="0" anchor="t" forceAA="0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800" b="0" i="0" u="none" strike="noStrike" cap="none" spc="0" normalizeH="0" baseline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微软雅黑" panose="020B0503020204020204" charset="-122"/>
                <a:ea typeface="微软雅黑" panose="020B0503020204020204" charset="-122"/>
                <a:cs typeface="Arial" panose="020B0604020202020204"/>
                <a:sym typeface="Arial" panose="020B0604020202020204"/>
              </a:rPr>
              <a:t>负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327026" y="1000691"/>
            <a:ext cx="8635365" cy="134125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en-US" altLang="zh-CN" sz="1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</a:t>
            </a:r>
            <a:r>
              <a:rPr lang="zh-CN" sz="1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（2019·武威）</a:t>
            </a:r>
            <a:r>
              <a:rPr lang="zh-CN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被甲材料摩擦过的乙棒与被毛皮摩擦过的橡胶棒相互排斥，则乙棒带______电荷（选填“正”或“负”），是因为乙棒在摩擦过程中______电子（选填“得到”或“失去”）。</a:t>
            </a:r>
            <a:endParaRPr lang="zh-CN" altLang="en-US" sz="18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954520" y="1466025"/>
            <a:ext cx="654050" cy="367938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9" tIns="45719" rIns="45719" bIns="45719" numCol="1" spcCol="38100" rtlCol="0" anchor="t" forceAA="0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800" b="0" i="0" u="none" strike="noStrike" cap="none" spc="0" normalizeH="0" baseline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微软雅黑" panose="020B0503020204020204" charset="-122"/>
                <a:ea typeface="微软雅黑" panose="020B0503020204020204" charset="-122"/>
                <a:cs typeface="Arial" panose="020B0604020202020204"/>
                <a:sym typeface="Arial" panose="020B0604020202020204"/>
              </a:rPr>
              <a:t>得到</a:t>
            </a:r>
          </a:p>
        </p:txBody>
      </p:sp>
    </p:spTree>
    <p:extLst>
      <p:ext uri="{BB962C8B-B14F-4D97-AF65-F5344CB8AC3E}">
        <p14:creationId xmlns:p14="http://schemas.microsoft.com/office/powerpoint/2010/main" val="1752614825"/>
      </p:ext>
    </p:extLst>
  </p:cSld>
  <p:clrMapOvr>
    <a:masterClrMapping/>
  </p:clrMapOvr>
  <p:transition spd="med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4" grpId="0"/>
      <p:bldP spid="7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08"/>
          <p:cNvSpPr/>
          <p:nvPr/>
        </p:nvSpPr>
        <p:spPr>
          <a:xfrm>
            <a:off x="326807" y="300827"/>
            <a:ext cx="724521" cy="699508"/>
          </a:xfrm>
          <a:prstGeom prst="rect">
            <a:avLst/>
          </a:prstGeom>
          <a:solidFill>
            <a:srgbClr val="C00000">
              <a:alpha val="80000"/>
            </a:srgbClr>
          </a:solidFill>
          <a:ln w="12700">
            <a:noFill/>
            <a:miter lim="400000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lIns="0" tIns="0" rIns="0" bIns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6" name="Shape 112"/>
          <p:cNvSpPr/>
          <p:nvPr/>
        </p:nvSpPr>
        <p:spPr>
          <a:xfrm>
            <a:off x="284119" y="342043"/>
            <a:ext cx="809896" cy="586222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>
            <a:lvl1pPr algn="ctr">
              <a:defRPr sz="10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kumimoji="0" lang="en-US" altLang="zh-CN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ea typeface="方正舒体" panose="02010601030101010101" pitchFamily="2" charset="-122"/>
                <a:sym typeface="微软雅黑" panose="020B0503020204020204" charset="-122"/>
              </a:rPr>
              <a:t>3</a:t>
            </a: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/>
              <a:ea typeface="方正舒体" panose="02010601030101010101" pitchFamily="2" charset="-122"/>
              <a:sym typeface="微软雅黑" panose="020B0503020204020204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1059874" y="833754"/>
            <a:ext cx="4669105" cy="0"/>
          </a:xfrm>
          <a:prstGeom prst="line">
            <a:avLst/>
          </a:prstGeom>
          <a:noFill/>
          <a:ln w="28575" cap="flat">
            <a:solidFill>
              <a:srgbClr val="C00000"/>
            </a:solidFill>
            <a:prstDash val="solid"/>
            <a:miter lim="800000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2" name="图片 -214748256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471" y="208160"/>
            <a:ext cx="1550035" cy="625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0" name="文本框 99"/>
          <p:cNvSpPr txBox="1"/>
          <p:nvPr/>
        </p:nvSpPr>
        <p:spPr>
          <a:xfrm>
            <a:off x="2742566" y="434142"/>
            <a:ext cx="2986405" cy="39976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/>
            <a:r>
              <a:rPr lang="zh-CN" sz="200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考点一：电荷与导体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27026" y="1000691"/>
            <a:ext cx="8668385" cy="342348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zh-CN" sz="1800">
                <a:solidFill>
                  <a:srgbClr val="1116CC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【点睛】（1）自然界只存在两种电荷，正电荷和负电荷，丝绸摩擦过的玻璃棒带正电；毛皮摩擦过的橡胶棒带负电。（2）不同物质组成的物体，原子核夺得电子的本领不同，相互摩擦时，一个物体夺得电子，因多余电子带负电，另一个物体因缺少电子带正电。本题考查了对电荷间的相互作用规律和摩擦起电的理解，属于基础题。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zh-CN" sz="1800" b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【解析】橡胶棒和毛皮摩擦过程中，橡胶棒得到电子带负电荷，毛皮失去电子带正电荷；乙棒与橡胶棒相互排斥，说明乙棒带负电，是因为乙棒在摩擦过程中得到电子造成的。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zh-CN" sz="1800" b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故答案为：负；得到。</a:t>
            </a:r>
            <a:endParaRPr lang="zh-CN" altLang="en-US" sz="1800" b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46324473"/>
      </p:ext>
    </p:extLst>
  </p:cSld>
  <p:clrMapOvr>
    <a:masterClrMapping/>
  </p:clrMapOvr>
  <p:transition spd="med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08"/>
          <p:cNvSpPr/>
          <p:nvPr/>
        </p:nvSpPr>
        <p:spPr>
          <a:xfrm>
            <a:off x="326807" y="300827"/>
            <a:ext cx="724521" cy="699508"/>
          </a:xfrm>
          <a:prstGeom prst="rect">
            <a:avLst/>
          </a:prstGeom>
          <a:solidFill>
            <a:srgbClr val="C00000">
              <a:alpha val="80000"/>
            </a:srgbClr>
          </a:solidFill>
          <a:ln w="12700">
            <a:noFill/>
            <a:miter lim="400000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lIns="0" tIns="0" rIns="0" bIns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6" name="Shape 112"/>
          <p:cNvSpPr/>
          <p:nvPr/>
        </p:nvSpPr>
        <p:spPr>
          <a:xfrm>
            <a:off x="284119" y="342043"/>
            <a:ext cx="809896" cy="586222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>
            <a:lvl1pPr algn="ctr">
              <a:defRPr sz="10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kumimoji="0" lang="en-US" altLang="zh-CN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ea typeface="方正舒体" panose="02010601030101010101" pitchFamily="2" charset="-122"/>
                <a:sym typeface="微软雅黑" panose="020B0503020204020204" charset="-122"/>
              </a:rPr>
              <a:t>3</a:t>
            </a: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/>
              <a:ea typeface="方正舒体" panose="02010601030101010101" pitchFamily="2" charset="-122"/>
              <a:sym typeface="微软雅黑" panose="020B0503020204020204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1059874" y="833754"/>
            <a:ext cx="4669105" cy="0"/>
          </a:xfrm>
          <a:prstGeom prst="line">
            <a:avLst/>
          </a:prstGeom>
          <a:noFill/>
          <a:ln w="28575" cap="flat">
            <a:solidFill>
              <a:srgbClr val="C00000"/>
            </a:solidFill>
            <a:prstDash val="solid"/>
            <a:miter lim="800000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2" name="图片 -214748256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471" y="208160"/>
            <a:ext cx="1550035" cy="625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0" name="文本框 99"/>
          <p:cNvSpPr txBox="1"/>
          <p:nvPr/>
        </p:nvSpPr>
        <p:spPr>
          <a:xfrm>
            <a:off x="2742566" y="434142"/>
            <a:ext cx="2986405" cy="39976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/>
            <a:r>
              <a:rPr lang="zh-CN" sz="200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考点一：电荷与导体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6477635" y="1314521"/>
            <a:ext cx="387350" cy="367938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9" tIns="45719" rIns="45719" bIns="45719" numCol="1" spcCol="38100" rtlCol="0" anchor="t" forceAA="0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800" b="0" i="0" u="none" strike="noStrike" cap="none" spc="0" normalizeH="0" baseline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微软雅黑" panose="020B0503020204020204" charset="-122"/>
                <a:ea typeface="微软雅黑" panose="020B0503020204020204" charset="-122"/>
                <a:cs typeface="Arial" panose="020B0604020202020204"/>
                <a:sym typeface="Arial" panose="020B0604020202020204"/>
              </a:rPr>
              <a:t>C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27025" y="1217125"/>
            <a:ext cx="8491220" cy="92430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en-US" altLang="zh-CN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．</a:t>
            </a:r>
            <a:r>
              <a:rPr lang="zh-CN" sz="1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（2017·北京）</a:t>
            </a:r>
            <a:r>
              <a:rPr lang="zh-CN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下列物品中，通常情况下属于导体的是（　</a:t>
            </a:r>
            <a:r>
              <a:rPr lang="en-US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zh-CN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）。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zh-CN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A．玻璃杯</a:t>
            </a:r>
            <a:r>
              <a:rPr lang="en-US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</a:t>
            </a:r>
            <a:r>
              <a:rPr lang="zh-CN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B．陶瓷碗</a:t>
            </a:r>
            <a:r>
              <a:rPr lang="en-US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</a:t>
            </a:r>
            <a:r>
              <a:rPr lang="zh-CN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C．铁锅</a:t>
            </a:r>
            <a:r>
              <a:rPr lang="en-US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</a:t>
            </a:r>
            <a:r>
              <a:rPr lang="zh-CN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D．塑料勺</a:t>
            </a:r>
            <a:endParaRPr lang="zh-CN" altLang="en-US" sz="18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83966746"/>
      </p:ext>
    </p:extLst>
  </p:cSld>
  <p:clrMapOvr>
    <a:masterClrMapping/>
  </p:clrMapOvr>
  <p:transition spd="med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08"/>
          <p:cNvSpPr/>
          <p:nvPr/>
        </p:nvSpPr>
        <p:spPr>
          <a:xfrm>
            <a:off x="326807" y="300827"/>
            <a:ext cx="724521" cy="699508"/>
          </a:xfrm>
          <a:prstGeom prst="rect">
            <a:avLst/>
          </a:prstGeom>
          <a:solidFill>
            <a:srgbClr val="C00000">
              <a:alpha val="80000"/>
            </a:srgbClr>
          </a:solidFill>
          <a:ln w="12700">
            <a:noFill/>
            <a:miter lim="400000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lIns="0" tIns="0" rIns="0" bIns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6" name="Shape 112"/>
          <p:cNvSpPr/>
          <p:nvPr/>
        </p:nvSpPr>
        <p:spPr>
          <a:xfrm>
            <a:off x="284119" y="342043"/>
            <a:ext cx="809896" cy="586222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>
            <a:lvl1pPr algn="ctr">
              <a:defRPr sz="10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kumimoji="0" lang="en-US" altLang="zh-CN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ea typeface="方正舒体" panose="02010601030101010101" pitchFamily="2" charset="-122"/>
                <a:sym typeface="微软雅黑" panose="020B0503020204020204" charset="-122"/>
              </a:rPr>
              <a:t>3</a:t>
            </a: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/>
              <a:ea typeface="方正舒体" panose="02010601030101010101" pitchFamily="2" charset="-122"/>
              <a:sym typeface="微软雅黑" panose="020B0503020204020204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1059874" y="833754"/>
            <a:ext cx="4669105" cy="0"/>
          </a:xfrm>
          <a:prstGeom prst="line">
            <a:avLst/>
          </a:prstGeom>
          <a:noFill/>
          <a:ln w="28575" cap="flat">
            <a:solidFill>
              <a:srgbClr val="C00000"/>
            </a:solidFill>
            <a:prstDash val="solid"/>
            <a:miter lim="800000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2" name="图片 -214748256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471" y="208160"/>
            <a:ext cx="1550035" cy="625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0" name="文本框 99"/>
          <p:cNvSpPr txBox="1"/>
          <p:nvPr/>
        </p:nvSpPr>
        <p:spPr>
          <a:xfrm>
            <a:off x="2742566" y="434142"/>
            <a:ext cx="2986405" cy="39976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/>
            <a:r>
              <a:rPr lang="zh-CN" sz="200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考点一：电荷与导体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327026" y="1178295"/>
            <a:ext cx="8679815" cy="17575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zh-CN" sz="1800">
                <a:solidFill>
                  <a:srgbClr val="1116CC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【点睛】根据常见的导体和</a:t>
            </a:r>
            <a:r>
              <a:rPr lang="zh-CN" sz="1800" u="sng">
                <a:solidFill>
                  <a:srgbClr val="1116CC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  <a:hlinkClick r:id="rId3"/>
              </a:rPr>
              <a:t>绝缘体进行判</a:t>
            </a:r>
            <a:r>
              <a:rPr lang="zh-CN" sz="1800">
                <a:solidFill>
                  <a:srgbClr val="1116CC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断。常见的导体包括：人体、大地、各种金属、酸碱盐的溶液等；常见的绝缘体包括：塑料、陶瓷、橡胶、空气、玻璃等。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zh-CN" sz="1800" b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【解析】玻璃杯、陶瓷杯、塑料勺通常情况下都属于绝缘体，铁锅属于导体。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zh-CN" sz="1800" b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故选</a:t>
            </a:r>
            <a:r>
              <a:rPr lang="en-US" sz="1800" b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</a:t>
            </a:r>
            <a:r>
              <a:rPr lang="zh-CN" sz="1800" b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endParaRPr lang="zh-CN" altLang="en-US" sz="18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87125378"/>
      </p:ext>
    </p:extLst>
  </p:cSld>
  <p:clrMapOvr>
    <a:masterClrMapping/>
  </p:clrMapOvr>
  <p:transition spd="med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08"/>
          <p:cNvSpPr/>
          <p:nvPr/>
        </p:nvSpPr>
        <p:spPr>
          <a:xfrm>
            <a:off x="326807" y="300827"/>
            <a:ext cx="724521" cy="699508"/>
          </a:xfrm>
          <a:prstGeom prst="rect">
            <a:avLst/>
          </a:prstGeom>
          <a:solidFill>
            <a:srgbClr val="C00000">
              <a:alpha val="80000"/>
            </a:srgbClr>
          </a:solidFill>
          <a:ln w="12700">
            <a:noFill/>
            <a:miter lim="400000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lIns="0" tIns="0" rIns="0" bIns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6" name="Shape 112"/>
          <p:cNvSpPr/>
          <p:nvPr/>
        </p:nvSpPr>
        <p:spPr>
          <a:xfrm>
            <a:off x="284119" y="342043"/>
            <a:ext cx="809896" cy="586222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>
            <a:lvl1pPr algn="ctr">
              <a:defRPr sz="10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kumimoji="0" lang="en-US" altLang="zh-CN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ea typeface="方正舒体" panose="02010601030101010101" pitchFamily="2" charset="-122"/>
                <a:sym typeface="微软雅黑" panose="020B0503020204020204" charset="-122"/>
              </a:rPr>
              <a:t>3</a:t>
            </a: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/>
              <a:ea typeface="方正舒体" panose="02010601030101010101" pitchFamily="2" charset="-122"/>
              <a:sym typeface="微软雅黑" panose="020B0503020204020204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1059874" y="833754"/>
            <a:ext cx="4669105" cy="0"/>
          </a:xfrm>
          <a:prstGeom prst="line">
            <a:avLst/>
          </a:prstGeom>
          <a:noFill/>
          <a:ln w="28575" cap="flat">
            <a:solidFill>
              <a:srgbClr val="C00000"/>
            </a:solidFill>
            <a:prstDash val="solid"/>
            <a:miter lim="800000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2" name="图片 -214748256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471" y="208160"/>
            <a:ext cx="1550035" cy="625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0" name="文本框 99"/>
          <p:cNvSpPr txBox="1"/>
          <p:nvPr/>
        </p:nvSpPr>
        <p:spPr>
          <a:xfrm>
            <a:off x="2742566" y="434142"/>
            <a:ext cx="2986405" cy="39976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/>
            <a:r>
              <a:rPr lang="zh-CN" sz="200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考点一：电荷与导体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2742565" y="1748026"/>
            <a:ext cx="387350" cy="367938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9" tIns="45719" rIns="45719" bIns="45719" numCol="1" spcCol="38100" rtlCol="0" anchor="t" forceAA="0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800" b="0" i="0" u="none" strike="noStrike" cap="none" spc="0" normalizeH="0" baseline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微软雅黑" panose="020B0503020204020204" charset="-122"/>
                <a:ea typeface="微软雅黑" panose="020B0503020204020204" charset="-122"/>
                <a:cs typeface="Arial" panose="020B0604020202020204"/>
                <a:sym typeface="Arial" panose="020B0604020202020204"/>
              </a:rPr>
              <a:t>B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327025" y="1199938"/>
            <a:ext cx="8346440" cy="17575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en-US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3.</a:t>
            </a:r>
            <a:r>
              <a:rPr lang="zh-CN" sz="1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（2018·绵阳）</a:t>
            </a:r>
            <a:r>
              <a:rPr lang="zh-CN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甲、乙、丙三个轻质小球，已知甲带正电，甲与乙相互排斥，甲与丙相互吸引，则（　　）。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zh-CN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A．乙带正电，丙一定带正电；B．乙带正电，丙可能不带电；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zh-CN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C．乙带负电，丙一定带负电；D．乙带负电，丙可能带负电</a:t>
            </a:r>
            <a:endParaRPr lang="zh-CN" altLang="en-US" sz="18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05872621"/>
      </p:ext>
    </p:extLst>
  </p:cSld>
  <p:clrMapOvr>
    <a:masterClrMapping/>
  </p:clrMapOvr>
  <p:transition spd="med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08"/>
          <p:cNvSpPr/>
          <p:nvPr/>
        </p:nvSpPr>
        <p:spPr>
          <a:xfrm>
            <a:off x="326807" y="300827"/>
            <a:ext cx="724521" cy="699508"/>
          </a:xfrm>
          <a:prstGeom prst="rect">
            <a:avLst/>
          </a:prstGeom>
          <a:solidFill>
            <a:srgbClr val="C00000">
              <a:alpha val="80000"/>
            </a:srgbClr>
          </a:solidFill>
          <a:ln w="12700">
            <a:noFill/>
            <a:miter lim="400000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lIns="0" tIns="0" rIns="0" bIns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6" name="Shape 112"/>
          <p:cNvSpPr/>
          <p:nvPr/>
        </p:nvSpPr>
        <p:spPr>
          <a:xfrm>
            <a:off x="284119" y="342043"/>
            <a:ext cx="809896" cy="586222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>
            <a:lvl1pPr algn="ctr">
              <a:defRPr sz="10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kumimoji="0" lang="en-US" altLang="zh-CN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ea typeface="方正舒体" panose="02010601030101010101" pitchFamily="2" charset="-122"/>
                <a:sym typeface="微软雅黑" panose="020B0503020204020204" charset="-122"/>
              </a:rPr>
              <a:t>3</a:t>
            </a: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/>
              <a:ea typeface="方正舒体" panose="02010601030101010101" pitchFamily="2" charset="-122"/>
              <a:sym typeface="微软雅黑" panose="020B0503020204020204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1059874" y="833754"/>
            <a:ext cx="4669105" cy="0"/>
          </a:xfrm>
          <a:prstGeom prst="line">
            <a:avLst/>
          </a:prstGeom>
          <a:noFill/>
          <a:ln w="28575" cap="flat">
            <a:solidFill>
              <a:srgbClr val="C00000"/>
            </a:solidFill>
            <a:prstDash val="solid"/>
            <a:miter lim="800000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2" name="图片 -214748256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471" y="208160"/>
            <a:ext cx="1550035" cy="625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0" name="文本框 99"/>
          <p:cNvSpPr txBox="1"/>
          <p:nvPr/>
        </p:nvSpPr>
        <p:spPr>
          <a:xfrm>
            <a:off x="2742566" y="434142"/>
            <a:ext cx="2986405" cy="39976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/>
            <a:r>
              <a:rPr lang="zh-CN" sz="200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考点一：电荷与导体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27026" y="1113364"/>
            <a:ext cx="8689975" cy="30071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zh-CN" sz="1800">
                <a:solidFill>
                  <a:srgbClr val="1116CC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【点睛】利用电荷间的作用规律分析即可，但应注意的是：若两小球相斥，则表明其一定都带电，且带的是同种电荷；若两小球相吸，则有两种可能，即可能都带电，且是异种电荷，也可能一个带电，另一个不带电。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zh-CN" sz="1800" b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【解析】由于甲带正电，甲与乙相互排斥，说明甲乙都带正电；甲与丙相互吸引，因为吸引的情况有两种可能，即两球可能都带电且是异种电荷，也可能一个带电，另一个不带电；故丙可能带负电，也可能不带电。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zh-CN" sz="1800" b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综上所述，只有B说法正确。故选B。</a:t>
            </a:r>
            <a:endParaRPr lang="zh-CN" altLang="en-US" sz="1800" b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35490710"/>
      </p:ext>
    </p:extLst>
  </p:cSld>
  <p:clrMapOvr>
    <a:masterClrMapping/>
  </p:clrMapOvr>
  <p:transition spd="med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08"/>
          <p:cNvSpPr/>
          <p:nvPr/>
        </p:nvSpPr>
        <p:spPr>
          <a:xfrm>
            <a:off x="326807" y="300827"/>
            <a:ext cx="724521" cy="699508"/>
          </a:xfrm>
          <a:prstGeom prst="rect">
            <a:avLst/>
          </a:prstGeom>
          <a:solidFill>
            <a:srgbClr val="C00000">
              <a:alpha val="80000"/>
            </a:srgbClr>
          </a:solidFill>
          <a:ln w="12700">
            <a:noFill/>
            <a:miter lim="400000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lIns="0" tIns="0" rIns="0" bIns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6" name="Shape 112"/>
          <p:cNvSpPr/>
          <p:nvPr/>
        </p:nvSpPr>
        <p:spPr>
          <a:xfrm>
            <a:off x="284119" y="342043"/>
            <a:ext cx="809896" cy="586222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>
            <a:lvl1pPr algn="ctr">
              <a:defRPr sz="10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kumimoji="0" lang="en-US" altLang="zh-CN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ea typeface="方正舒体" panose="02010601030101010101" pitchFamily="2" charset="-122"/>
                <a:sym typeface="微软雅黑" panose="020B0503020204020204" charset="-122"/>
              </a:rPr>
              <a:t>1</a:t>
            </a: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/>
              <a:ea typeface="方正舒体" panose="02010601030101010101" pitchFamily="2" charset="-122"/>
              <a:sym typeface="微软雅黑" panose="020B0503020204020204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1059874" y="833754"/>
            <a:ext cx="4669105" cy="0"/>
          </a:xfrm>
          <a:prstGeom prst="line">
            <a:avLst/>
          </a:prstGeom>
          <a:noFill/>
          <a:ln w="28575" cap="flat">
            <a:solidFill>
              <a:srgbClr val="C00000"/>
            </a:solidFill>
            <a:prstDash val="solid"/>
            <a:miter lim="800000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2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9036" y="203703"/>
            <a:ext cx="1560195" cy="63020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2"/>
          <p:cNvSpPr txBox="1"/>
          <p:nvPr/>
        </p:nvSpPr>
        <p:spPr>
          <a:xfrm>
            <a:off x="361950" y="1659543"/>
            <a:ext cx="652780" cy="2311392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9" tIns="45719" rIns="45719" bIns="45719" numCol="1" spcCol="38100" rtlCol="0" anchor="t" forceAA="0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Arial" panose="020B0604020202020204"/>
                <a:sym typeface="Arial" panose="020B0604020202020204"/>
              </a:rPr>
              <a:t>复习目标</a:t>
            </a:r>
          </a:p>
        </p:txBody>
      </p:sp>
      <p:sp>
        <p:nvSpPr>
          <p:cNvPr id="4" name="左大括号 3"/>
          <p:cNvSpPr/>
          <p:nvPr/>
        </p:nvSpPr>
        <p:spPr>
          <a:xfrm>
            <a:off x="1169035" y="1378815"/>
            <a:ext cx="370840" cy="2654504"/>
          </a:xfrm>
          <a:prstGeom prst="leftBrace">
            <a:avLst/>
          </a:prstGeom>
          <a:noFill/>
          <a:ln w="28575" cap="flat" cmpd="sng">
            <a:solidFill>
              <a:srgbClr val="C00000"/>
            </a:solidFill>
            <a:prstDash val="solid"/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91439" tIns="45719" rIns="91439" bIns="45719" numCol="1" spcCol="38100" rtlCol="0" anchor="t" forceAA="0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1638936" y="1119093"/>
            <a:ext cx="7374255" cy="50798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zh-CN" sz="1800" b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了解：</a:t>
            </a:r>
            <a:r>
              <a:rPr lang="zh-CN" sz="1800" b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摩擦起电；电荷基本概念；电路的基本组成。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723390" y="3441944"/>
            <a:ext cx="7289800" cy="92430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zh-CN" sz="1800" b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会：</a:t>
            </a:r>
            <a:r>
              <a:rPr lang="zh-CN" sz="1800" b="0">
                <a:latin typeface="微软雅黑" panose="020B0503020204020204" charset="-122"/>
                <a:ea typeface="微软雅黑" panose="020B0503020204020204" charset="-122"/>
              </a:rPr>
              <a:t>根据电路图画实物图；根据实物图画电路图；连接电流表和测量电路电流；根据实际需要分析判断串并联电路。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723391" y="2681877"/>
            <a:ext cx="7117715" cy="50798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zh-CN" sz="1800" b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理解：</a:t>
            </a:r>
            <a:r>
              <a:rPr lang="zh-CN" sz="1800">
                <a:latin typeface="微软雅黑" panose="020B0503020204020204" charset="-122"/>
                <a:ea typeface="微软雅黑" panose="020B0503020204020204" charset="-122"/>
                <a:sym typeface="+mn-ea"/>
              </a:rPr>
              <a:t>电流的形成及电流概念；电路的三种状态。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669415" y="1886799"/>
            <a:ext cx="6979920" cy="50798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zh-CN" sz="1800" b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掌握：</a:t>
            </a:r>
            <a:r>
              <a:rPr lang="zh-CN" sz="1800" b="0">
                <a:latin typeface="微软雅黑" panose="020B0503020204020204" charset="-122"/>
                <a:ea typeface="微软雅黑" panose="020B0503020204020204" charset="-122"/>
              </a:rPr>
              <a:t>串并联电路电流规律。</a:t>
            </a:r>
          </a:p>
        </p:txBody>
      </p:sp>
    </p:spTree>
    <p:extLst>
      <p:ext uri="{BB962C8B-B14F-4D97-AF65-F5344CB8AC3E}">
        <p14:creationId xmlns:p14="http://schemas.microsoft.com/office/powerpoint/2010/main" val="2837257478"/>
      </p:ext>
    </p:extLst>
  </p:cSld>
  <p:clrMapOvr>
    <a:masterClrMapping/>
  </p:clrMapOvr>
  <p:transition spd="med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100" grpId="0"/>
      <p:bldP spid="7" grpId="0"/>
      <p:bldP spid="9" grpId="0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08"/>
          <p:cNvSpPr/>
          <p:nvPr/>
        </p:nvSpPr>
        <p:spPr>
          <a:xfrm>
            <a:off x="326807" y="300827"/>
            <a:ext cx="724521" cy="699508"/>
          </a:xfrm>
          <a:prstGeom prst="rect">
            <a:avLst/>
          </a:prstGeom>
          <a:solidFill>
            <a:srgbClr val="C00000">
              <a:alpha val="80000"/>
            </a:srgbClr>
          </a:solidFill>
          <a:ln w="12700">
            <a:noFill/>
            <a:miter lim="400000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lIns="0" tIns="0" rIns="0" bIns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6" name="Shape 112"/>
          <p:cNvSpPr/>
          <p:nvPr/>
        </p:nvSpPr>
        <p:spPr>
          <a:xfrm>
            <a:off x="284119" y="342043"/>
            <a:ext cx="809896" cy="586222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>
            <a:lvl1pPr algn="ctr">
              <a:defRPr sz="10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kumimoji="0" lang="en-US" altLang="zh-CN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ea typeface="方正舒体" panose="02010601030101010101" pitchFamily="2" charset="-122"/>
                <a:sym typeface="微软雅黑" panose="020B0503020204020204" charset="-122"/>
              </a:rPr>
              <a:t>3</a:t>
            </a: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/>
              <a:ea typeface="方正舒体" panose="02010601030101010101" pitchFamily="2" charset="-122"/>
              <a:sym typeface="微软雅黑" panose="020B0503020204020204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1059874" y="833754"/>
            <a:ext cx="4669105" cy="0"/>
          </a:xfrm>
          <a:prstGeom prst="line">
            <a:avLst/>
          </a:prstGeom>
          <a:noFill/>
          <a:ln w="28575" cap="flat">
            <a:solidFill>
              <a:srgbClr val="C00000"/>
            </a:solidFill>
            <a:prstDash val="solid"/>
            <a:miter lim="800000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2" name="图片 -214748256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471" y="208160"/>
            <a:ext cx="1550035" cy="625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0" name="文本框 99"/>
          <p:cNvSpPr txBox="1"/>
          <p:nvPr/>
        </p:nvSpPr>
        <p:spPr>
          <a:xfrm>
            <a:off x="2742566" y="434142"/>
            <a:ext cx="2986405" cy="39976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/>
            <a:r>
              <a:rPr lang="zh-CN" sz="200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考点一：电荷与导体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5520055" y="1656360"/>
            <a:ext cx="387350" cy="367938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9" tIns="45719" rIns="45719" bIns="45719" numCol="1" spcCol="38100" rtlCol="0" anchor="t" forceAA="0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800" b="0" i="0" u="none" strike="noStrike" cap="none" spc="0" normalizeH="0" baseline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微软雅黑" panose="020B0503020204020204" charset="-122"/>
                <a:ea typeface="微软雅黑" panose="020B0503020204020204" charset="-122"/>
                <a:cs typeface="Arial" panose="020B0604020202020204"/>
                <a:sym typeface="Arial" panose="020B0604020202020204"/>
              </a:rPr>
              <a:t>B</a:t>
            </a:r>
          </a:p>
        </p:txBody>
      </p:sp>
      <p:pic>
        <p:nvPicPr>
          <p:cNvPr id="4" name="图片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6541" y="2024299"/>
            <a:ext cx="1956435" cy="162707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2"/>
          <p:cNvSpPr txBox="1"/>
          <p:nvPr/>
        </p:nvSpPr>
        <p:spPr>
          <a:xfrm>
            <a:off x="327025" y="1127369"/>
            <a:ext cx="8547100" cy="259084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en-US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4.</a:t>
            </a:r>
            <a:r>
              <a:rPr lang="zh-CN" sz="1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（2018·临沂）</a:t>
            </a:r>
            <a:r>
              <a:rPr lang="zh-CN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用毛皮摩擦过的橡胶棒接触验电器的金属球（如图所示），发现验电器的两个金属箔片张开。以下说法正确的是（　　）。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zh-CN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A．毛皮和橡胶棒摩擦的过程中创造了电子；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zh-CN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B．毛皮和橡胶棒摩擦的过程中橡胶棒得到电子；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zh-CN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C．验电器的金属箔片张开是因为带了异种电荷；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zh-CN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D．橡胶棒接触验电器的金属球时，电子向橡胶棒转移</a:t>
            </a:r>
            <a:endParaRPr lang="zh-CN" altLang="en-US" sz="18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01555568"/>
      </p:ext>
    </p:extLst>
  </p:cSld>
  <p:clrMapOvr>
    <a:masterClrMapping/>
  </p:clrMapOvr>
  <p:transition spd="med" advTm="2000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08"/>
          <p:cNvSpPr/>
          <p:nvPr/>
        </p:nvSpPr>
        <p:spPr>
          <a:xfrm>
            <a:off x="326807" y="300827"/>
            <a:ext cx="724521" cy="699508"/>
          </a:xfrm>
          <a:prstGeom prst="rect">
            <a:avLst/>
          </a:prstGeom>
          <a:solidFill>
            <a:srgbClr val="C00000">
              <a:alpha val="80000"/>
            </a:srgbClr>
          </a:solidFill>
          <a:ln w="12700">
            <a:noFill/>
            <a:miter lim="400000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lIns="0" tIns="0" rIns="0" bIns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6" name="Shape 112"/>
          <p:cNvSpPr/>
          <p:nvPr/>
        </p:nvSpPr>
        <p:spPr>
          <a:xfrm>
            <a:off x="284119" y="342043"/>
            <a:ext cx="809896" cy="586222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>
            <a:lvl1pPr algn="ctr">
              <a:defRPr sz="10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kumimoji="0" lang="en-US" altLang="zh-CN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ea typeface="方正舒体" panose="02010601030101010101" pitchFamily="2" charset="-122"/>
                <a:sym typeface="微软雅黑" panose="020B0503020204020204" charset="-122"/>
              </a:rPr>
              <a:t>3</a:t>
            </a: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/>
              <a:ea typeface="方正舒体" panose="02010601030101010101" pitchFamily="2" charset="-122"/>
              <a:sym typeface="微软雅黑" panose="020B0503020204020204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1059874" y="833754"/>
            <a:ext cx="4669105" cy="0"/>
          </a:xfrm>
          <a:prstGeom prst="line">
            <a:avLst/>
          </a:prstGeom>
          <a:noFill/>
          <a:ln w="28575" cap="flat">
            <a:solidFill>
              <a:srgbClr val="C00000"/>
            </a:solidFill>
            <a:prstDash val="solid"/>
            <a:miter lim="800000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2" name="图片 -214748256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471" y="208160"/>
            <a:ext cx="1550035" cy="625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0" name="文本框 99"/>
          <p:cNvSpPr txBox="1"/>
          <p:nvPr/>
        </p:nvSpPr>
        <p:spPr>
          <a:xfrm>
            <a:off x="2742566" y="434142"/>
            <a:ext cx="2986405" cy="39976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/>
            <a:r>
              <a:rPr lang="zh-CN" sz="200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考点一：电荷与导体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327026" y="1112091"/>
            <a:ext cx="8689975" cy="379396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zh-CN" sz="1600">
                <a:solidFill>
                  <a:srgbClr val="1116CC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【点睛】（1）摩擦起电实质是电荷的转移，原子核束缚电子的能力强，得到电子带负电，原子核束缚电子的能力弱，失去电子带正电；（2）验电器是检验物体是否带电的仪器，其制作原理是：同种电荷相互排斥；（3）用毛皮摩擦过的橡胶棒带负电荷，当接触验电器上端的金属球时，橡胶棒上的电子会转移到验电器上。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zh-CN" sz="1600" b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【解析】A、摩擦起电现象是通过摩擦的方式使电荷发生了转移，而不是创造了电子；故A错误。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zh-CN" sz="1600" b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B、毛皮和橡胶棒摩擦的过程中橡胶棒原子核束缚电子的能力强，容易得到电子带负电，故B正确。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zh-CN" sz="1600" b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C、验电器的金属箔片张开是因为带了同种电荷，同种电荷相互排斥，故C错误。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zh-CN" sz="1600" b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D、用毛皮摩擦过的橡胶棒带负电，有多余电子，橡胶棒接触验电器的金属球时，电子由验电器向橡胶棒转移，故D错误。故选B。</a:t>
            </a:r>
            <a:endParaRPr lang="zh-CN" altLang="en-US" sz="1600" b="0">
              <a:solidFill>
                <a:srgbClr val="1116CC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92940157"/>
      </p:ext>
    </p:extLst>
  </p:cSld>
  <p:clrMapOvr>
    <a:masterClrMapping/>
  </p:clrMapOvr>
  <p:transition spd="med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08"/>
          <p:cNvSpPr/>
          <p:nvPr/>
        </p:nvSpPr>
        <p:spPr>
          <a:xfrm>
            <a:off x="326807" y="300827"/>
            <a:ext cx="724521" cy="699508"/>
          </a:xfrm>
          <a:prstGeom prst="rect">
            <a:avLst/>
          </a:prstGeom>
          <a:solidFill>
            <a:srgbClr val="C00000">
              <a:alpha val="80000"/>
            </a:srgbClr>
          </a:solidFill>
          <a:ln w="12700">
            <a:noFill/>
            <a:miter lim="400000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lIns="0" tIns="0" rIns="0" bIns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6" name="Shape 112"/>
          <p:cNvSpPr/>
          <p:nvPr/>
        </p:nvSpPr>
        <p:spPr>
          <a:xfrm>
            <a:off x="284119" y="342043"/>
            <a:ext cx="809896" cy="586222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>
            <a:lvl1pPr algn="ctr">
              <a:defRPr sz="10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kumimoji="0" lang="en-US" altLang="zh-CN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ea typeface="方正舒体" panose="02010601030101010101" pitchFamily="2" charset="-122"/>
                <a:sym typeface="微软雅黑" panose="020B0503020204020204" charset="-122"/>
              </a:rPr>
              <a:t>3</a:t>
            </a: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/>
              <a:ea typeface="方正舒体" panose="02010601030101010101" pitchFamily="2" charset="-122"/>
              <a:sym typeface="微软雅黑" panose="020B0503020204020204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1059874" y="833754"/>
            <a:ext cx="4669105" cy="0"/>
          </a:xfrm>
          <a:prstGeom prst="line">
            <a:avLst/>
          </a:prstGeom>
          <a:noFill/>
          <a:ln w="28575" cap="flat">
            <a:solidFill>
              <a:srgbClr val="C00000"/>
            </a:solidFill>
            <a:prstDash val="solid"/>
            <a:miter lim="800000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2" name="图片 -214748256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471" y="208160"/>
            <a:ext cx="1550035" cy="625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0" name="文本框 99"/>
          <p:cNvSpPr txBox="1"/>
          <p:nvPr/>
        </p:nvSpPr>
        <p:spPr>
          <a:xfrm>
            <a:off x="2742566" y="434142"/>
            <a:ext cx="2986405" cy="39976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/>
            <a:r>
              <a:rPr lang="zh-CN" sz="200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考点二：电流和电路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327025" y="1144556"/>
            <a:ext cx="8735060" cy="17575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en-US" altLang="zh-CN" sz="1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</a:t>
            </a:r>
            <a:r>
              <a:rPr lang="zh-CN" sz="1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（2019·遂宁）</a:t>
            </a:r>
            <a:r>
              <a:rPr lang="zh-CN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公交车后门左右扶杆上各装有一个按钮开关（用</a:t>
            </a:r>
            <a:r>
              <a:rPr lang="en-US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S</a:t>
            </a:r>
            <a:r>
              <a:rPr lang="en-US" sz="1800" b="0" baseline="-25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lang="en-US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S</a:t>
            </a:r>
            <a:r>
              <a:rPr lang="en-US" sz="1800" b="0" baseline="-25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表示）当乘客按下任意一个开关时，电铃响起，提醒司机有乘客要下车；待车停稳后，同时按下控制电动机的开关</a:t>
            </a:r>
            <a:r>
              <a:rPr lang="en-US" sz="1800" b="0" i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S</a:t>
            </a:r>
            <a:r>
              <a:rPr lang="zh-CN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，后门打开，乘客才能下车、下列四个电路设计符合要求的是（　）。</a:t>
            </a:r>
            <a:endParaRPr lang="zh-CN" altLang="en-US" sz="18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3" name="图片 -214748197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176" y="3237604"/>
            <a:ext cx="8121015" cy="102997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文本框 9"/>
          <p:cNvSpPr txBox="1"/>
          <p:nvPr/>
        </p:nvSpPr>
        <p:spPr>
          <a:xfrm>
            <a:off x="688976" y="2534193"/>
            <a:ext cx="246219" cy="36933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none" lIns="45719" tIns="45719" rIns="45719" bIns="45719" numCol="1" spcCol="38100" rtlCol="0" anchor="t" forceAA="0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800" b="0" i="0" u="none" strike="noStrike" cap="none" spc="0" normalizeH="0" baseline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微软雅黑" panose="020B0503020204020204" charset="-122"/>
                <a:ea typeface="微软雅黑" panose="020B0503020204020204" charset="-122"/>
                <a:cs typeface="Arial" panose="020B0604020202020204"/>
                <a:sym typeface="Arial" panose="020B0604020202020204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060431059"/>
      </p:ext>
    </p:extLst>
  </p:cSld>
  <p:clrMapOvr>
    <a:masterClrMapping/>
  </p:clrMapOvr>
  <p:transition spd="med" advTm="2000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08"/>
          <p:cNvSpPr/>
          <p:nvPr/>
        </p:nvSpPr>
        <p:spPr>
          <a:xfrm>
            <a:off x="326807" y="300827"/>
            <a:ext cx="724521" cy="699508"/>
          </a:xfrm>
          <a:prstGeom prst="rect">
            <a:avLst/>
          </a:prstGeom>
          <a:solidFill>
            <a:srgbClr val="C00000">
              <a:alpha val="80000"/>
            </a:srgbClr>
          </a:solidFill>
          <a:ln w="12700">
            <a:noFill/>
            <a:miter lim="400000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lIns="0" tIns="0" rIns="0" bIns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6" name="Shape 112"/>
          <p:cNvSpPr/>
          <p:nvPr/>
        </p:nvSpPr>
        <p:spPr>
          <a:xfrm>
            <a:off x="284119" y="342043"/>
            <a:ext cx="809896" cy="586222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>
            <a:lvl1pPr algn="ctr">
              <a:defRPr sz="10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kumimoji="0" lang="en-US" altLang="zh-CN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ea typeface="方正舒体" panose="02010601030101010101" pitchFamily="2" charset="-122"/>
                <a:sym typeface="微软雅黑" panose="020B0503020204020204" charset="-122"/>
              </a:rPr>
              <a:t>3</a:t>
            </a: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/>
              <a:ea typeface="方正舒体" panose="02010601030101010101" pitchFamily="2" charset="-122"/>
              <a:sym typeface="微软雅黑" panose="020B0503020204020204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1059874" y="833754"/>
            <a:ext cx="4669105" cy="0"/>
          </a:xfrm>
          <a:prstGeom prst="line">
            <a:avLst/>
          </a:prstGeom>
          <a:noFill/>
          <a:ln w="28575" cap="flat">
            <a:solidFill>
              <a:srgbClr val="C00000"/>
            </a:solidFill>
            <a:prstDash val="solid"/>
            <a:miter lim="800000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2" name="图片 -214748256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471" y="208160"/>
            <a:ext cx="1550035" cy="625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0" name="文本框 99"/>
          <p:cNvSpPr txBox="1"/>
          <p:nvPr/>
        </p:nvSpPr>
        <p:spPr>
          <a:xfrm>
            <a:off x="2742566" y="434142"/>
            <a:ext cx="2986405" cy="39976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/>
            <a:r>
              <a:rPr lang="zh-CN" sz="200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考点二：电流和电路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327025" y="1000691"/>
            <a:ext cx="8723630" cy="416445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zh-CN" sz="1600">
                <a:solidFill>
                  <a:srgbClr val="1116CC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【点睛】当乘客按下任意一个开关时，电铃响起，故两个开关的其中任一开关都能与电铃组成通路，两开关互不影响，故两开关并联后与电铃串联；同时按下控制电动机的开关S，后门打开，开关S只控制电动机，电动机与电铃工作时互不影响，故开关S与电铃串联后再与另一个部分电路并联。本题考查根据要求设计电路图，关键是明确电路的连接关系。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zh-CN" sz="1600" b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【解析】A、由图知，只有闭合开关S，且乘客按下任意一个开关时，电铃才能响起，不符合题意；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zh-CN" sz="1600" b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B、由图知，只有乘客同时按下前后门的开关时，电铃才能响起，不符合题意；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zh-CN" sz="1600" b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C、由图知，当乘客按下任意一个开关时，电铃响起；同时按下控制电动机的开关S，后门打开，符合题意；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zh-CN" sz="1600" b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D、由图知，只有闭合开关S，电铃才能响起；乘客按下任意一个开关时，电动机工作，车门打开，不符合题意。故选C。</a:t>
            </a:r>
            <a:endParaRPr lang="zh-CN" altLang="en-US" sz="1600" b="0">
              <a:solidFill>
                <a:srgbClr val="1116CC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07206580"/>
      </p:ext>
    </p:extLst>
  </p:cSld>
  <p:clrMapOvr>
    <a:masterClrMapping/>
  </p:clrMapOvr>
  <p:transition spd="med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08"/>
          <p:cNvSpPr/>
          <p:nvPr/>
        </p:nvSpPr>
        <p:spPr>
          <a:xfrm>
            <a:off x="326807" y="300827"/>
            <a:ext cx="724521" cy="699508"/>
          </a:xfrm>
          <a:prstGeom prst="rect">
            <a:avLst/>
          </a:prstGeom>
          <a:solidFill>
            <a:srgbClr val="C00000">
              <a:alpha val="80000"/>
            </a:srgbClr>
          </a:solidFill>
          <a:ln w="12700">
            <a:noFill/>
            <a:miter lim="400000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lIns="0" tIns="0" rIns="0" bIns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6" name="Shape 112"/>
          <p:cNvSpPr/>
          <p:nvPr/>
        </p:nvSpPr>
        <p:spPr>
          <a:xfrm>
            <a:off x="284119" y="342043"/>
            <a:ext cx="809896" cy="586222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>
            <a:lvl1pPr algn="ctr">
              <a:defRPr sz="10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kumimoji="0" lang="en-US" altLang="zh-CN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ea typeface="方正舒体" panose="02010601030101010101" pitchFamily="2" charset="-122"/>
                <a:sym typeface="微软雅黑" panose="020B0503020204020204" charset="-122"/>
              </a:rPr>
              <a:t>3</a:t>
            </a: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/>
              <a:ea typeface="方正舒体" panose="02010601030101010101" pitchFamily="2" charset="-122"/>
              <a:sym typeface="微软雅黑" panose="020B0503020204020204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1059874" y="833754"/>
            <a:ext cx="4669105" cy="0"/>
          </a:xfrm>
          <a:prstGeom prst="line">
            <a:avLst/>
          </a:prstGeom>
          <a:noFill/>
          <a:ln w="28575" cap="flat">
            <a:solidFill>
              <a:srgbClr val="C00000"/>
            </a:solidFill>
            <a:prstDash val="solid"/>
            <a:miter lim="800000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2" name="图片 -214748256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471" y="208160"/>
            <a:ext cx="1550035" cy="625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0" name="文本框 99"/>
          <p:cNvSpPr txBox="1"/>
          <p:nvPr/>
        </p:nvSpPr>
        <p:spPr>
          <a:xfrm>
            <a:off x="2742566" y="434142"/>
            <a:ext cx="2986405" cy="39976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/>
            <a:r>
              <a:rPr lang="zh-CN" sz="200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考点二：电流和电路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051561" y="1662089"/>
            <a:ext cx="246219" cy="36933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none" lIns="45719" tIns="45719" rIns="45719" bIns="45719" numCol="1" spcCol="38100" rtlCol="0" anchor="t" forceAA="0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800" b="0" i="0" u="none" strike="noStrike" cap="none" spc="0" normalizeH="0" baseline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微软雅黑" panose="020B0503020204020204" charset="-122"/>
                <a:ea typeface="微软雅黑" panose="020B0503020204020204" charset="-122"/>
                <a:cs typeface="Arial" panose="020B0604020202020204"/>
                <a:sym typeface="Arial" panose="020B0604020202020204"/>
              </a:rPr>
              <a:t>C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327025" y="1105725"/>
            <a:ext cx="8613140" cy="92430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en-US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．（</a:t>
            </a:r>
            <a:r>
              <a:rPr lang="en-US" sz="1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2019·</a:t>
            </a:r>
            <a:r>
              <a:rPr lang="zh-CN" sz="1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深圳市龙岗区中考一模</a:t>
            </a:r>
            <a:r>
              <a:rPr lang="zh-CN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）如图所示四个电路图中与实物图相对应正确的是（　　）。</a:t>
            </a:r>
            <a:endParaRPr lang="zh-CN" altLang="en-US" sz="18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3" name="图片 -214748197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7010" y="2147476"/>
            <a:ext cx="6189980" cy="2274471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221315309"/>
      </p:ext>
    </p:extLst>
  </p:cSld>
  <p:clrMapOvr>
    <a:masterClrMapping/>
  </p:clrMapOvr>
  <p:transition spd="med" advTm="2000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08"/>
          <p:cNvSpPr/>
          <p:nvPr/>
        </p:nvSpPr>
        <p:spPr>
          <a:xfrm>
            <a:off x="326807" y="300827"/>
            <a:ext cx="724521" cy="699508"/>
          </a:xfrm>
          <a:prstGeom prst="rect">
            <a:avLst/>
          </a:prstGeom>
          <a:solidFill>
            <a:srgbClr val="C00000">
              <a:alpha val="80000"/>
            </a:srgbClr>
          </a:solidFill>
          <a:ln w="12700">
            <a:noFill/>
            <a:miter lim="400000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lIns="0" tIns="0" rIns="0" bIns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6" name="Shape 112"/>
          <p:cNvSpPr/>
          <p:nvPr/>
        </p:nvSpPr>
        <p:spPr>
          <a:xfrm>
            <a:off x="284119" y="342043"/>
            <a:ext cx="809896" cy="586222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>
            <a:lvl1pPr algn="ctr">
              <a:defRPr sz="10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kumimoji="0" lang="en-US" altLang="zh-CN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ea typeface="方正舒体" panose="02010601030101010101" pitchFamily="2" charset="-122"/>
                <a:sym typeface="微软雅黑" panose="020B0503020204020204" charset="-122"/>
              </a:rPr>
              <a:t>3</a:t>
            </a: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/>
              <a:ea typeface="方正舒体" panose="02010601030101010101" pitchFamily="2" charset="-122"/>
              <a:sym typeface="微软雅黑" panose="020B0503020204020204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1059874" y="833754"/>
            <a:ext cx="4669105" cy="0"/>
          </a:xfrm>
          <a:prstGeom prst="line">
            <a:avLst/>
          </a:prstGeom>
          <a:noFill/>
          <a:ln w="28575" cap="flat">
            <a:solidFill>
              <a:srgbClr val="C00000"/>
            </a:solidFill>
            <a:prstDash val="solid"/>
            <a:miter lim="800000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2" name="图片 -214748256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471" y="208160"/>
            <a:ext cx="1550035" cy="625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0" name="文本框 99"/>
          <p:cNvSpPr txBox="1"/>
          <p:nvPr/>
        </p:nvSpPr>
        <p:spPr>
          <a:xfrm>
            <a:off x="2742566" y="434142"/>
            <a:ext cx="2986405" cy="39976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/>
            <a:r>
              <a:rPr lang="zh-CN" sz="200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考点二：电流和电路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327026" y="968226"/>
            <a:ext cx="8712835" cy="425675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zh-CN" sz="1800">
                <a:solidFill>
                  <a:srgbClr val="1116CC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【点睛】由实物图可知，电流从电源的正极出发，经过总开关后，分别流经两个灯泡，经过一个灯泡后，直接回到负极，经过另一个灯泡后，再经过开关，回到负极，两灯并联，一只开关在支路上控制灯泡，另一只开关在干路上，对各选项逐一分析。本题考查根据实物图画电路图，关键是分析实物图中电路的连接，根据实物图画出对应的电路图，这是本题的重点也是难点。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zh-CN" sz="1800" b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【解析】A、在A中，两只灯泡串联，不合题意。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zh-CN" sz="1800" b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在B中，开关闭合后，一只灯泡被短路，不合题意。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zh-CN" sz="1800" b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在C中，两只灯泡并联，一只开关在支路上控制灯泡，另一只开关在干路上，符合题意。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zh-CN" sz="1800" b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在D中，两只灯泡并联，两只开关都在干路上，不合题意。故选C。</a:t>
            </a:r>
            <a:endParaRPr lang="zh-CN" altLang="en-US" sz="1800" b="0">
              <a:solidFill>
                <a:srgbClr val="1116CC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14031697"/>
      </p:ext>
    </p:extLst>
  </p:cSld>
  <p:clrMapOvr>
    <a:masterClrMapping/>
  </p:clrMapOvr>
  <p:transition spd="med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08"/>
          <p:cNvSpPr/>
          <p:nvPr/>
        </p:nvSpPr>
        <p:spPr>
          <a:xfrm>
            <a:off x="326807" y="300827"/>
            <a:ext cx="724521" cy="699508"/>
          </a:xfrm>
          <a:prstGeom prst="rect">
            <a:avLst/>
          </a:prstGeom>
          <a:solidFill>
            <a:srgbClr val="C00000">
              <a:alpha val="80000"/>
            </a:srgbClr>
          </a:solidFill>
          <a:ln w="12700">
            <a:noFill/>
            <a:miter lim="400000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lIns="0" tIns="0" rIns="0" bIns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6" name="Shape 112"/>
          <p:cNvSpPr/>
          <p:nvPr/>
        </p:nvSpPr>
        <p:spPr>
          <a:xfrm>
            <a:off x="284119" y="342043"/>
            <a:ext cx="809896" cy="586222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>
            <a:lvl1pPr algn="ctr">
              <a:defRPr sz="10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kumimoji="0" lang="en-US" altLang="zh-CN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ea typeface="方正舒体" panose="02010601030101010101" pitchFamily="2" charset="-122"/>
                <a:sym typeface="微软雅黑" panose="020B0503020204020204" charset="-122"/>
              </a:rPr>
              <a:t>3</a:t>
            </a: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/>
              <a:ea typeface="方正舒体" panose="02010601030101010101" pitchFamily="2" charset="-122"/>
              <a:sym typeface="微软雅黑" panose="020B0503020204020204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1059874" y="833754"/>
            <a:ext cx="4669105" cy="0"/>
          </a:xfrm>
          <a:prstGeom prst="line">
            <a:avLst/>
          </a:prstGeom>
          <a:noFill/>
          <a:ln w="28575" cap="flat">
            <a:solidFill>
              <a:srgbClr val="C00000"/>
            </a:solidFill>
            <a:prstDash val="solid"/>
            <a:miter lim="800000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2" name="图片 -214748256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471" y="208160"/>
            <a:ext cx="1550035" cy="625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0" name="文本框 99"/>
          <p:cNvSpPr txBox="1"/>
          <p:nvPr/>
        </p:nvSpPr>
        <p:spPr>
          <a:xfrm>
            <a:off x="2742566" y="434142"/>
            <a:ext cx="2986405" cy="39976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/>
            <a:r>
              <a:rPr lang="zh-CN" sz="200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考点二：电流和电路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327025" y="1122276"/>
            <a:ext cx="8690610" cy="17575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en-US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lang="zh-CN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．</a:t>
            </a:r>
            <a:r>
              <a:rPr lang="zh-CN" sz="1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（2018•烟台）</a:t>
            </a:r>
            <a:r>
              <a:rPr lang="zh-CN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学习了电路相关知识后，小明想给自家的养殖场设计一种呼叫装置，要求前后门来的客人均可呼叫，前门来的客人关闭开关，办公室的电铃响、红灯亮；后门来的客人关闭开关，办公室的电铃响、绿灯亮。请在图中帮助他画出符合要求的电路图（导线不得交叉）。</a:t>
            </a:r>
            <a:endParaRPr lang="zh-CN" altLang="en-US" sz="18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3" name="图片24" descr=" 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3310" y="2744261"/>
            <a:ext cx="3001010" cy="1848604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75045429"/>
      </p:ext>
    </p:extLst>
  </p:cSld>
  <p:clrMapOvr>
    <a:masterClrMapping/>
  </p:clrMapOvr>
  <p:transition spd="med" advTm="2000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08"/>
          <p:cNvSpPr/>
          <p:nvPr/>
        </p:nvSpPr>
        <p:spPr>
          <a:xfrm>
            <a:off x="326807" y="300827"/>
            <a:ext cx="724521" cy="699508"/>
          </a:xfrm>
          <a:prstGeom prst="rect">
            <a:avLst/>
          </a:prstGeom>
          <a:solidFill>
            <a:srgbClr val="C00000">
              <a:alpha val="80000"/>
            </a:srgbClr>
          </a:solidFill>
          <a:ln w="12700">
            <a:noFill/>
            <a:miter lim="400000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lIns="0" tIns="0" rIns="0" bIns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6" name="Shape 112"/>
          <p:cNvSpPr/>
          <p:nvPr/>
        </p:nvSpPr>
        <p:spPr>
          <a:xfrm>
            <a:off x="284119" y="342043"/>
            <a:ext cx="809896" cy="586222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>
            <a:lvl1pPr algn="ctr">
              <a:defRPr sz="10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kumimoji="0" lang="en-US" altLang="zh-CN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ea typeface="方正舒体" panose="02010601030101010101" pitchFamily="2" charset="-122"/>
                <a:sym typeface="微软雅黑" panose="020B0503020204020204" charset="-122"/>
              </a:rPr>
              <a:t>3</a:t>
            </a: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/>
              <a:ea typeface="方正舒体" panose="02010601030101010101" pitchFamily="2" charset="-122"/>
              <a:sym typeface="微软雅黑" panose="020B0503020204020204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1059874" y="833754"/>
            <a:ext cx="4669105" cy="0"/>
          </a:xfrm>
          <a:prstGeom prst="line">
            <a:avLst/>
          </a:prstGeom>
          <a:noFill/>
          <a:ln w="28575" cap="flat">
            <a:solidFill>
              <a:srgbClr val="C00000"/>
            </a:solidFill>
            <a:prstDash val="solid"/>
            <a:miter lim="800000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2" name="图片 -214748256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471" y="208160"/>
            <a:ext cx="1550035" cy="625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0" name="文本框 99"/>
          <p:cNvSpPr txBox="1"/>
          <p:nvPr/>
        </p:nvSpPr>
        <p:spPr>
          <a:xfrm>
            <a:off x="2742566" y="434142"/>
            <a:ext cx="2986405" cy="39976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/>
            <a:r>
              <a:rPr lang="zh-CN" sz="200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考点二：电流和电路</a:t>
            </a:r>
          </a:p>
        </p:txBody>
      </p:sp>
      <p:pic>
        <p:nvPicPr>
          <p:cNvPr id="3" name="图片24" descr=" 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9315" y="3869720"/>
            <a:ext cx="2080260" cy="116874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文本框 3"/>
          <p:cNvSpPr txBox="1"/>
          <p:nvPr/>
        </p:nvSpPr>
        <p:spPr>
          <a:xfrm>
            <a:off x="327025" y="1073260"/>
            <a:ext cx="8580120" cy="30536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zh-CN" sz="1600">
                <a:solidFill>
                  <a:srgbClr val="1116CC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【点睛】红灯亮、铃响表示前门来人，绿灯亮、铃响表示后门来人，说明两灯互不影响、独立工作即为并联，且前门的控制开关与红灯在同一支路，后门的控制开关与绿灯在同一支路，均为串联关系；而无论前门还是后门来人都会响铃说明铃串联在干路中，据此连接实物电路图。本题是实物连接的问题，关键根据现象判断各元件间的连接方式。根据要求设计电路，一般电路有三种情况：串联、并联、部分短路。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zh-CN" sz="1600" b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【解析】由题意知，两个电灯为并联，且各有一个开关控制，而电铃串联在干路中；即绿灯亮、电铃响时表示人在后门按后门开关，红灯亮、电铃响时表示人在前门按前门开关，电路图如图所示：</a:t>
            </a:r>
            <a:endParaRPr lang="zh-CN" altLang="en-US" sz="1600" b="0">
              <a:solidFill>
                <a:srgbClr val="1116CC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51173852"/>
      </p:ext>
    </p:extLst>
  </p:cSld>
  <p:clrMapOvr>
    <a:masterClrMapping/>
  </p:clrMapOvr>
  <p:transition spd="med" advTm="2000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08"/>
          <p:cNvSpPr/>
          <p:nvPr/>
        </p:nvSpPr>
        <p:spPr>
          <a:xfrm>
            <a:off x="326807" y="300827"/>
            <a:ext cx="724521" cy="699508"/>
          </a:xfrm>
          <a:prstGeom prst="rect">
            <a:avLst/>
          </a:prstGeom>
          <a:solidFill>
            <a:srgbClr val="C00000">
              <a:alpha val="80000"/>
            </a:srgbClr>
          </a:solidFill>
          <a:ln w="12700">
            <a:noFill/>
            <a:miter lim="400000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lIns="0" tIns="0" rIns="0" bIns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6" name="Shape 112"/>
          <p:cNvSpPr/>
          <p:nvPr/>
        </p:nvSpPr>
        <p:spPr>
          <a:xfrm>
            <a:off x="284119" y="342043"/>
            <a:ext cx="809896" cy="585009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>
            <a:lvl1pPr algn="ctr">
              <a:defRPr sz="10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ea typeface="方正舒体" panose="02010601030101010101" pitchFamily="2" charset="-122"/>
                <a:sym typeface="微软雅黑" panose="020B0503020204020204" charset="-122"/>
              </a:rPr>
              <a:t>4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/>
              <a:ea typeface="方正舒体" panose="02010601030101010101" pitchFamily="2" charset="-122"/>
              <a:sym typeface="微软雅黑" panose="020B0503020204020204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1059874" y="833754"/>
            <a:ext cx="4669105" cy="0"/>
          </a:xfrm>
          <a:prstGeom prst="line">
            <a:avLst/>
          </a:prstGeom>
          <a:noFill/>
          <a:ln w="28575" cap="flat">
            <a:solidFill>
              <a:srgbClr val="C00000"/>
            </a:solidFill>
            <a:prstDash val="solid"/>
            <a:miter lim="800000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00" name="文本框 99"/>
          <p:cNvSpPr txBox="1"/>
          <p:nvPr/>
        </p:nvSpPr>
        <p:spPr>
          <a:xfrm>
            <a:off x="2743200" y="435415"/>
            <a:ext cx="2758440" cy="39976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/>
            <a:r>
              <a:rPr lang="zh-CN" sz="200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考点一：电荷和导体</a:t>
            </a:r>
            <a:endParaRPr lang="en-US" altLang="zh-CN" sz="2000">
              <a:solidFill>
                <a:srgbClr val="0000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" name="图片 -21474826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470" y="184606"/>
            <a:ext cx="1607820" cy="64930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文本框 9"/>
          <p:cNvSpPr txBox="1"/>
          <p:nvPr/>
        </p:nvSpPr>
        <p:spPr>
          <a:xfrm>
            <a:off x="4412615" y="1699647"/>
            <a:ext cx="323163" cy="36933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none" lIns="45719" tIns="45719" rIns="45719" bIns="45719" numCol="1" spcCol="38100" rtlCol="0" anchor="t" forceAA="0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800" b="0" i="0" u="none" strike="noStrike" cap="none" spc="0" normalizeH="0" baseline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微软雅黑" panose="020B0503020204020204" charset="-122"/>
                <a:ea typeface="微软雅黑" panose="020B0503020204020204" charset="-122"/>
                <a:cs typeface="Arial" panose="020B0604020202020204"/>
                <a:sym typeface="Arial" panose="020B0604020202020204"/>
              </a:rPr>
              <a:t>同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327026" y="1213306"/>
            <a:ext cx="8656955" cy="134125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en-US" sz="1800" b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</a:t>
            </a:r>
            <a:r>
              <a:rPr lang="zh-CN" sz="1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（2019·贵港）</a:t>
            </a:r>
            <a:r>
              <a:rPr lang="zh-CN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某同学用丝绸摩擦过的玻璃棒靠近悬挂着的泡沬小球，发现泡沬小球被排斥。泡沬小球被排斥的原因是________种电荷相互排斥，由此可知泡沬小球一定带________电。</a:t>
            </a:r>
            <a:endParaRPr lang="zh-CN" altLang="en-US" sz="18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093470" y="2067585"/>
            <a:ext cx="323163" cy="36933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none" lIns="45719" tIns="45719" rIns="45719" bIns="45719" numCol="1" spcCol="38100" rtlCol="0" anchor="t" forceAA="0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800" b="0" i="0" u="none" strike="noStrike" cap="none" spc="0" normalizeH="0" baseline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微软雅黑" panose="020B0503020204020204" charset="-122"/>
                <a:ea typeface="微软雅黑" panose="020B0503020204020204" charset="-122"/>
                <a:cs typeface="Arial" panose="020B0604020202020204"/>
                <a:sym typeface="Arial" panose="020B0604020202020204"/>
              </a:rPr>
              <a:t>正</a:t>
            </a:r>
          </a:p>
        </p:txBody>
      </p:sp>
    </p:spTree>
    <p:extLst>
      <p:ext uri="{BB962C8B-B14F-4D97-AF65-F5344CB8AC3E}">
        <p14:creationId xmlns:p14="http://schemas.microsoft.com/office/powerpoint/2010/main" val="3346984719"/>
      </p:ext>
    </p:extLst>
  </p:cSld>
  <p:clrMapOvr>
    <a:masterClrMapping/>
  </p:clrMapOvr>
  <p:transition spd="med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7" grpId="0"/>
      <p:bldP spid="9" grpId="0" bldLvl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08"/>
          <p:cNvSpPr/>
          <p:nvPr/>
        </p:nvSpPr>
        <p:spPr>
          <a:xfrm>
            <a:off x="326807" y="300827"/>
            <a:ext cx="724521" cy="699508"/>
          </a:xfrm>
          <a:prstGeom prst="rect">
            <a:avLst/>
          </a:prstGeom>
          <a:solidFill>
            <a:srgbClr val="C00000">
              <a:alpha val="80000"/>
            </a:srgbClr>
          </a:solidFill>
          <a:ln w="12700">
            <a:noFill/>
            <a:miter lim="400000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lIns="0" tIns="0" rIns="0" bIns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6" name="Shape 112"/>
          <p:cNvSpPr/>
          <p:nvPr/>
        </p:nvSpPr>
        <p:spPr>
          <a:xfrm>
            <a:off x="284119" y="342043"/>
            <a:ext cx="809896" cy="585009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>
            <a:lvl1pPr algn="ctr">
              <a:defRPr sz="10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ea typeface="方正舒体" panose="02010601030101010101" pitchFamily="2" charset="-122"/>
                <a:sym typeface="微软雅黑" panose="020B0503020204020204" charset="-122"/>
              </a:rPr>
              <a:t>4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/>
              <a:ea typeface="方正舒体" panose="02010601030101010101" pitchFamily="2" charset="-122"/>
              <a:sym typeface="微软雅黑" panose="020B0503020204020204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1059874" y="833754"/>
            <a:ext cx="4669105" cy="0"/>
          </a:xfrm>
          <a:prstGeom prst="line">
            <a:avLst/>
          </a:prstGeom>
          <a:noFill/>
          <a:ln w="28575" cap="flat">
            <a:solidFill>
              <a:srgbClr val="C00000"/>
            </a:solidFill>
            <a:prstDash val="solid"/>
            <a:miter lim="800000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00" name="文本框 99"/>
          <p:cNvSpPr txBox="1"/>
          <p:nvPr/>
        </p:nvSpPr>
        <p:spPr>
          <a:xfrm>
            <a:off x="2743201" y="435415"/>
            <a:ext cx="2536825" cy="39976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/>
            <a:r>
              <a:rPr lang="zh-CN" sz="200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考点一：电荷和导体</a:t>
            </a:r>
            <a:endParaRPr lang="en-US" altLang="zh-CN" sz="2000">
              <a:solidFill>
                <a:srgbClr val="0000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" name="图片 -21474826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470" y="184606"/>
            <a:ext cx="1607820" cy="64930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文本框 9"/>
          <p:cNvSpPr txBox="1"/>
          <p:nvPr/>
        </p:nvSpPr>
        <p:spPr>
          <a:xfrm>
            <a:off x="7068185" y="1270598"/>
            <a:ext cx="236601" cy="36933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none" lIns="45719" tIns="45719" rIns="45719" bIns="45719" numCol="1" spcCol="38100" rtlCol="0" anchor="t" forceAA="0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800" b="0" i="0" u="none" strike="noStrike" cap="none" spc="0" normalizeH="0" baseline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微软雅黑" panose="020B0503020204020204" charset="-122"/>
                <a:ea typeface="微软雅黑" panose="020B0503020204020204" charset="-122"/>
                <a:cs typeface="Arial" panose="020B0604020202020204"/>
                <a:sym typeface="Arial" panose="020B0604020202020204"/>
              </a:rPr>
              <a:t>B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27026" y="1130552"/>
            <a:ext cx="8401685" cy="50798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en-US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2.</a:t>
            </a:r>
            <a:r>
              <a:rPr lang="zh-CN" sz="1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（2019·湘潭）</a:t>
            </a:r>
            <a:r>
              <a:rPr lang="zh-CN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如图所示的物品中，通常情况下属于导体的是（　　）。</a:t>
            </a:r>
            <a:endParaRPr lang="zh-CN" altLang="en-US" sz="18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4" name="图片 -214748197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4955" y="1883299"/>
            <a:ext cx="6187440" cy="2690789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013751814"/>
      </p:ext>
    </p:extLst>
  </p:cSld>
  <p:clrMapOvr>
    <a:masterClrMapping/>
  </p:clrMapOvr>
  <p:transition spd="med" advTm="2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08"/>
          <p:cNvSpPr/>
          <p:nvPr/>
        </p:nvSpPr>
        <p:spPr>
          <a:xfrm>
            <a:off x="326807" y="300827"/>
            <a:ext cx="724521" cy="699508"/>
          </a:xfrm>
          <a:prstGeom prst="rect">
            <a:avLst/>
          </a:prstGeom>
          <a:solidFill>
            <a:srgbClr val="C00000">
              <a:alpha val="80000"/>
            </a:srgbClr>
          </a:solidFill>
          <a:ln w="12700">
            <a:noFill/>
            <a:miter lim="400000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lIns="0" tIns="0" rIns="0" bIns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6" name="Shape 112"/>
          <p:cNvSpPr/>
          <p:nvPr/>
        </p:nvSpPr>
        <p:spPr>
          <a:xfrm>
            <a:off x="284119" y="342043"/>
            <a:ext cx="809896" cy="586222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>
            <a:lvl1pPr algn="ctr">
              <a:defRPr sz="10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kumimoji="0" lang="en-US" altLang="zh-CN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方正舒体" panose="02010601030101010101" pitchFamily="2" charset="-122"/>
                <a:sym typeface="微软雅黑" panose="020B0503020204020204" charset="-122"/>
              </a:rPr>
              <a:t>2</a:t>
            </a: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方正舒体" panose="02010601030101010101" pitchFamily="2" charset="-122"/>
              <a:sym typeface="微软雅黑" panose="020B0503020204020204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1059874" y="833754"/>
            <a:ext cx="4669105" cy="0"/>
          </a:xfrm>
          <a:prstGeom prst="line">
            <a:avLst/>
          </a:prstGeom>
          <a:noFill/>
          <a:ln w="28575" cap="flat">
            <a:solidFill>
              <a:srgbClr val="C00000"/>
            </a:solidFill>
            <a:prstDash val="solid"/>
            <a:miter lim="800000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2" name="图片 -214748259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8401" y="208160"/>
            <a:ext cx="1550035" cy="625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0" name="文本框 99"/>
          <p:cNvSpPr txBox="1"/>
          <p:nvPr/>
        </p:nvSpPr>
        <p:spPr>
          <a:xfrm>
            <a:off x="3016251" y="450056"/>
            <a:ext cx="1791335" cy="36921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 eaLnBrk="1" fontAlgn="auto" latinLnBrk="0" hangingPunct="1"/>
            <a:r>
              <a:rPr lang="zh-CN" sz="1800" b="1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一：电荷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327026" y="1000691"/>
            <a:ext cx="8701405" cy="384043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zh-CN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1．物体带电：摩擦过的物体吸引轻小物体的性质，我们就说物体</a:t>
            </a:r>
            <a:r>
              <a:rPr lang="zh-CN" sz="1800" b="0" u="sng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带电</a:t>
            </a:r>
            <a:r>
              <a:rPr lang="zh-CN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。带电物体（带电体）的基本性质：</a:t>
            </a:r>
            <a:r>
              <a:rPr lang="zh-CN" sz="1800" b="0" u="sng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吸引</a:t>
            </a:r>
            <a:r>
              <a:rPr lang="zh-CN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轻小物体（轻小物体指：碎纸屑、头发、通草球、灰尘、轻质球等）。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zh-CN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2．使物体带电的方法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zh-CN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①摩擦起电：用</a:t>
            </a:r>
            <a:r>
              <a:rPr lang="zh-CN" sz="1800" b="0" u="sng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摩擦</a:t>
            </a:r>
            <a:r>
              <a:rPr lang="zh-CN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的方法使物体带电叫摩擦起电。原因：不同物质原子核束缚电子的本领不同。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zh-CN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实质：电荷从一个物体</a:t>
            </a:r>
            <a:r>
              <a:rPr lang="zh-CN" sz="1800" b="0" u="sng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转移</a:t>
            </a:r>
            <a:r>
              <a:rPr lang="zh-CN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到另一个物体使正负电荷分开；能的转化：机械能→电能。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zh-CN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②接触带电：物体和带电体接触后带了电。如带电体与验电器金属球接触使之带电。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zh-CN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③感应带电：由于带电体的作用，使带电体附近的物体带电。</a:t>
            </a:r>
            <a:endParaRPr lang="zh-CN" altLang="en-US" sz="18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58658080"/>
      </p:ext>
    </p:extLst>
  </p:cSld>
  <p:clrMapOvr>
    <a:masterClrMapping/>
  </p:clrMapOvr>
  <p:transition spd="med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08"/>
          <p:cNvSpPr/>
          <p:nvPr/>
        </p:nvSpPr>
        <p:spPr>
          <a:xfrm>
            <a:off x="326807" y="300827"/>
            <a:ext cx="724521" cy="699508"/>
          </a:xfrm>
          <a:prstGeom prst="rect">
            <a:avLst/>
          </a:prstGeom>
          <a:solidFill>
            <a:srgbClr val="C00000">
              <a:alpha val="80000"/>
            </a:srgbClr>
          </a:solidFill>
          <a:ln w="12700">
            <a:noFill/>
            <a:miter lim="400000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lIns="0" tIns="0" rIns="0" bIns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6" name="Shape 112"/>
          <p:cNvSpPr/>
          <p:nvPr/>
        </p:nvSpPr>
        <p:spPr>
          <a:xfrm>
            <a:off x="284119" y="342043"/>
            <a:ext cx="809896" cy="585009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>
            <a:lvl1pPr algn="ctr">
              <a:defRPr sz="10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ea typeface="方正舒体" panose="02010601030101010101" pitchFamily="2" charset="-122"/>
                <a:sym typeface="微软雅黑" panose="020B0503020204020204" charset="-122"/>
              </a:rPr>
              <a:t>4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/>
              <a:ea typeface="方正舒体" panose="02010601030101010101" pitchFamily="2" charset="-122"/>
              <a:sym typeface="微软雅黑" panose="020B0503020204020204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1059874" y="833754"/>
            <a:ext cx="4669105" cy="0"/>
          </a:xfrm>
          <a:prstGeom prst="line">
            <a:avLst/>
          </a:prstGeom>
          <a:noFill/>
          <a:ln w="28575" cap="flat">
            <a:solidFill>
              <a:srgbClr val="C00000"/>
            </a:solidFill>
            <a:prstDash val="solid"/>
            <a:miter lim="800000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00" name="文本框 99"/>
          <p:cNvSpPr txBox="1"/>
          <p:nvPr/>
        </p:nvSpPr>
        <p:spPr>
          <a:xfrm>
            <a:off x="2743201" y="435415"/>
            <a:ext cx="2536825" cy="39976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/>
            <a:r>
              <a:rPr lang="zh-CN" sz="200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考点一：电荷和导体</a:t>
            </a:r>
            <a:endParaRPr lang="en-US" altLang="zh-CN" sz="2000">
              <a:solidFill>
                <a:srgbClr val="0000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" name="图片 -21474826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470" y="184606"/>
            <a:ext cx="1607820" cy="64930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文本框 9"/>
          <p:cNvSpPr txBox="1"/>
          <p:nvPr/>
        </p:nvSpPr>
        <p:spPr>
          <a:xfrm>
            <a:off x="4518025" y="1269324"/>
            <a:ext cx="268661" cy="36933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none" lIns="45719" tIns="45719" rIns="45719" bIns="45719" numCol="1" spcCol="38100" rtlCol="0" anchor="t" forceAA="0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800" b="0" i="0" u="none" strike="noStrike" cap="none" spc="0" normalizeH="0" baseline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微软雅黑" panose="020B0503020204020204" charset="-122"/>
                <a:ea typeface="微软雅黑" panose="020B0503020204020204" charset="-122"/>
                <a:cs typeface="Arial" panose="020B0604020202020204"/>
                <a:sym typeface="Arial" panose="020B0604020202020204"/>
              </a:rPr>
              <a:t>D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327026" y="1149012"/>
            <a:ext cx="8645525" cy="259084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en-US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3.</a:t>
            </a:r>
            <a:r>
              <a:rPr lang="zh-CN" sz="1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（2018·滨州）</a:t>
            </a:r>
            <a:r>
              <a:rPr lang="zh-CN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下列说法中正确的是（　　）。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zh-CN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A．绝缘体不容易导电是因为绝缘体中几乎没有电荷；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zh-CN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B．两个完全相同的灯泡串联，靠近电源正极的灯泡较亮；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zh-CN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C．电压一定的情况下，导体的电阻与导体中的电流成反比；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zh-CN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D．把导线A剪为相等的两段，其中一段拉长到原来的长度，其阻值大于导线A的原阻值</a:t>
            </a:r>
            <a:endParaRPr lang="zh-CN" altLang="en-US" sz="18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95741037"/>
      </p:ext>
    </p:extLst>
  </p:cSld>
  <p:clrMapOvr>
    <a:masterClrMapping/>
  </p:clrMapOvr>
  <p:transition spd="med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08"/>
          <p:cNvSpPr/>
          <p:nvPr/>
        </p:nvSpPr>
        <p:spPr>
          <a:xfrm>
            <a:off x="326807" y="300827"/>
            <a:ext cx="724521" cy="699508"/>
          </a:xfrm>
          <a:prstGeom prst="rect">
            <a:avLst/>
          </a:prstGeom>
          <a:solidFill>
            <a:srgbClr val="C00000">
              <a:alpha val="80000"/>
            </a:srgbClr>
          </a:solidFill>
          <a:ln w="12700">
            <a:noFill/>
            <a:miter lim="400000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lIns="0" tIns="0" rIns="0" bIns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6" name="Shape 112"/>
          <p:cNvSpPr/>
          <p:nvPr/>
        </p:nvSpPr>
        <p:spPr>
          <a:xfrm>
            <a:off x="284119" y="342043"/>
            <a:ext cx="809896" cy="585009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>
            <a:lvl1pPr algn="ctr">
              <a:defRPr sz="10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ea typeface="方正舒体" panose="02010601030101010101" pitchFamily="2" charset="-122"/>
                <a:sym typeface="微软雅黑" panose="020B0503020204020204" charset="-122"/>
              </a:rPr>
              <a:t>4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/>
              <a:ea typeface="方正舒体" panose="02010601030101010101" pitchFamily="2" charset="-122"/>
              <a:sym typeface="微软雅黑" panose="020B0503020204020204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1059874" y="833754"/>
            <a:ext cx="4669105" cy="0"/>
          </a:xfrm>
          <a:prstGeom prst="line">
            <a:avLst/>
          </a:prstGeom>
          <a:noFill/>
          <a:ln w="28575" cap="flat">
            <a:solidFill>
              <a:srgbClr val="C00000"/>
            </a:solidFill>
            <a:prstDash val="solid"/>
            <a:miter lim="800000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00" name="文本框 99"/>
          <p:cNvSpPr txBox="1"/>
          <p:nvPr/>
        </p:nvSpPr>
        <p:spPr>
          <a:xfrm>
            <a:off x="2743201" y="435415"/>
            <a:ext cx="2536825" cy="39976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/>
            <a:r>
              <a:rPr lang="zh-CN" sz="200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考点一：电荷和导体</a:t>
            </a:r>
            <a:endParaRPr lang="en-US" altLang="zh-CN" sz="2000">
              <a:solidFill>
                <a:srgbClr val="0000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" name="图片 -21474826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470" y="184606"/>
            <a:ext cx="1607820" cy="64930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文本框 9"/>
          <p:cNvSpPr txBox="1"/>
          <p:nvPr/>
        </p:nvSpPr>
        <p:spPr>
          <a:xfrm>
            <a:off x="7551420" y="1688825"/>
            <a:ext cx="553996" cy="36933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none" lIns="45719" tIns="45719" rIns="45719" bIns="45719" numCol="1" spcCol="38100" rtlCol="0" anchor="t" forceAA="0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800" b="0" i="0" u="none" strike="noStrike" cap="none" spc="0" normalizeH="0" baseline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微软雅黑" panose="020B0503020204020204" charset="-122"/>
                <a:ea typeface="微软雅黑" panose="020B0503020204020204" charset="-122"/>
                <a:cs typeface="Arial" panose="020B0604020202020204"/>
                <a:sym typeface="Arial" panose="020B0604020202020204"/>
              </a:rPr>
              <a:t>同种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27025" y="1202484"/>
            <a:ext cx="8601710" cy="134125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en-US" sz="1800" b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4.</a:t>
            </a:r>
            <a:r>
              <a:rPr lang="zh-CN" sz="18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（2018•枣庄）</a:t>
            </a:r>
            <a:r>
              <a:rPr lang="zh-CN" sz="1800" b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科技馆内有一个“静电球”，当人触摸“静电球”时，头发丝便会一根根竖起，形成“怒发冲冠”的景象，如图所示，这是由于头发丝带</a:t>
            </a:r>
            <a:r>
              <a:rPr lang="zh-CN" sz="1800" b="0" u="sng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　</a:t>
            </a:r>
            <a:r>
              <a:rPr lang="en-US" sz="1800" b="0" u="sng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lang="zh-CN" sz="1800" b="0" u="sng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　</a:t>
            </a:r>
            <a:r>
              <a:rPr lang="zh-CN" sz="1800" b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（选填“同种”或“异种”）电荷而互相</a:t>
            </a:r>
            <a:r>
              <a:rPr lang="zh-CN" sz="1800" b="0" u="sng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　</a:t>
            </a:r>
            <a:r>
              <a:rPr lang="en-US" sz="1800" b="0" u="sng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lang="zh-CN" sz="1800" b="0" u="sng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　</a:t>
            </a:r>
            <a:r>
              <a:rPr lang="zh-CN" sz="1800" b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的结果。</a:t>
            </a:r>
            <a:endParaRPr lang="zh-CN" altLang="en-US" sz="18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145280" y="2089229"/>
            <a:ext cx="553996" cy="36933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none" lIns="45719" tIns="45719" rIns="45719" bIns="45719" numCol="1" spcCol="38100" rtlCol="0" anchor="t" forceAA="0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800" b="0" i="0" u="none" strike="noStrike" cap="none" spc="0" normalizeH="0" baseline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微软雅黑" panose="020B0503020204020204" charset="-122"/>
                <a:ea typeface="微软雅黑" panose="020B0503020204020204" charset="-122"/>
                <a:cs typeface="Arial" panose="020B0604020202020204"/>
                <a:sym typeface="Arial" panose="020B0604020202020204"/>
              </a:rPr>
              <a:t>排斥</a:t>
            </a:r>
          </a:p>
        </p:txBody>
      </p:sp>
    </p:spTree>
    <p:extLst>
      <p:ext uri="{BB962C8B-B14F-4D97-AF65-F5344CB8AC3E}">
        <p14:creationId xmlns:p14="http://schemas.microsoft.com/office/powerpoint/2010/main" val="2058508971"/>
      </p:ext>
    </p:extLst>
  </p:cSld>
  <p:clrMapOvr>
    <a:masterClrMapping/>
  </p:clrMapOvr>
  <p:transition spd="med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3" grpId="0"/>
      <p:bldP spid="4" grpId="0" bldLvl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08"/>
          <p:cNvSpPr/>
          <p:nvPr/>
        </p:nvSpPr>
        <p:spPr>
          <a:xfrm>
            <a:off x="326807" y="300827"/>
            <a:ext cx="724521" cy="699508"/>
          </a:xfrm>
          <a:prstGeom prst="rect">
            <a:avLst/>
          </a:prstGeom>
          <a:solidFill>
            <a:srgbClr val="C00000">
              <a:alpha val="80000"/>
            </a:srgbClr>
          </a:solidFill>
          <a:ln w="12700">
            <a:noFill/>
            <a:miter lim="400000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lIns="0" tIns="0" rIns="0" bIns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6" name="Shape 112"/>
          <p:cNvSpPr/>
          <p:nvPr/>
        </p:nvSpPr>
        <p:spPr>
          <a:xfrm>
            <a:off x="284119" y="342043"/>
            <a:ext cx="809896" cy="585009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>
            <a:lvl1pPr algn="ctr">
              <a:defRPr sz="10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ea typeface="方正舒体" panose="02010601030101010101" pitchFamily="2" charset="-122"/>
                <a:sym typeface="微软雅黑" panose="020B0503020204020204" charset="-122"/>
              </a:rPr>
              <a:t>4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/>
              <a:ea typeface="方正舒体" panose="02010601030101010101" pitchFamily="2" charset="-122"/>
              <a:sym typeface="微软雅黑" panose="020B0503020204020204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1059874" y="833754"/>
            <a:ext cx="4669105" cy="0"/>
          </a:xfrm>
          <a:prstGeom prst="line">
            <a:avLst/>
          </a:prstGeom>
          <a:noFill/>
          <a:ln w="28575" cap="flat">
            <a:solidFill>
              <a:srgbClr val="C00000"/>
            </a:solidFill>
            <a:prstDash val="solid"/>
            <a:miter lim="800000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00" name="文本框 99"/>
          <p:cNvSpPr txBox="1"/>
          <p:nvPr/>
        </p:nvSpPr>
        <p:spPr>
          <a:xfrm>
            <a:off x="2743201" y="435415"/>
            <a:ext cx="2536825" cy="39976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/>
            <a:r>
              <a:rPr lang="zh-CN" sz="200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考点二：电流和电路</a:t>
            </a:r>
            <a:endParaRPr lang="en-US" altLang="zh-CN" sz="2000">
              <a:solidFill>
                <a:srgbClr val="0000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" name="图片 -21474826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470" y="184606"/>
            <a:ext cx="1607820" cy="64930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文本框 9"/>
          <p:cNvSpPr txBox="1"/>
          <p:nvPr/>
        </p:nvSpPr>
        <p:spPr>
          <a:xfrm>
            <a:off x="6863080" y="1366720"/>
            <a:ext cx="236601" cy="36933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none" lIns="45719" tIns="45719" rIns="45719" bIns="45719" numCol="1" spcCol="38100" rtlCol="0" anchor="t" forceAA="0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800" b="0" i="0" u="none" strike="noStrike" cap="none" spc="0" normalizeH="0" baseline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微软雅黑" panose="020B0503020204020204" charset="-122"/>
                <a:ea typeface="微软雅黑" panose="020B0503020204020204" charset="-122"/>
                <a:cs typeface="Arial" panose="020B0604020202020204"/>
                <a:sym typeface="Arial" panose="020B0604020202020204"/>
              </a:rPr>
              <a:t>B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327026" y="1250864"/>
            <a:ext cx="8668385" cy="92430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en-US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</a:t>
            </a:r>
            <a:r>
              <a:rPr lang="zh-CN" sz="1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(2018·益阳)</a:t>
            </a:r>
            <a:r>
              <a:rPr lang="zh-CN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在右图所示电路中，开关闭合后电压表测量的是(     )。</a:t>
            </a:r>
            <a:endParaRPr lang="en-US" sz="1800" b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en-US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A.L</a:t>
            </a:r>
            <a:r>
              <a:rPr lang="en-US" sz="1800" b="0" baseline="-25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两端的电压；</a:t>
            </a:r>
            <a:r>
              <a:rPr lang="en-US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B.L</a:t>
            </a:r>
            <a:r>
              <a:rPr lang="en-US" sz="1800" b="0" baseline="-25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和</a:t>
            </a:r>
            <a:r>
              <a:rPr lang="en-US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L</a:t>
            </a:r>
            <a:r>
              <a:rPr lang="en-US" sz="1800" b="0" baseline="-25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两端的电压；</a:t>
            </a:r>
            <a:r>
              <a:rPr lang="en-US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C.L</a:t>
            </a:r>
            <a:r>
              <a:rPr lang="en-US" sz="1800" b="0" baseline="-25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lang="zh-CN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和电源两端电压； D.电源两端电压</a:t>
            </a:r>
            <a:endParaRPr lang="zh-CN" altLang="en-US" sz="18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3" name="图片 -214748205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6895" y="2364228"/>
            <a:ext cx="2777490" cy="2194263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950551886"/>
      </p:ext>
    </p:extLst>
  </p:cSld>
  <p:clrMapOvr>
    <a:masterClrMapping/>
  </p:clrMapOvr>
  <p:transition spd="med" advTm="2000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08"/>
          <p:cNvSpPr/>
          <p:nvPr/>
        </p:nvSpPr>
        <p:spPr>
          <a:xfrm>
            <a:off x="326807" y="300827"/>
            <a:ext cx="724521" cy="699508"/>
          </a:xfrm>
          <a:prstGeom prst="rect">
            <a:avLst/>
          </a:prstGeom>
          <a:solidFill>
            <a:srgbClr val="C00000">
              <a:alpha val="80000"/>
            </a:srgbClr>
          </a:solidFill>
          <a:ln w="12700">
            <a:noFill/>
            <a:miter lim="400000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lIns="0" tIns="0" rIns="0" bIns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6" name="Shape 112"/>
          <p:cNvSpPr/>
          <p:nvPr/>
        </p:nvSpPr>
        <p:spPr>
          <a:xfrm>
            <a:off x="284119" y="342043"/>
            <a:ext cx="809896" cy="585009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>
            <a:lvl1pPr algn="ctr">
              <a:defRPr sz="10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ea typeface="方正舒体" panose="02010601030101010101" pitchFamily="2" charset="-122"/>
                <a:sym typeface="微软雅黑" panose="020B0503020204020204" charset="-122"/>
              </a:rPr>
              <a:t>4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/>
              <a:ea typeface="方正舒体" panose="02010601030101010101" pitchFamily="2" charset="-122"/>
              <a:sym typeface="微软雅黑" panose="020B0503020204020204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1059874" y="833754"/>
            <a:ext cx="4669105" cy="0"/>
          </a:xfrm>
          <a:prstGeom prst="line">
            <a:avLst/>
          </a:prstGeom>
          <a:noFill/>
          <a:ln w="28575" cap="flat">
            <a:solidFill>
              <a:srgbClr val="C00000"/>
            </a:solidFill>
            <a:prstDash val="solid"/>
            <a:miter lim="800000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00" name="文本框 99"/>
          <p:cNvSpPr txBox="1"/>
          <p:nvPr/>
        </p:nvSpPr>
        <p:spPr>
          <a:xfrm>
            <a:off x="2743201" y="435415"/>
            <a:ext cx="2536825" cy="39976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/>
            <a:r>
              <a:rPr lang="zh-CN" sz="200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考点二：电流和电路</a:t>
            </a:r>
            <a:endParaRPr lang="en-US" altLang="zh-CN" sz="2000">
              <a:solidFill>
                <a:srgbClr val="0000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" name="图片 -21474826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470" y="184606"/>
            <a:ext cx="1607820" cy="64930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文本框 9"/>
          <p:cNvSpPr txBox="1"/>
          <p:nvPr/>
        </p:nvSpPr>
        <p:spPr>
          <a:xfrm>
            <a:off x="5629911" y="1270598"/>
            <a:ext cx="246219" cy="36933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none" lIns="45719" tIns="45719" rIns="45719" bIns="45719" numCol="1" spcCol="38100" rtlCol="0" anchor="t" forceAA="0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800" b="0" i="0" u="none" strike="noStrike" cap="none" spc="0" normalizeH="0" baseline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微软雅黑" panose="020B0503020204020204" charset="-122"/>
                <a:ea typeface="微软雅黑" panose="020B0503020204020204" charset="-122"/>
                <a:cs typeface="Arial" panose="020B0604020202020204"/>
                <a:sym typeface="Arial" panose="020B0604020202020204"/>
              </a:rPr>
              <a:t>C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327026" y="1141374"/>
            <a:ext cx="8623935" cy="217389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en-US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．</a:t>
            </a:r>
            <a:r>
              <a:rPr lang="zh-CN" sz="1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(2018·恩施)</a:t>
            </a:r>
            <a:r>
              <a:rPr lang="zh-CN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以下有关电的相关说法正确的是（　　）。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zh-CN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A．绝缘体中没有电荷；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zh-CN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B．导体两端有电压，就一定能形成稳定电流；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zh-CN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C．金属导体中靠自由电子定向移动形成电流；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zh-CN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D．半导体的导电性与环境变化无关</a:t>
            </a:r>
            <a:endParaRPr lang="zh-CN" altLang="en-US" sz="18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36606396"/>
      </p:ext>
    </p:extLst>
  </p:cSld>
  <p:clrMapOvr>
    <a:masterClrMapping/>
  </p:clrMapOvr>
  <p:transition spd="med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08"/>
          <p:cNvSpPr/>
          <p:nvPr/>
        </p:nvSpPr>
        <p:spPr>
          <a:xfrm>
            <a:off x="326807" y="300827"/>
            <a:ext cx="724521" cy="699508"/>
          </a:xfrm>
          <a:prstGeom prst="rect">
            <a:avLst/>
          </a:prstGeom>
          <a:solidFill>
            <a:srgbClr val="C00000">
              <a:alpha val="80000"/>
            </a:srgbClr>
          </a:solidFill>
          <a:ln w="12700">
            <a:noFill/>
            <a:miter lim="400000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lIns="0" tIns="0" rIns="0" bIns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6" name="Shape 112"/>
          <p:cNvSpPr/>
          <p:nvPr/>
        </p:nvSpPr>
        <p:spPr>
          <a:xfrm>
            <a:off x="284119" y="342043"/>
            <a:ext cx="809896" cy="585009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>
            <a:lvl1pPr algn="ctr">
              <a:defRPr sz="10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ea typeface="方正舒体" panose="02010601030101010101" pitchFamily="2" charset="-122"/>
                <a:sym typeface="微软雅黑" panose="020B0503020204020204" charset="-122"/>
              </a:rPr>
              <a:t>4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/>
              <a:ea typeface="方正舒体" panose="02010601030101010101" pitchFamily="2" charset="-122"/>
              <a:sym typeface="微软雅黑" panose="020B0503020204020204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1059874" y="833754"/>
            <a:ext cx="4669105" cy="0"/>
          </a:xfrm>
          <a:prstGeom prst="line">
            <a:avLst/>
          </a:prstGeom>
          <a:noFill/>
          <a:ln w="28575" cap="flat">
            <a:solidFill>
              <a:srgbClr val="C00000"/>
            </a:solidFill>
            <a:prstDash val="solid"/>
            <a:miter lim="800000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00" name="文本框 99"/>
          <p:cNvSpPr txBox="1"/>
          <p:nvPr/>
        </p:nvSpPr>
        <p:spPr>
          <a:xfrm>
            <a:off x="2743201" y="435415"/>
            <a:ext cx="2536825" cy="39976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/>
            <a:r>
              <a:rPr lang="zh-CN" sz="200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考点二：电流和电路</a:t>
            </a:r>
            <a:endParaRPr lang="en-US" altLang="zh-CN" sz="2000">
              <a:solidFill>
                <a:srgbClr val="0000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" name="图片 -21474826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470" y="184606"/>
            <a:ext cx="1607820" cy="64930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文本框 9"/>
          <p:cNvSpPr txBox="1"/>
          <p:nvPr/>
        </p:nvSpPr>
        <p:spPr>
          <a:xfrm>
            <a:off x="2174876" y="2220363"/>
            <a:ext cx="246219" cy="36933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none" lIns="45719" tIns="45719" rIns="45719" bIns="45719" numCol="1" spcCol="38100" rtlCol="0" anchor="t" forceAA="0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800" b="0" i="0" u="none" strike="noStrike" cap="none" spc="0" normalizeH="0" baseline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微软雅黑" panose="020B0503020204020204" charset="-122"/>
                <a:ea typeface="微软雅黑" panose="020B0503020204020204" charset="-122"/>
                <a:cs typeface="Arial" panose="020B0604020202020204"/>
                <a:sym typeface="Arial" panose="020B0604020202020204"/>
              </a:rPr>
              <a:t>C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27026" y="1247044"/>
            <a:ext cx="8623935" cy="134125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en-US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3.</a:t>
            </a:r>
            <a:r>
              <a:rPr lang="zh-CN" sz="1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（2019·岳阳）</a:t>
            </a:r>
            <a:r>
              <a:rPr lang="zh-CN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为保障安全，滚筒洗衣机内设置了电源开关</a:t>
            </a:r>
            <a:r>
              <a:rPr lang="en-US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S</a:t>
            </a:r>
            <a:r>
              <a:rPr lang="en-US" sz="1800" b="0" baseline="-25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和安全开关</a:t>
            </a:r>
            <a:r>
              <a:rPr lang="en-US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S</a:t>
            </a:r>
            <a:r>
              <a:rPr lang="en-US" sz="1800" b="0" baseline="-25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．当洗衣机门关上，</a:t>
            </a:r>
            <a:r>
              <a:rPr lang="en-US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S</a:t>
            </a:r>
            <a:r>
              <a:rPr lang="en-US" sz="1800" b="0" baseline="-25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自动闭合，再闭合电源开关</a:t>
            </a:r>
            <a:r>
              <a:rPr lang="en-US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S</a:t>
            </a:r>
            <a:r>
              <a:rPr lang="en-US" sz="1800" b="0" baseline="-25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洗衣机才能正常工作。下列简易原理图符合要求的是（　　）。</a:t>
            </a:r>
            <a:endParaRPr lang="zh-CN" altLang="en-US" sz="18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4" name="图片 -214748197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481" y="2754446"/>
            <a:ext cx="7947025" cy="1549416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922664567"/>
      </p:ext>
    </p:extLst>
  </p:cSld>
  <p:clrMapOvr>
    <a:masterClrMapping/>
  </p:clrMapOvr>
  <p:transition spd="med" advTm="2000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08"/>
          <p:cNvSpPr/>
          <p:nvPr/>
        </p:nvSpPr>
        <p:spPr>
          <a:xfrm>
            <a:off x="326807" y="300827"/>
            <a:ext cx="724521" cy="699508"/>
          </a:xfrm>
          <a:prstGeom prst="rect">
            <a:avLst/>
          </a:prstGeom>
          <a:solidFill>
            <a:srgbClr val="C00000">
              <a:alpha val="80000"/>
            </a:srgbClr>
          </a:solidFill>
          <a:ln w="12700">
            <a:noFill/>
            <a:miter lim="400000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lIns="0" tIns="0" rIns="0" bIns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6" name="Shape 112"/>
          <p:cNvSpPr/>
          <p:nvPr/>
        </p:nvSpPr>
        <p:spPr>
          <a:xfrm>
            <a:off x="284119" y="342043"/>
            <a:ext cx="809896" cy="585009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>
            <a:lvl1pPr algn="ctr">
              <a:defRPr sz="10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ea typeface="方正舒体" panose="02010601030101010101" pitchFamily="2" charset="-122"/>
                <a:sym typeface="微软雅黑" panose="020B0503020204020204" charset="-122"/>
              </a:rPr>
              <a:t>4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/>
              <a:ea typeface="方正舒体" panose="02010601030101010101" pitchFamily="2" charset="-122"/>
              <a:sym typeface="微软雅黑" panose="020B0503020204020204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1059874" y="833754"/>
            <a:ext cx="4669105" cy="0"/>
          </a:xfrm>
          <a:prstGeom prst="line">
            <a:avLst/>
          </a:prstGeom>
          <a:noFill/>
          <a:ln w="28575" cap="flat">
            <a:solidFill>
              <a:srgbClr val="C00000"/>
            </a:solidFill>
            <a:prstDash val="solid"/>
            <a:miter lim="800000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00" name="文本框 99"/>
          <p:cNvSpPr txBox="1"/>
          <p:nvPr/>
        </p:nvSpPr>
        <p:spPr>
          <a:xfrm>
            <a:off x="2743201" y="435415"/>
            <a:ext cx="2536825" cy="39976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/>
            <a:r>
              <a:rPr lang="zh-CN" sz="200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考点二：电流和电路</a:t>
            </a:r>
            <a:endParaRPr lang="en-US" altLang="zh-CN" sz="2000">
              <a:solidFill>
                <a:srgbClr val="0000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" name="图片 -21474826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470" y="184606"/>
            <a:ext cx="1607820" cy="64930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文本框 9"/>
          <p:cNvSpPr txBox="1"/>
          <p:nvPr/>
        </p:nvSpPr>
        <p:spPr>
          <a:xfrm>
            <a:off x="6650990" y="1282056"/>
            <a:ext cx="236601" cy="36933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none" lIns="45719" tIns="45719" rIns="45719" bIns="45719" numCol="1" spcCol="38100" rtlCol="0" anchor="t" forceAA="0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800" b="0" i="0" u="none" strike="noStrike" cap="none" spc="0" normalizeH="0" baseline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微软雅黑" panose="020B0503020204020204" charset="-122"/>
                <a:ea typeface="微软雅黑" panose="020B0503020204020204" charset="-122"/>
                <a:cs typeface="Arial" panose="020B0604020202020204"/>
                <a:sym typeface="Arial" panose="020B0604020202020204"/>
              </a:rPr>
              <a:t>B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327025" y="1142010"/>
            <a:ext cx="7969250" cy="50798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en-US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4.</a:t>
            </a:r>
            <a:r>
              <a:rPr lang="zh-CN" sz="18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（2019·菏泽）</a:t>
            </a:r>
            <a:r>
              <a:rPr lang="zh-CN" sz="1800" b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下列电路中两个灯泡都能够独立工作的是（　　）。</a:t>
            </a:r>
            <a:endParaRPr lang="zh-CN" altLang="en-US" sz="18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3" name="图片 -214748197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8259" y="1982921"/>
            <a:ext cx="6191885" cy="1935178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937118196"/>
      </p:ext>
    </p:extLst>
  </p:cSld>
  <p:clrMapOvr>
    <a:masterClrMapping/>
  </p:clrMapOvr>
  <p:transition spd="med" advTm="2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08"/>
          <p:cNvSpPr/>
          <p:nvPr/>
        </p:nvSpPr>
        <p:spPr>
          <a:xfrm>
            <a:off x="326807" y="300827"/>
            <a:ext cx="724521" cy="699508"/>
          </a:xfrm>
          <a:prstGeom prst="rect">
            <a:avLst/>
          </a:prstGeom>
          <a:solidFill>
            <a:srgbClr val="C00000">
              <a:alpha val="80000"/>
            </a:srgbClr>
          </a:solidFill>
          <a:ln w="12700">
            <a:noFill/>
            <a:miter lim="400000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lIns="0" tIns="0" rIns="0" bIns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6" name="Shape 112"/>
          <p:cNvSpPr/>
          <p:nvPr/>
        </p:nvSpPr>
        <p:spPr>
          <a:xfrm>
            <a:off x="284119" y="342043"/>
            <a:ext cx="809896" cy="586222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>
            <a:lvl1pPr algn="ctr">
              <a:defRPr sz="10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kumimoji="0" lang="en-US" altLang="zh-CN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方正舒体" panose="02010601030101010101" pitchFamily="2" charset="-122"/>
                <a:sym typeface="微软雅黑" panose="020B0503020204020204" charset="-122"/>
              </a:rPr>
              <a:t>2</a:t>
            </a: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方正舒体" panose="02010601030101010101" pitchFamily="2" charset="-122"/>
              <a:sym typeface="微软雅黑" panose="020B0503020204020204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1059874" y="833754"/>
            <a:ext cx="4669105" cy="0"/>
          </a:xfrm>
          <a:prstGeom prst="line">
            <a:avLst/>
          </a:prstGeom>
          <a:noFill/>
          <a:ln w="28575" cap="flat">
            <a:solidFill>
              <a:srgbClr val="C00000"/>
            </a:solidFill>
            <a:prstDash val="solid"/>
            <a:miter lim="800000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2" name="图片 -214748259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8401" y="208160"/>
            <a:ext cx="1550035" cy="625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0" name="文本框 99"/>
          <p:cNvSpPr txBox="1"/>
          <p:nvPr/>
        </p:nvSpPr>
        <p:spPr>
          <a:xfrm>
            <a:off x="3016251" y="450056"/>
            <a:ext cx="1791335" cy="36921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 eaLnBrk="1" fontAlgn="auto" latinLnBrk="0" hangingPunct="1"/>
            <a:r>
              <a:rPr lang="zh-CN" sz="1800" b="1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一：电荷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27025" y="1071350"/>
            <a:ext cx="8501380" cy="259084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zh-CN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3．两种电荷：（1）正电荷：用</a:t>
            </a:r>
            <a:r>
              <a:rPr lang="zh-CN" sz="1800" b="0" u="sng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丝绸</a:t>
            </a:r>
            <a:r>
              <a:rPr lang="zh-CN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摩擦过的</a:t>
            </a:r>
            <a:r>
              <a:rPr lang="zh-CN" sz="1800" b="0" u="sng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玻璃棒</a:t>
            </a:r>
            <a:r>
              <a:rPr lang="zh-CN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所带的电；实质：物质中的原子失去了电子。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zh-CN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（2）负电荷：用</a:t>
            </a:r>
            <a:r>
              <a:rPr lang="zh-CN" sz="1800" b="0" u="sng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毛皮</a:t>
            </a:r>
            <a:r>
              <a:rPr lang="zh-CN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摩擦过的</a:t>
            </a:r>
            <a:r>
              <a:rPr lang="zh-CN" sz="1800" b="0" u="sng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橡胶棒</a:t>
            </a:r>
            <a:r>
              <a:rPr lang="zh-CN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所带的电；实质：物质中的原子得到了多余的电子。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zh-CN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4．电荷间的相互作用：同种电荷</a:t>
            </a:r>
            <a:r>
              <a:rPr lang="zh-CN" sz="1800" b="0" u="sng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相互排斥</a:t>
            </a:r>
            <a:r>
              <a:rPr lang="zh-CN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，异种电荷</a:t>
            </a:r>
            <a:r>
              <a:rPr lang="zh-CN" sz="1800" b="0" u="sng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相互吸引</a:t>
            </a:r>
            <a:r>
              <a:rPr lang="zh-CN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zh-CN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5．验电器：（1）构造：金属球、金属杆、金属箔。如图所示。</a:t>
            </a:r>
            <a:endParaRPr lang="zh-CN" altLang="en-US" sz="18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4" name="图片 -2147481996" descr="IMG_25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4859" y="3662197"/>
            <a:ext cx="2023745" cy="1213306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504695341"/>
      </p:ext>
    </p:extLst>
  </p:cSld>
  <p:clrMapOvr>
    <a:masterClrMapping/>
  </p:clrMapOvr>
  <p:transition spd="med" advTm="2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08"/>
          <p:cNvSpPr/>
          <p:nvPr/>
        </p:nvSpPr>
        <p:spPr>
          <a:xfrm>
            <a:off x="326807" y="300827"/>
            <a:ext cx="724521" cy="699508"/>
          </a:xfrm>
          <a:prstGeom prst="rect">
            <a:avLst/>
          </a:prstGeom>
          <a:solidFill>
            <a:srgbClr val="C00000">
              <a:alpha val="80000"/>
            </a:srgbClr>
          </a:solidFill>
          <a:ln w="12700">
            <a:noFill/>
            <a:miter lim="400000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lIns="0" tIns="0" rIns="0" bIns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6" name="Shape 112"/>
          <p:cNvSpPr/>
          <p:nvPr/>
        </p:nvSpPr>
        <p:spPr>
          <a:xfrm>
            <a:off x="284119" y="342043"/>
            <a:ext cx="809896" cy="586222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>
            <a:lvl1pPr algn="ctr">
              <a:defRPr sz="10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kumimoji="0" lang="en-US" altLang="zh-CN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方正舒体" panose="02010601030101010101" pitchFamily="2" charset="-122"/>
                <a:sym typeface="微软雅黑" panose="020B0503020204020204" charset="-122"/>
              </a:rPr>
              <a:t>2</a:t>
            </a: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方正舒体" panose="02010601030101010101" pitchFamily="2" charset="-122"/>
              <a:sym typeface="微软雅黑" panose="020B0503020204020204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1059874" y="833754"/>
            <a:ext cx="4669105" cy="0"/>
          </a:xfrm>
          <a:prstGeom prst="line">
            <a:avLst/>
          </a:prstGeom>
          <a:noFill/>
          <a:ln w="28575" cap="flat">
            <a:solidFill>
              <a:srgbClr val="C00000"/>
            </a:solidFill>
            <a:prstDash val="solid"/>
            <a:miter lim="800000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2" name="图片 -214748259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8401" y="208160"/>
            <a:ext cx="1550035" cy="625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0" name="文本框 99"/>
          <p:cNvSpPr txBox="1"/>
          <p:nvPr/>
        </p:nvSpPr>
        <p:spPr>
          <a:xfrm>
            <a:off x="3016251" y="450056"/>
            <a:ext cx="1791335" cy="36921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 eaLnBrk="1" fontAlgn="auto" latinLnBrk="0" hangingPunct="1"/>
            <a:r>
              <a:rPr lang="zh-CN" sz="1800" b="1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一：电荷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327025" y="1075806"/>
            <a:ext cx="8713470" cy="342348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zh-CN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（2）作用：检验物体是否带电和物体带电多少（带电多，金属箔张开角度大）。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zh-CN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（3）原理：同种电荷</a:t>
            </a:r>
            <a:r>
              <a:rPr lang="zh-CN" sz="1800" b="0" u="sng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相互排斥</a:t>
            </a:r>
            <a:r>
              <a:rPr lang="zh-CN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zh-CN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6．电荷量：电荷的</a:t>
            </a:r>
            <a:r>
              <a:rPr lang="zh-CN" sz="1800" b="0" u="sng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多少</a:t>
            </a:r>
            <a:r>
              <a:rPr lang="zh-CN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叫电荷量，简称电量；在国际单位制中，电量单位是</a:t>
            </a:r>
            <a:r>
              <a:rPr lang="zh-CN" sz="1800" b="0" u="sng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库仑</a:t>
            </a:r>
            <a:r>
              <a:rPr lang="zh-CN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，简称为库，符号是</a:t>
            </a:r>
            <a:r>
              <a:rPr lang="en-US" sz="1800" b="0" u="sng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</a:t>
            </a:r>
            <a:r>
              <a:rPr lang="zh-CN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zh-CN" sz="1800" b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元电荷（e）： 在各种带电微粒中，电子电量的大小是最小的，人们把最小</a:t>
            </a:r>
            <a:r>
              <a:rPr lang="zh-CN" sz="1800" b="0" u="sng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电荷</a:t>
            </a:r>
            <a:r>
              <a:rPr lang="zh-CN" sz="1800" b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叫做元电荷；元电荷也是物理学的基本常数之一，常用符号e表示。基本电荷e＝1.6021892×10</a:t>
            </a:r>
            <a:r>
              <a:rPr lang="en-US" sz="1800" b="0" baseline="300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-19</a:t>
            </a:r>
            <a:r>
              <a:rPr lang="zh-CN" sz="1800" b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库仑，是一个电子或一个质子所带的电荷量，任何带电体所带电荷都是e的</a:t>
            </a:r>
            <a:r>
              <a:rPr lang="zh-CN" sz="1800" b="0" u="sng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整数倍</a:t>
            </a:r>
            <a:r>
              <a:rPr lang="zh-CN" sz="1800" b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endParaRPr lang="zh-CN" altLang="en-US" sz="18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62399305"/>
      </p:ext>
    </p:extLst>
  </p:cSld>
  <p:clrMapOvr>
    <a:masterClrMapping/>
  </p:clrMapOvr>
  <p:transition spd="med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08"/>
          <p:cNvSpPr/>
          <p:nvPr/>
        </p:nvSpPr>
        <p:spPr>
          <a:xfrm>
            <a:off x="326807" y="300827"/>
            <a:ext cx="724521" cy="699508"/>
          </a:xfrm>
          <a:prstGeom prst="rect">
            <a:avLst/>
          </a:prstGeom>
          <a:solidFill>
            <a:srgbClr val="C00000">
              <a:alpha val="80000"/>
            </a:srgbClr>
          </a:solidFill>
          <a:ln w="12700">
            <a:noFill/>
            <a:miter lim="400000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lIns="0" tIns="0" rIns="0" bIns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6" name="Shape 112"/>
          <p:cNvSpPr/>
          <p:nvPr/>
        </p:nvSpPr>
        <p:spPr>
          <a:xfrm>
            <a:off x="284119" y="342043"/>
            <a:ext cx="809896" cy="586222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>
            <a:lvl1pPr algn="ctr">
              <a:defRPr sz="10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kumimoji="0" lang="en-US" altLang="zh-CN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方正舒体" panose="02010601030101010101" pitchFamily="2" charset="-122"/>
                <a:sym typeface="微软雅黑" panose="020B0503020204020204" charset="-122"/>
              </a:rPr>
              <a:t>2</a:t>
            </a: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方正舒体" panose="02010601030101010101" pitchFamily="2" charset="-122"/>
              <a:sym typeface="微软雅黑" panose="020B0503020204020204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1059874" y="833754"/>
            <a:ext cx="4669105" cy="0"/>
          </a:xfrm>
          <a:prstGeom prst="line">
            <a:avLst/>
          </a:prstGeom>
          <a:noFill/>
          <a:ln w="28575" cap="flat">
            <a:solidFill>
              <a:srgbClr val="C00000"/>
            </a:solidFill>
            <a:prstDash val="solid"/>
            <a:miter lim="800000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2" name="图片 -214748259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8401" y="208160"/>
            <a:ext cx="1550035" cy="625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0" name="文本框 99"/>
          <p:cNvSpPr txBox="1"/>
          <p:nvPr/>
        </p:nvSpPr>
        <p:spPr>
          <a:xfrm>
            <a:off x="3016251" y="450056"/>
            <a:ext cx="1791335" cy="36921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 eaLnBrk="1" fontAlgn="auto" latinLnBrk="0" hangingPunct="1"/>
            <a:r>
              <a:rPr lang="zh-CN" sz="1800" b="1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一：电荷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27026" y="1000691"/>
            <a:ext cx="8701405" cy="425675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zh-CN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7．中和：放在一起的等量</a:t>
            </a:r>
            <a:r>
              <a:rPr lang="zh-CN" sz="1800" b="0" u="sng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异种</a:t>
            </a:r>
            <a:r>
              <a:rPr lang="zh-CN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电荷完全抵消的现象。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zh-CN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扩展：①如果物体所带正、负电量不</a:t>
            </a:r>
            <a:r>
              <a:rPr lang="zh-CN" sz="1800" b="0" u="sng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"/>
              </a:rPr>
              <a:t>等，也会发生</a:t>
            </a:r>
            <a:r>
              <a:rPr lang="zh-CN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中和现象。这时，带电量多的物体先用部分电荷和带电量少的物体中和，剩余的电荷可使两物体带同种电荷。②中和不是意味着等量正负电荷被消灭，实际上电荷总量保持不变，只是等量的正负电荷使物体整体显不出电性。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en-US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8</a:t>
            </a:r>
            <a:r>
              <a:rPr lang="zh-CN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．导体：善于</a:t>
            </a:r>
            <a:r>
              <a:rPr lang="zh-CN" sz="1800" b="0" u="sng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导电</a:t>
            </a:r>
            <a:r>
              <a:rPr lang="zh-CN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的物体。常见材料：金属、石墨（铅笔芯）、人体、大地、酸碱盐溶液、含杂质的水。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zh-CN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导电原因：导体中有大量可以</a:t>
            </a:r>
            <a:r>
              <a:rPr lang="zh-CN" sz="1800" b="0" u="sng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自由移动</a:t>
            </a:r>
            <a:r>
              <a:rPr lang="zh-CN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的电荷。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zh-CN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说明：金属导体中电流是</a:t>
            </a:r>
            <a:r>
              <a:rPr lang="zh-CN" sz="1800" b="0" u="sng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自由电子</a:t>
            </a:r>
            <a:r>
              <a:rPr lang="zh-CN" sz="1800" b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定向</a:t>
            </a:r>
            <a:r>
              <a:rPr lang="zh-CN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移动形成的，酸、碱、盐溶液中的电流是正、负离子都参与定向运动。</a:t>
            </a:r>
            <a:endParaRPr lang="zh-CN" altLang="en-US" sz="18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60803131"/>
      </p:ext>
    </p:extLst>
  </p:cSld>
  <p:clrMapOvr>
    <a:masterClrMapping/>
  </p:clrMapOvr>
  <p:transition spd="med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08"/>
          <p:cNvSpPr/>
          <p:nvPr/>
        </p:nvSpPr>
        <p:spPr>
          <a:xfrm>
            <a:off x="326807" y="300827"/>
            <a:ext cx="724521" cy="699508"/>
          </a:xfrm>
          <a:prstGeom prst="rect">
            <a:avLst/>
          </a:prstGeom>
          <a:solidFill>
            <a:srgbClr val="C00000">
              <a:alpha val="80000"/>
            </a:srgbClr>
          </a:solidFill>
          <a:ln w="12700">
            <a:noFill/>
            <a:miter lim="400000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lIns="0" tIns="0" rIns="0" bIns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6" name="Shape 112"/>
          <p:cNvSpPr/>
          <p:nvPr/>
        </p:nvSpPr>
        <p:spPr>
          <a:xfrm>
            <a:off x="284119" y="342043"/>
            <a:ext cx="809896" cy="586222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>
            <a:lvl1pPr algn="ctr">
              <a:defRPr sz="10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kumimoji="0" lang="en-US" altLang="zh-CN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方正舒体" panose="02010601030101010101" pitchFamily="2" charset="-122"/>
                <a:sym typeface="微软雅黑" panose="020B0503020204020204" charset="-122"/>
              </a:rPr>
              <a:t>2</a:t>
            </a: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方正舒体" panose="02010601030101010101" pitchFamily="2" charset="-122"/>
              <a:sym typeface="微软雅黑" panose="020B0503020204020204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1059874" y="833754"/>
            <a:ext cx="4669105" cy="0"/>
          </a:xfrm>
          <a:prstGeom prst="line">
            <a:avLst/>
          </a:prstGeom>
          <a:noFill/>
          <a:ln w="28575" cap="flat">
            <a:solidFill>
              <a:srgbClr val="C00000"/>
            </a:solidFill>
            <a:prstDash val="solid"/>
            <a:miter lim="800000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2" name="图片 -214748259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8401" y="208160"/>
            <a:ext cx="1550035" cy="625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0" name="文本框 99"/>
          <p:cNvSpPr txBox="1"/>
          <p:nvPr/>
        </p:nvSpPr>
        <p:spPr>
          <a:xfrm>
            <a:off x="3016251" y="450056"/>
            <a:ext cx="1791335" cy="36921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 eaLnBrk="1" fontAlgn="auto" latinLnBrk="0" hangingPunct="1"/>
            <a:r>
              <a:rPr lang="zh-CN" sz="1800" b="1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一：电荷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27026" y="1000691"/>
            <a:ext cx="8701405" cy="342348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en-US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9</a:t>
            </a:r>
            <a:r>
              <a:rPr lang="zh-CN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．绝缘体：不能（不善于）</a:t>
            </a:r>
            <a:r>
              <a:rPr lang="zh-CN" sz="1800" b="0" u="sng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导电</a:t>
            </a:r>
            <a:r>
              <a:rPr lang="zh-CN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的物体。常见材料：橡胶、玻璃、陶瓷、塑料、油等。不善于导电的原因：</a:t>
            </a:r>
            <a:r>
              <a:rPr lang="zh-CN" sz="1800" b="0" u="sng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没有</a:t>
            </a:r>
            <a:r>
              <a:rPr lang="zh-CN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可以自由移动的电荷。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zh-CN" altLang="en-US" sz="1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10．“导电”与“带电”的区别：导电过程是自由电荷</a:t>
            </a:r>
            <a:r>
              <a:rPr lang="zh-CN" altLang="en-US" sz="1800" u="sng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定向移动</a:t>
            </a:r>
            <a:r>
              <a:rPr lang="zh-CN" altLang="en-US" sz="1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的过程，导电体是导体；带电过程是电子</a:t>
            </a:r>
            <a:r>
              <a:rPr lang="zh-CN" altLang="en-US" sz="18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得失</a:t>
            </a:r>
            <a:r>
              <a:rPr lang="zh-CN" altLang="en-US" sz="1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的过程，能带电的物体可以是导体，也可以是绝缘体。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zh-CN" altLang="en-US" sz="1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11．导体和绝缘体之间并没有绝对的界限，在一定条件下可相互转化。一定条件下，绝缘体也可变为导体。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zh-CN" altLang="en-US" sz="1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原因是：加热使绝缘体中的一些电子挣脱原子的束缚变为自由电荷。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zh-CN" altLang="en-US" sz="1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12.半导体：导电能力介于导体与半导体之间的物体。常见材料：锗、硅等。</a:t>
            </a:r>
          </a:p>
        </p:txBody>
      </p:sp>
    </p:spTree>
    <p:extLst>
      <p:ext uri="{BB962C8B-B14F-4D97-AF65-F5344CB8AC3E}">
        <p14:creationId xmlns:p14="http://schemas.microsoft.com/office/powerpoint/2010/main" val="3280880185"/>
      </p:ext>
    </p:extLst>
  </p:cSld>
  <p:clrMapOvr>
    <a:masterClrMapping/>
  </p:clrMapOvr>
  <p:transition spd="med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08"/>
          <p:cNvSpPr/>
          <p:nvPr/>
        </p:nvSpPr>
        <p:spPr>
          <a:xfrm>
            <a:off x="326807" y="300827"/>
            <a:ext cx="724521" cy="699508"/>
          </a:xfrm>
          <a:prstGeom prst="rect">
            <a:avLst/>
          </a:prstGeom>
          <a:solidFill>
            <a:srgbClr val="C00000">
              <a:alpha val="80000"/>
            </a:srgbClr>
          </a:solidFill>
          <a:ln w="12700">
            <a:noFill/>
            <a:miter lim="400000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lIns="0" tIns="0" rIns="0" bIns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6" name="Shape 112"/>
          <p:cNvSpPr/>
          <p:nvPr/>
        </p:nvSpPr>
        <p:spPr>
          <a:xfrm>
            <a:off x="284119" y="342043"/>
            <a:ext cx="809896" cy="586222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>
            <a:lvl1pPr algn="ctr">
              <a:defRPr sz="10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kumimoji="0" lang="en-US" altLang="zh-CN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方正舒体" panose="02010601030101010101" pitchFamily="2" charset="-122"/>
                <a:sym typeface="微软雅黑" panose="020B0503020204020204" charset="-122"/>
              </a:rPr>
              <a:t>2</a:t>
            </a: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方正舒体" panose="02010601030101010101" pitchFamily="2" charset="-122"/>
              <a:sym typeface="微软雅黑" panose="020B0503020204020204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1059874" y="833754"/>
            <a:ext cx="4669105" cy="0"/>
          </a:xfrm>
          <a:prstGeom prst="line">
            <a:avLst/>
          </a:prstGeom>
          <a:noFill/>
          <a:ln w="28575" cap="flat">
            <a:solidFill>
              <a:srgbClr val="C00000"/>
            </a:solidFill>
            <a:prstDash val="solid"/>
            <a:miter lim="800000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2" name="图片 -214748259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8401" y="208160"/>
            <a:ext cx="1550035" cy="625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0" name="文本框 99"/>
          <p:cNvSpPr txBox="1"/>
          <p:nvPr/>
        </p:nvSpPr>
        <p:spPr>
          <a:xfrm>
            <a:off x="3016251" y="450056"/>
            <a:ext cx="1791335" cy="36921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 eaLnBrk="1" fontAlgn="auto" latinLnBrk="0" hangingPunct="1"/>
            <a:r>
              <a:rPr lang="zh-CN" sz="1800" b="1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二、电流和电路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327025" y="1000691"/>
            <a:ext cx="8746490" cy="425675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zh-CN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1．形成：电荷的</a:t>
            </a:r>
            <a:r>
              <a:rPr lang="zh-CN" sz="1800" b="0" u="sng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定向移动</a:t>
            </a:r>
            <a:r>
              <a:rPr lang="zh-CN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形成电流。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zh-CN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该处电荷是自由电荷。对金属来讲是</a:t>
            </a:r>
            <a:r>
              <a:rPr lang="zh-CN" sz="1800" b="0" u="sng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自由电子</a:t>
            </a:r>
            <a:r>
              <a:rPr lang="zh-CN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定向移动形成电流；对酸、碱、盐的水溶液来讲，</a:t>
            </a:r>
            <a:r>
              <a:rPr lang="zh-CN" sz="1800" b="0" u="sng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正负离子</a:t>
            </a:r>
            <a:r>
              <a:rPr lang="zh-CN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定向移动形成电流。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zh-CN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2．电流方向：把</a:t>
            </a:r>
            <a:r>
              <a:rPr lang="zh-CN" sz="1800" b="0" u="sng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正电荷</a:t>
            </a:r>
            <a:r>
              <a:rPr lang="zh-CN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移动的</a:t>
            </a:r>
            <a:r>
              <a:rPr lang="zh-CN" sz="1800" b="0" u="sng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方向</a:t>
            </a:r>
            <a:r>
              <a:rPr lang="zh-CN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规定为电流的方向。在电源外部，电流的方向从电源的</a:t>
            </a:r>
            <a:r>
              <a:rPr lang="zh-CN" sz="1800" b="0" u="sng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正极</a:t>
            </a:r>
            <a:r>
              <a:rPr lang="zh-CN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到</a:t>
            </a:r>
            <a:r>
              <a:rPr lang="zh-CN" sz="1800" b="0" u="sng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负极</a:t>
            </a:r>
            <a:r>
              <a:rPr lang="zh-CN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zh-CN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电流的方向与自由电子</a:t>
            </a:r>
            <a:r>
              <a:rPr lang="zh-CN" sz="1800" b="0" u="sng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定向移动</a:t>
            </a:r>
            <a:r>
              <a:rPr lang="zh-CN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的方向相反。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zh-CN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3．获得持续电流的条件：①电路中有</a:t>
            </a:r>
            <a:r>
              <a:rPr lang="zh-CN" sz="1800" b="0" u="sng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电源</a:t>
            </a:r>
            <a:r>
              <a:rPr lang="zh-CN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、②电路为</a:t>
            </a:r>
            <a:r>
              <a:rPr lang="zh-CN" sz="1800" b="0" u="sng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通路</a:t>
            </a:r>
            <a:r>
              <a:rPr lang="zh-CN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zh-CN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4.电流的强弱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zh-CN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（1）电流：单位时间内通过导体横截面积的电荷量叫电流，用符号I表示。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zh-CN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（2）物理意义：表示电流强弱的物理量。</a:t>
            </a:r>
            <a:endParaRPr lang="zh-CN" altLang="en-US" sz="18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54822111"/>
      </p:ext>
    </p:extLst>
  </p:cSld>
  <p:clrMapOvr>
    <a:masterClrMapping/>
  </p:clrMapOvr>
  <p:transition spd="med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08"/>
          <p:cNvSpPr/>
          <p:nvPr/>
        </p:nvSpPr>
        <p:spPr>
          <a:xfrm>
            <a:off x="326807" y="300827"/>
            <a:ext cx="724521" cy="699508"/>
          </a:xfrm>
          <a:prstGeom prst="rect">
            <a:avLst/>
          </a:prstGeom>
          <a:solidFill>
            <a:srgbClr val="C00000">
              <a:alpha val="80000"/>
            </a:srgbClr>
          </a:solidFill>
          <a:ln w="12700">
            <a:noFill/>
            <a:miter lim="400000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lIns="0" tIns="0" rIns="0" bIns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6" name="Shape 112"/>
          <p:cNvSpPr/>
          <p:nvPr/>
        </p:nvSpPr>
        <p:spPr>
          <a:xfrm>
            <a:off x="284119" y="342043"/>
            <a:ext cx="809896" cy="586222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>
            <a:lvl1pPr algn="ctr">
              <a:defRPr sz="10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kumimoji="0" lang="en-US" altLang="zh-CN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方正舒体" panose="02010601030101010101" pitchFamily="2" charset="-122"/>
                <a:sym typeface="微软雅黑" panose="020B0503020204020204" charset="-122"/>
              </a:rPr>
              <a:t>2</a:t>
            </a: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方正舒体" panose="02010601030101010101" pitchFamily="2" charset="-122"/>
              <a:sym typeface="微软雅黑" panose="020B0503020204020204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1059874" y="833754"/>
            <a:ext cx="4669105" cy="0"/>
          </a:xfrm>
          <a:prstGeom prst="line">
            <a:avLst/>
          </a:prstGeom>
          <a:noFill/>
          <a:ln w="28575" cap="flat">
            <a:solidFill>
              <a:srgbClr val="C00000"/>
            </a:solidFill>
            <a:prstDash val="solid"/>
            <a:miter lim="800000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2" name="图片 -214748259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8401" y="208160"/>
            <a:ext cx="1550035" cy="625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0" name="文本框 99"/>
          <p:cNvSpPr txBox="1"/>
          <p:nvPr/>
        </p:nvSpPr>
        <p:spPr>
          <a:xfrm>
            <a:off x="3016251" y="450056"/>
            <a:ext cx="1791335" cy="36921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 eaLnBrk="1" fontAlgn="auto" latinLnBrk="0" hangingPunct="1"/>
            <a:r>
              <a:rPr lang="zh-CN" sz="1800" b="1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二、电流和电路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27026" y="1073260"/>
            <a:ext cx="8701405" cy="384043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zh-CN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lang="zh-CN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）单位：在</a:t>
            </a:r>
            <a:r>
              <a:rPr lang="zh-CN" sz="1800" b="0" u="sng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"/>
              </a:rPr>
              <a:t>国际单位制中</a:t>
            </a:r>
            <a:r>
              <a:rPr lang="zh-CN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，电流单位是</a:t>
            </a:r>
            <a:r>
              <a:rPr lang="zh-CN" sz="1800" b="0" u="sng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安培</a:t>
            </a:r>
            <a:r>
              <a:rPr lang="zh-CN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，简称安，用符号</a:t>
            </a:r>
            <a:r>
              <a:rPr lang="en-US" sz="1800" b="0" u="sng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</a:t>
            </a:r>
            <a:r>
              <a:rPr lang="zh-CN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表示；电流常用单位还有：毫安（mA）、微安（μA）；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zh-CN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换算关系：1A=1000mA，1mA=1000μA。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zh-CN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一些常见的电流值：家用电冰箱的电流约为1A，家用空调的电流约为5A，计算器中电流约为100μA，手电筒中的电流约为200mA等。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zh-CN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</a:t>
            </a:r>
            <a:r>
              <a:rPr lang="zh-CN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）电流的三种效应：1）电流的</a:t>
            </a:r>
            <a:r>
              <a:rPr lang="zh-CN" sz="1800" b="0" u="sng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热效应</a:t>
            </a:r>
            <a:r>
              <a:rPr lang="zh-CN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，如白炽灯，电饭锅等；2）电流的</a:t>
            </a:r>
            <a:r>
              <a:rPr lang="zh-CN" sz="1800" b="0" u="sng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磁效应</a:t>
            </a:r>
            <a:r>
              <a:rPr lang="zh-CN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，如电铃等；3）电流的</a:t>
            </a:r>
            <a:r>
              <a:rPr lang="zh-CN" sz="1800" b="0" u="sng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化学效应</a:t>
            </a:r>
            <a:r>
              <a:rPr lang="zh-CN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，如电解、电镀等。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zh-CN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注：电流看不见、摸不着，我们可以通过各种电流的效应来判断它的存在，这里体现了转换法的科学思想。</a:t>
            </a:r>
            <a:endParaRPr lang="zh-CN" altLang="en-US" sz="18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51847895"/>
      </p:ext>
    </p:extLst>
  </p:cSld>
  <p:clrMapOvr>
    <a:masterClrMapping/>
  </p:clrMapOvr>
  <p:transition spd="med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3598</Words>
  <Application>Microsoft Office PowerPoint</Application>
  <PresentationFormat>全屏显示(16:9)</PresentationFormat>
  <Paragraphs>206</Paragraphs>
  <Slides>35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35</vt:i4>
      </vt:variant>
    </vt:vector>
  </HeadingPairs>
  <TitlesOfParts>
    <vt:vector size="36" baseType="lpstr"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User</cp:lastModifiedBy>
  <cp:revision>14</cp:revision>
  <dcterms:created xsi:type="dcterms:W3CDTF">2020-03-15T12:28:02Z</dcterms:created>
  <dcterms:modified xsi:type="dcterms:W3CDTF">2020-03-15T00:06:27Z</dcterms:modified>
</cp:coreProperties>
</file>