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5" r:id="rId3"/>
  </p:sldMasterIdLst>
  <p:notesMasterIdLst>
    <p:notesMasterId r:id="rId4"/>
  </p:notesMasterIdLst>
  <p:sldIdLst>
    <p:sldId id="481" r:id="rId5"/>
    <p:sldId id="1116" r:id="rId6"/>
    <p:sldId id="1095" r:id="rId7"/>
    <p:sldId id="1163" r:id="rId8"/>
    <p:sldId id="1164" r:id="rId9"/>
    <p:sldId id="1166" r:id="rId10"/>
    <p:sldId id="1167" r:id="rId11"/>
    <p:sldId id="1168" r:id="rId12"/>
    <p:sldId id="1170" r:id="rId13"/>
    <p:sldId id="1171" r:id="rId14"/>
    <p:sldId id="1172" r:id="rId15"/>
    <p:sldId id="1104" r:id="rId16"/>
    <p:sldId id="1173" r:id="rId17"/>
    <p:sldId id="1174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9" userDrawn="1">
          <p15:clr>
            <a:srgbClr val="A4A3A4"/>
          </p15:clr>
        </p15:guide>
        <p15:guide id="2" pos="39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作" lastIdx="0" clrIdx="1"/>
  <p:cmAuthor id="3" name="lenovo" initials="l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32" y="40"/>
      </p:cViewPr>
      <p:guideLst>
        <p:guide orient="horz" pos="2489"/>
        <p:guide pos="39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tags" Target="tags/tag63.xml" /><Relationship Id="rId2" Type="http://schemas.openxmlformats.org/officeDocument/2006/relationships/slideMaster" Target="slideMasters/slide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12"/>
          <p:cNvSpPr>
            <a:spLocks noGrp="1"/>
          </p:cNvSpPr>
          <p:nvPr>
            <p:ph type="title" hasCustomPrompt="1"/>
          </p:nvPr>
        </p:nvSpPr>
        <p:spPr>
          <a:xfrm>
            <a:off x="1929440" y="338289"/>
            <a:ext cx="8333120" cy="4763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测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2192000" cy="6857999"/>
            <a:chOff x="1537366" y="844949"/>
            <a:chExt cx="9241001" cy="5075237"/>
          </a:xfrm>
        </p:grpSpPr>
        <p:sp>
          <p:nvSpPr>
            <p:cNvPr id="5" name="圆角矩形 4"/>
            <p:cNvSpPr/>
            <p:nvPr/>
          </p:nvSpPr>
          <p:spPr>
            <a:xfrm>
              <a:off x="1539455" y="868528"/>
              <a:ext cx="9238912" cy="5051658"/>
            </a:xfrm>
            <a:prstGeom prst="roundRect">
              <a:avLst>
                <a:gd name="adj" fmla="val 2559"/>
              </a:avLst>
            </a:prstGeom>
            <a:solidFill>
              <a:srgbClr val="F7F6F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同侧圆角矩形 5"/>
            <p:cNvSpPr/>
            <p:nvPr/>
          </p:nvSpPr>
          <p:spPr>
            <a:xfrm>
              <a:off x="1537366" y="844949"/>
              <a:ext cx="9241001" cy="376938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lang="en-US" altLang="zh-CN" sz="2400" b="1" smtClean="0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6">
            <a:hlinkClick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75" y="83996"/>
            <a:ext cx="1208253" cy="3481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865"/>
            <a:ext cx="323779" cy="368183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620688"/>
            <a:ext cx="11376024" cy="58325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" name="矩形 9"/>
          <p:cNvSpPr/>
          <p:nvPr/>
        </p:nvSpPr>
        <p:spPr>
          <a:xfrm>
            <a:off x="451642" y="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accent1">
            <a:alpha val="52156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138" y="6245275"/>
            <a:ext cx="3859725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ctr" defTabSz="1666875"/>
            <a:endParaRPr lang="en-US" altLang="en-US"/>
          </a:p>
        </p:txBody>
      </p:sp>
      <p:sp>
        <p:nvSpPr>
          <p:cNvPr id="819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r" defTabSz="1666875"/>
            <a:fld id="{9A0DB2DC-4C9A-4742-B13C-FB6460FD3503}" type="slidenum">
              <a:rPr lang="en-US" altLang="en-US"/>
              <a:t/>
            </a:fld>
            <a:endParaRPr lang="en-US" altLang="en-US"/>
          </a:p>
        </p:txBody>
      </p:sp>
      <p:sp>
        <p:nvSpPr>
          <p:cNvPr id="819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defTabSz="1666875"/>
            <a:endParaRPr lang="en-US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4.png" /><Relationship Id="rId9" Type="http://schemas.openxmlformats.org/officeDocument/2006/relationships/image" Target="../media/image5.jpeg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slideLayout" Target="../slideLayouts/slideLayout8.xml" /><Relationship Id="rId3" Type="http://schemas.openxmlformats.org/officeDocument/2006/relationships/slideLayout" Target="../slideLayouts/slideLayout9.xml" /><Relationship Id="rId4" Type="http://schemas.openxmlformats.org/officeDocument/2006/relationships/slideLayout" Target="../slideLayouts/slideLayout10.xml" /><Relationship Id="rId5" Type="http://schemas.openxmlformats.org/officeDocument/2006/relationships/image" Target="file:///D:\qq&#25991;&#20214;\712321467\Image\C2C\Image2\%7b75232B38-A165-1FB7-499C-2E1C792CACB5%7d.png" TargetMode="External" /><Relationship Id="rId6" Type="http://schemas.openxmlformats.org/officeDocument/2006/relationships/image" Target="../media/image4.png" /><Relationship Id="rId7" Type="http://schemas.openxmlformats.org/officeDocument/2006/relationships/image" Target="../media/image5.jpeg" /><Relationship Id="rId8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 flipV="1">
            <a:off x="617281" y="721269"/>
            <a:ext cx="11575920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2919" y="138113"/>
            <a:ext cx="414362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138113"/>
            <a:ext cx="10161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0" y="6714000"/>
            <a:ext cx="12193201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1073743875" descr="学科网 zxxk.com" title="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4102" y="546100"/>
            <a:ext cx="11023600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9219" y="5995417"/>
            <a:ext cx="701587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6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tags" Target="../tags/tag42.xml" /><Relationship Id="rId6" Type="http://schemas.openxmlformats.org/officeDocument/2006/relationships/tags" Target="../tags/tag4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svg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tags" Target="../tags/tag4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7.xml" /><Relationship Id="rId11" Type="http://schemas.openxmlformats.org/officeDocument/2006/relationships/tags" Target="../tags/tag58.xml" /><Relationship Id="rId12" Type="http://schemas.openxmlformats.org/officeDocument/2006/relationships/image" Target="../media/image15.png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tags" Target="../tags/tag5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59.xml" /><Relationship Id="rId3" Type="http://schemas.openxmlformats.org/officeDocument/2006/relationships/tags" Target="../tags/tag6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61.xml" /><Relationship Id="rId3" Type="http://schemas.openxmlformats.org/officeDocument/2006/relationships/image" Target="../media/image16.gif" /><Relationship Id="rId4" Type="http://schemas.openxmlformats.org/officeDocument/2006/relationships/tags" Target="../tags/tag6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.xml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0.jpeg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Relationship Id="rId7" Type="http://schemas.openxmlformats.org/officeDocument/2006/relationships/image" Target="../media/image7.png" /><Relationship Id="rId8" Type="http://schemas.openxmlformats.org/officeDocument/2006/relationships/image" Target="../media/image8.svg" /><Relationship Id="rId9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2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image" Target="../media/image7.png" /><Relationship Id="rId7" Type="http://schemas.openxmlformats.org/officeDocument/2006/relationships/image" Target="../media/image8.sv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3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tags" Target="../tags/tag16.xml" /><Relationship Id="rId6" Type="http://schemas.openxmlformats.org/officeDocument/2006/relationships/image" Target="../media/image7.png" /><Relationship Id="rId7" Type="http://schemas.openxmlformats.org/officeDocument/2006/relationships/image" Target="../media/image8.svg" /><Relationship Id="rId8" Type="http://schemas.openxmlformats.org/officeDocument/2006/relationships/tags" Target="../tags/tag1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image" Target="../media/image7.png" /><Relationship Id="rId7" Type="http://schemas.openxmlformats.org/officeDocument/2006/relationships/image" Target="../media/image8.svg" /><Relationship Id="rId8" Type="http://schemas.openxmlformats.org/officeDocument/2006/relationships/image" Target="../media/image13.jpeg" /><Relationship Id="rId9" Type="http://schemas.openxmlformats.org/officeDocument/2006/relationships/tags" Target="../tags/tag2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image" Target="../media/image14.png" /><Relationship Id="rId7" Type="http://schemas.openxmlformats.org/officeDocument/2006/relationships/tags" Target="../tags/tag3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2"/>
            </p:custDataLst>
          </p:nvPr>
        </p:nvSpPr>
        <p:spPr>
          <a:xfrm>
            <a:off x="551180" y="2242820"/>
            <a:ext cx="11049635" cy="2059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跨学科实践：</a:t>
            </a:r>
            <a:endParaRPr lang="zh-CN" altLang="en-US" sz="4000" b="1" kern="100" smtClean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关于社区噪声污染控制的建议</a:t>
            </a:r>
            <a:endParaRPr lang="zh-CN" altLang="en-US" sz="4000" b="1" kern="100" smtClean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 title=""/>
          <p:cNvSpPr txBox="1"/>
          <p:nvPr/>
        </p:nvSpPr>
        <p:spPr>
          <a:xfrm>
            <a:off x="592455" y="981075"/>
            <a:ext cx="10968990" cy="1148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(4)了解噪声对人们的生活与健康的危害，提出减少住处附近噪声污染的合理化建议。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矩形 9" title=""/>
          <p:cNvSpPr/>
          <p:nvPr/>
        </p:nvSpPr>
        <p:spPr>
          <a:xfrm>
            <a:off x="622935" y="2781300"/>
            <a:ext cx="10645140" cy="27762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①联合居委会和物业加强对社区内广场舞、家庭装修等的管理；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②建议有关部门加强对社区附近摊贩、建筑工地施工等的管理；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③建议交管部门对交通等方面的管理；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④宣传呼吁社区居民自觉减少噪声的污染，保护社区环境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…</a:t>
            </a:r>
            <a:endParaRPr lang="en-US" altLang="zh-CN" sz="2800" b="1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22935" y="2181860"/>
            <a:ext cx="2043430" cy="585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合理化建议：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 title=""/>
          <p:cNvGrpSpPr/>
          <p:nvPr/>
        </p:nvGrpSpPr>
        <p:grpSpPr>
          <a:xfrm>
            <a:off x="263525" y="836930"/>
            <a:ext cx="4343400" cy="664210"/>
            <a:chOff x="1488" y="4493"/>
            <a:chExt cx="6840" cy="1046"/>
          </a:xfrm>
        </p:grpSpPr>
        <p:pic>
          <p:nvPicPr>
            <p:cNvPr id="4" name="图片 3" descr="圆环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8" y="4720"/>
              <a:ext cx="739" cy="73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27" y="4493"/>
              <a:ext cx="6101" cy="10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/>
                </a:rPr>
                <a:t>成果展示与交流</a:t>
              </a:r>
              <a:endParaRPr lang="zh-CN" altLang="en-US" sz="3200" b="1"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5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6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7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 title=""/>
          <p:cNvSpPr txBox="1"/>
          <p:nvPr/>
        </p:nvSpPr>
        <p:spPr>
          <a:xfrm>
            <a:off x="774065" y="1844675"/>
            <a:ext cx="10238105" cy="167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  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基于上述活动，交流讨论各自提出的减少住处附近噪声污染的建议，共同完成调查报告并提交给社区相关部门。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矩形 7" title=""/>
          <p:cNvSpPr/>
          <p:nvPr>
            <p:custDataLst>
              <p:tags r:id="rId8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等腰三角形 75" title=""/>
          <p:cNvSpPr/>
          <p:nvPr>
            <p:custDataLst>
              <p:tags r:id="rId2"/>
            </p:custDataLst>
          </p:nvPr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 title=""/>
          <p:cNvSpPr/>
          <p:nvPr>
            <p:custDataLst>
              <p:tags r:id="rId3"/>
            </p:custDataLst>
          </p:nvPr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 title=""/>
          <p:cNvSpPr/>
          <p:nvPr>
            <p:custDataLst>
              <p:tags r:id="rId4"/>
            </p:custDataLst>
          </p:nvPr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 title=""/>
          <p:cNvSpPr/>
          <p:nvPr>
            <p:custDataLst>
              <p:tags r:id="rId5"/>
            </p:custDataLst>
          </p:nvPr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smtClean="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小结</a:t>
            </a:r>
            <a:endParaRPr lang="zh-CN" altLang="en-US" sz="32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0" name="文本框 79" title=""/>
          <p:cNvSpPr txBox="1"/>
          <p:nvPr>
            <p:custDataLst>
              <p:tags r:id="rId6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1012825" y="1245870"/>
            <a:ext cx="1069975" cy="4462780"/>
          </a:xfrm>
          <a:prstGeom prst="rect">
            <a:avLst/>
          </a:prstGeom>
          <a:solidFill>
            <a:srgbClr val="036EB8"/>
          </a:solidFill>
          <a:ln w="19050" cap="flat" cmpd="sng">
            <a:solidFill>
              <a:srgbClr val="036EB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>
            <a:no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32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sym typeface="+mn-ea"/>
              </a:rPr>
              <a:t>关于社区噪声污染控制的建议</a:t>
            </a:r>
            <a:endParaRPr lang="zh-CN" altLang="en-US" sz="320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5" name="左大括号 24" title=""/>
          <p:cNvSpPr/>
          <p:nvPr>
            <p:custDataLst>
              <p:tags r:id="rId8"/>
            </p:custDataLst>
          </p:nvPr>
        </p:nvSpPr>
        <p:spPr>
          <a:xfrm>
            <a:off x="2267585" y="1517015"/>
            <a:ext cx="661035" cy="3924935"/>
          </a:xfrm>
          <a:prstGeom prst="leftBrace">
            <a:avLst/>
          </a:prstGeom>
          <a:ln w="12700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defRPr/>
            </a:pPr>
            <a:endParaRPr lang="zh-CN" altLang="en-US" sz="280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cxnSp>
        <p:nvCxnSpPr>
          <p:cNvPr id="3" name="直接连接符 2" title=""/>
          <p:cNvCxnSpPr/>
          <p:nvPr/>
        </p:nvCxnSpPr>
        <p:spPr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 title=""/>
          <p:cNvSpPr txBox="1"/>
          <p:nvPr>
            <p:custDataLst>
              <p:tags r:id="rId9"/>
            </p:custDataLst>
          </p:nvPr>
        </p:nvSpPr>
        <p:spPr>
          <a:xfrm>
            <a:off x="3071495" y="3216275"/>
            <a:ext cx="2941320" cy="56832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方案制订与实施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3078480" y="5140960"/>
            <a:ext cx="2934335" cy="56769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成果展示与交流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3078480" y="1268730"/>
            <a:ext cx="2402840" cy="56832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活动主题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0452100" y="11874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13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1055370" y="1124585"/>
            <a:ext cx="10142855" cy="4726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1.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随着社会的发展，环境污染问题越来越受到人们的重视。某城市为了改善市民的生活环境，创建宜居文明城市，采取了多项措施。下列措施中主要是为了减小噪声污染的是(   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    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)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A.修建人工湖和湿地公园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B.高楼大厦减少使用玻璃幕墙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C.修建景观灯让城市亮起来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D.在公路和住宅之间植树造林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文本框 5" title="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43925" y="2493010"/>
            <a:ext cx="1363980" cy="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文本框 106" title=""/>
          <p:cNvSpPr txBox="1"/>
          <p:nvPr/>
        </p:nvSpPr>
        <p:spPr>
          <a:xfrm>
            <a:off x="695325" y="1124585"/>
            <a:ext cx="11222990" cy="43313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 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如图是我国航空母舰上两位甲板引导员引导飞机起飞的情景。他们工作时要配戴防噪声耳罩，这种控制噪声的措施属于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(   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    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)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A.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防止噪声产生</a:t>
            </a: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	          </a:t>
            </a:r>
            <a:endParaRPr 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B.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监测噪声强弱</a:t>
            </a: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	</a:t>
            </a:r>
            <a:endParaRPr 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C.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防止噪声进入耳朵</a:t>
            </a: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	 </a:t>
            </a:r>
            <a:endParaRPr 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D.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减小噪声传播速度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375910" y="2708910"/>
            <a:ext cx="3771265" cy="2352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76360" y="1844675"/>
            <a:ext cx="1363980" cy="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/>
        </p:nvSpPr>
        <p:spPr>
          <a:xfrm>
            <a:off x="774065" y="1844675"/>
            <a:ext cx="5490845" cy="3519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</a:rPr>
              <a:t>环境中的噪声污染与其他污染一样，常常干扰人们正常的生活、工作和学习，危害人类环境。社区里就经常会有一些噪声困扰着居民。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课程导入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100" name="图片 99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55" y="1772920"/>
            <a:ext cx="5293360" cy="3718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 title=""/>
          <p:cNvSpPr/>
          <p:nvPr>
            <p:custDataLst>
              <p:tags r:id="rId6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3" name="组合 12" title=""/>
          <p:cNvGrpSpPr/>
          <p:nvPr/>
        </p:nvGrpSpPr>
        <p:grpSpPr>
          <a:xfrm>
            <a:off x="263525" y="836930"/>
            <a:ext cx="2392045" cy="664210"/>
            <a:chOff x="1488" y="4493"/>
            <a:chExt cx="3767" cy="1046"/>
          </a:xfrm>
        </p:grpSpPr>
        <p:pic>
          <p:nvPicPr>
            <p:cNvPr id="4" name="图片 3" descr="圆环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88" y="4720"/>
              <a:ext cx="739" cy="73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27" y="4493"/>
              <a:ext cx="3028" cy="10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/>
                </a:rPr>
                <a:t>活动主题</a:t>
              </a:r>
              <a:endParaRPr lang="zh-CN" altLang="en-US" sz="3200" b="1"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18" name="文本框 17" title=""/>
          <p:cNvSpPr txBox="1"/>
          <p:nvPr/>
        </p:nvSpPr>
        <p:spPr>
          <a:xfrm>
            <a:off x="774065" y="1450340"/>
            <a:ext cx="10560050" cy="1185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</a:rPr>
              <a:t>你所在的社区有哪些噪声困扰着居民？怎样有效地减少社区的噪声污染？你能向社区提出合理的建议吗？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pic>
        <p:nvPicPr>
          <p:cNvPr id="101" name="图片 100" title=""/>
          <p:cNvPicPr>
            <a:picLocks noChangeAspect="1"/>
          </p:cNvPicPr>
          <p:nvPr/>
        </p:nvPicPr>
        <p:blipFill>
          <a:blip r:embed="rId9"/>
          <a:srcRect l="4838"/>
          <a:stretch>
            <a:fillRect/>
          </a:stretch>
        </p:blipFill>
        <p:spPr>
          <a:xfrm>
            <a:off x="1705610" y="3209925"/>
            <a:ext cx="4045585" cy="2834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 title=""/>
          <p:cNvPicPr>
            <a:picLocks noChangeAspect="1"/>
          </p:cNvPicPr>
          <p:nvPr/>
        </p:nvPicPr>
        <p:blipFill>
          <a:blip r:embed="rId10"/>
          <a:srcRect t="24426" b="23074"/>
          <a:stretch>
            <a:fillRect/>
          </a:stretch>
        </p:blipFill>
        <p:spPr>
          <a:xfrm>
            <a:off x="6383655" y="3209925"/>
            <a:ext cx="4060825" cy="2842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 title=""/>
          <p:cNvSpPr txBox="1"/>
          <p:nvPr/>
        </p:nvSpPr>
        <p:spPr>
          <a:xfrm>
            <a:off x="1902460" y="6044565"/>
            <a:ext cx="365125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附近建筑工地施工声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6451600" y="6044565"/>
            <a:ext cx="365125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小区摊贩叫卖声和吵闹声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774065" y="2531110"/>
            <a:ext cx="189103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社区噪声：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 title=""/>
          <p:cNvGrpSpPr/>
          <p:nvPr/>
        </p:nvGrpSpPr>
        <p:grpSpPr>
          <a:xfrm>
            <a:off x="263525" y="836930"/>
            <a:ext cx="2392045" cy="664210"/>
            <a:chOff x="1488" y="4493"/>
            <a:chExt cx="3767" cy="1046"/>
          </a:xfrm>
        </p:grpSpPr>
        <p:pic>
          <p:nvPicPr>
            <p:cNvPr id="4" name="图片 3" descr="圆环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8" y="4720"/>
              <a:ext cx="739" cy="73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27" y="4493"/>
              <a:ext cx="3028" cy="10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/>
                </a:rPr>
                <a:t>活动主题</a:t>
              </a:r>
              <a:endParaRPr lang="zh-CN" altLang="en-US" sz="3200" b="1"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18" name="文本框 17" title=""/>
          <p:cNvSpPr txBox="1"/>
          <p:nvPr/>
        </p:nvSpPr>
        <p:spPr>
          <a:xfrm>
            <a:off x="774065" y="1450340"/>
            <a:ext cx="10560050" cy="1185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</a:rPr>
              <a:t>你所在的社区有哪些噪声困扰着居民？怎样有效地减少社区的噪声污染？你能向社区提出合理的建议吗？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1902460" y="6044565"/>
            <a:ext cx="365125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家庭装修声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6451600" y="6044565"/>
            <a:ext cx="365125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汽车鸣笛声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774065" y="2531110"/>
            <a:ext cx="189103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社区噪声：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104" name="图片 103" title=""/>
          <p:cNvPicPr>
            <a:picLocks noChangeAspect="1"/>
          </p:cNvPicPr>
          <p:nvPr/>
        </p:nvPicPr>
        <p:blipFill>
          <a:blip r:embed="rId8"/>
          <a:srcRect b="6680"/>
          <a:stretch>
            <a:fillRect/>
          </a:stretch>
        </p:blipFill>
        <p:spPr>
          <a:xfrm>
            <a:off x="1703070" y="3213100"/>
            <a:ext cx="4084320" cy="2861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655" y="3196590"/>
            <a:ext cx="3837305" cy="2878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 title=""/>
          <p:cNvSpPr/>
          <p:nvPr>
            <p:custDataLst>
              <p:tags r:id="rId10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 title=""/>
          <p:cNvGrpSpPr/>
          <p:nvPr/>
        </p:nvGrpSpPr>
        <p:grpSpPr>
          <a:xfrm>
            <a:off x="263525" y="836930"/>
            <a:ext cx="2392045" cy="664210"/>
            <a:chOff x="1488" y="4493"/>
            <a:chExt cx="3767" cy="1046"/>
          </a:xfrm>
        </p:grpSpPr>
        <p:pic>
          <p:nvPicPr>
            <p:cNvPr id="4" name="图片 3" descr="圆环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8" y="4720"/>
              <a:ext cx="739" cy="73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27" y="4493"/>
              <a:ext cx="3028" cy="10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/>
                </a:rPr>
                <a:t>活动主题</a:t>
              </a:r>
              <a:endParaRPr lang="zh-CN" altLang="en-US" sz="3200" b="1"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18" name="文本框 17" title=""/>
          <p:cNvSpPr txBox="1"/>
          <p:nvPr/>
        </p:nvSpPr>
        <p:spPr>
          <a:xfrm>
            <a:off x="774065" y="1628775"/>
            <a:ext cx="10503535" cy="3663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控制噪声主要有三种途径：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）在声源处控制噪声；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）在传播过程中控制噪声；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）在人耳处控制噪声。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所以可从这三个方面入手减少社区噪声污染。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8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 title=""/>
          <p:cNvGrpSpPr/>
          <p:nvPr/>
        </p:nvGrpSpPr>
        <p:grpSpPr>
          <a:xfrm>
            <a:off x="263525" y="836930"/>
            <a:ext cx="4343400" cy="664210"/>
            <a:chOff x="1488" y="4493"/>
            <a:chExt cx="6840" cy="1046"/>
          </a:xfrm>
        </p:grpSpPr>
        <p:pic>
          <p:nvPicPr>
            <p:cNvPr id="4" name="图片 3" descr="圆环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8" y="4720"/>
              <a:ext cx="739" cy="73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27" y="4493"/>
              <a:ext cx="6101" cy="10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/>
                </a:rPr>
                <a:t>方案制定与实施</a:t>
              </a:r>
              <a:endParaRPr lang="zh-CN" altLang="en-US" sz="3200" b="1"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5" name="文本框 4" title=""/>
          <p:cNvSpPr txBox="1"/>
          <p:nvPr/>
        </p:nvSpPr>
        <p:spPr>
          <a:xfrm>
            <a:off x="732790" y="1522730"/>
            <a:ext cx="11289030" cy="1019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同几位与你住得较近的同学组成调查小组，开展以下调查研究活动：</a:t>
            </a:r>
            <a:endParaRPr lang="zh-CN" altLang="en-US" sz="280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宋体" panose="02010600030101010101" pitchFamily="2" charset="-122"/>
            </a:endParaRPr>
          </a:p>
        </p:txBody>
      </p:sp>
      <p:pic>
        <p:nvPicPr>
          <p:cNvPr id="105" name="图片 104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100" y="2564130"/>
            <a:ext cx="5374640" cy="307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/>
        </p:nvSpPr>
        <p:spPr>
          <a:xfrm>
            <a:off x="732790" y="2614930"/>
            <a:ext cx="5098415" cy="3020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(1)通过现场考察与访问居民，了解住处附近来自建筑工地、小区摊贩、汽车鸣笛与家庭装修等带来的噪声污染。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 title=""/>
          <p:cNvSpPr/>
          <p:nvPr>
            <p:custDataLst>
              <p:tags r:id="rId9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 title=""/>
          <p:cNvSpPr txBox="1"/>
          <p:nvPr/>
        </p:nvSpPr>
        <p:spPr>
          <a:xfrm>
            <a:off x="551180" y="908685"/>
            <a:ext cx="11290935" cy="174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(2)根据《中华人民共和国噪声污染防治法》的相关规定，噪声分为工业噪声、建筑施工噪声、交通运输噪声、社会生活噪声四类，请调查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5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住处附近的噪声并进行分类。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graphicFrame>
        <p:nvGraphicFramePr>
          <p:cNvPr id="9" name="表格 8" title=""/>
          <p:cNvGraphicFramePr>
            <a:graphicFrameLocks noGrp="1"/>
          </p:cNvGraphicFramePr>
          <p:nvPr/>
        </p:nvGraphicFramePr>
        <p:xfrm>
          <a:off x="695325" y="2853055"/>
          <a:ext cx="10638790" cy="31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8276590"/>
              </a:tblGrid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噪声种类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实例</a:t>
                      </a:r>
                      <a:endParaRPr lang="zh-CN" altLang="en-US" sz="2400"/>
                    </a:p>
                  </a:txBody>
                  <a:tcPr anchor="ctr"/>
                </a:tc>
              </a:tr>
              <a:tr h="68008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工业噪声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/>
                </a:tc>
              </a:tr>
              <a:tr h="68008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建筑施工噪声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/>
                </a:tc>
              </a:tr>
              <a:tr h="68008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交通运输噪声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/>
                </a:tc>
              </a:tr>
              <a:tr h="68008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社会生活噪声</a:t>
                      </a: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 title=""/>
          <p:cNvSpPr txBox="1"/>
          <p:nvPr/>
        </p:nvSpPr>
        <p:spPr>
          <a:xfrm>
            <a:off x="3075940" y="3429000"/>
            <a:ext cx="4655185" cy="506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工业机械噪声、电力设备噪声等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3075940" y="4077335"/>
            <a:ext cx="5708650" cy="501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起重机、挖掘机工作噪声、爆破噪声等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072130" y="4797425"/>
            <a:ext cx="4436110" cy="445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汽车鸣笛声、地铁运行噪声等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3075940" y="5461635"/>
            <a:ext cx="8118475" cy="510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广场舞音乐声、人群吵闹声、摊贩叫卖声、家庭装修噪声等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6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 title=""/>
          <p:cNvSpPr txBox="1"/>
          <p:nvPr/>
        </p:nvSpPr>
        <p:spPr>
          <a:xfrm>
            <a:off x="695325" y="836930"/>
            <a:ext cx="10959465" cy="1701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(3)查阅我国2008年制定的《声环境质量标准》中不同区域的环境噪声限值，再用分贝仪(声级计)检测住处附近建筑工地、农贸市场等不同环境中的噪声分贝数。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160" y="2383155"/>
            <a:ext cx="6903720" cy="4156075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 title=""/>
          <p:cNvSpPr txBox="1"/>
          <p:nvPr/>
        </p:nvSpPr>
        <p:spPr>
          <a:xfrm>
            <a:off x="592455" y="981075"/>
            <a:ext cx="10968990" cy="1148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(4)了解噪声对人们的生活与健康的危害，提出减少住处附近噪声污染的合理化建议。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622935" y="2748280"/>
            <a:ext cx="9726295" cy="6991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①心理效应：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使人烦躁、精力不集中，妨碍睡眠和休息。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622935" y="3447415"/>
            <a:ext cx="11007725" cy="11652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②生理效应：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使人耳聋、头痛、消化不良、视觉模糊等，严重的神志不清、休克或死亡。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6"/>
            </p:custDataLst>
          </p:nvPr>
        </p:nvSpPr>
        <p:spPr>
          <a:xfrm>
            <a:off x="622935" y="4581525"/>
            <a:ext cx="7500620" cy="619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③物理效应：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高强度的噪声能够</a:t>
            </a:r>
            <a:r>
              <a:rPr lang="zh-CN" altLang="en-US" sz="2800">
                <a:solidFill>
                  <a:schemeClr val="tx1"/>
                </a:solidFill>
                <a:effectLst/>
                <a:latin typeface="宋体" panose="02010600030101010101" pitchFamily="2" charset="-122"/>
                <a:cs typeface="微软雅黑" panose="020b0503020204020204" charset="-122"/>
              </a:rPr>
              <a:t>损坏建筑物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微软雅黑" panose="020b0503020204020204" charset="-122"/>
              </a:rPr>
              <a:t>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22935" y="2181860"/>
            <a:ext cx="2043430" cy="585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噪声危害：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3437579" y="159615"/>
            <a:ext cx="5300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关于社区噪声污染控制的建议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5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6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7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8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hiMzE1MzlkNmVkMmI2ZDg2N2RhNjM2YjI3NmE3N2IifQ=="/>
  <p:tag name="KSO_WPP_MARK_KEY" val="0bdc71da-dbe0-4495-b4e9-319b3fea4dc2"/>
</p:tagLst>
</file>

<file path=ppt/tags/tag7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微软雅黑</vt:lpstr>
      <vt:lpstr>Times New Roman</vt:lpstr>
      <vt:lpstr>黑体</vt:lpstr>
      <vt:lpstr>楷体</vt:lpstr>
      <vt:lpstr>Calibri Light</vt:lpstr>
      <vt:lpstr>Calibri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2024-08-18T18:24:21Z</cp:lastPrinted>
  <dcterms:created xsi:type="dcterms:W3CDTF">2024-08-18T18:24:21Z</dcterms:created>
  <dcterms:modified xsi:type="dcterms:W3CDTF">2024-08-18T10:24:21Z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