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4"/>
  </p:notesMasterIdLst>
  <p:handoutMasterIdLst>
    <p:handoutMasterId r:id="rId25"/>
  </p:handoutMasterIdLst>
  <p:sldIdLst>
    <p:sldId id="509" r:id="rId3"/>
    <p:sldId id="574" r:id="rId4"/>
    <p:sldId id="300" r:id="rId5"/>
    <p:sldId id="661" r:id="rId6"/>
    <p:sldId id="662" r:id="rId7"/>
    <p:sldId id="663" r:id="rId8"/>
    <p:sldId id="664" r:id="rId9"/>
    <p:sldId id="665" r:id="rId10"/>
    <p:sldId id="598" r:id="rId11"/>
    <p:sldId id="666" r:id="rId12"/>
    <p:sldId id="667" r:id="rId13"/>
    <p:sldId id="668" r:id="rId14"/>
    <p:sldId id="669" r:id="rId15"/>
    <p:sldId id="646" r:id="rId16"/>
    <p:sldId id="670" r:id="rId17"/>
    <p:sldId id="671" r:id="rId18"/>
    <p:sldId id="672" r:id="rId19"/>
    <p:sldId id="673" r:id="rId20"/>
    <p:sldId id="260" r:id="rId21"/>
    <p:sldId id="503" r:id="rId22"/>
    <p:sldId id="276" r:id="rId23"/>
  </p:sldIdLst>
  <p:sldSz cx="12188825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BDD7EE"/>
    <a:srgbClr val="FE970E"/>
    <a:srgbClr val="00A0E9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image" Target="../media/image14.jpeg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15.png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17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1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31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jpeg"/><Relationship Id="rId5" Type="http://schemas.openxmlformats.org/officeDocument/2006/relationships/tags" Target="../tags/tag6.xml"/><Relationship Id="rId10" Type="http://schemas.openxmlformats.org/officeDocument/2006/relationships/image" Target="../media/image4.jpeg"/><Relationship Id="rId4" Type="http://schemas.openxmlformats.org/officeDocument/2006/relationships/tags" Target="../tags/tag5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9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8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7.jpeg"/><Relationship Id="rId5" Type="http://schemas.openxmlformats.org/officeDocument/2006/relationships/tags" Target="../tags/tag12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26" Type="http://schemas.openxmlformats.org/officeDocument/2006/relationships/tags" Target="../tags/tag41.xml"/><Relationship Id="rId3" Type="http://schemas.openxmlformats.org/officeDocument/2006/relationships/tags" Target="../tags/tag18.xml"/><Relationship Id="rId21" Type="http://schemas.openxmlformats.org/officeDocument/2006/relationships/tags" Target="../tags/tag36.xml"/><Relationship Id="rId34" Type="http://schemas.openxmlformats.org/officeDocument/2006/relationships/image" Target="../media/image14.jpe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0" Type="http://schemas.openxmlformats.org/officeDocument/2006/relationships/tags" Target="../tags/tag35.xml"/><Relationship Id="rId29" Type="http://schemas.openxmlformats.org/officeDocument/2006/relationships/tags" Target="../tags/tag44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32" Type="http://schemas.openxmlformats.org/officeDocument/2006/relationships/tags" Target="../tags/tag47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31" Type="http://schemas.openxmlformats.org/officeDocument/2006/relationships/tags" Target="../tags/tag46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8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274154" y="1428580"/>
            <a:ext cx="806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21.1  </a:t>
            </a:r>
            <a:r>
              <a:rPr lang="zh-CN" altLang="en-US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现代顺风耳</a:t>
            </a: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--</a:t>
            </a:r>
            <a:r>
              <a:rPr lang="zh-CN" altLang="en-US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电话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950" y="130810"/>
            <a:ext cx="3768090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第二十一章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电话交换机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TextBox 19"/>
          <p:cNvSpPr txBox="1"/>
          <p:nvPr>
            <p:custDataLst>
              <p:tags r:id="rId1"/>
            </p:custDataLst>
          </p:nvPr>
        </p:nvSpPr>
        <p:spPr>
          <a:xfrm>
            <a:off x="882650" y="1898015"/>
            <a:ext cx="350329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800" b="0">
                <a:solidFill>
                  <a:schemeClr val="tx1"/>
                </a:solidFill>
                <a:cs typeface="Times New Roman" panose="02020603050405020304" charset="0"/>
              </a:rPr>
              <a:t>①电话交换机的作用</a:t>
            </a:r>
          </a:p>
        </p:txBody>
      </p:sp>
      <p:sp>
        <p:nvSpPr>
          <p:cNvPr id="39" name="文本框 6"/>
          <p:cNvSpPr txBox="1"/>
          <p:nvPr>
            <p:custDataLst>
              <p:tags r:id="rId2"/>
            </p:custDataLst>
          </p:nvPr>
        </p:nvSpPr>
        <p:spPr>
          <a:xfrm>
            <a:off x="4625975" y="1553845"/>
            <a:ext cx="5866765" cy="988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减少电话线的数量，提高线路的利用率。</a:t>
            </a:r>
          </a:p>
          <a:p>
            <a:pPr>
              <a:lnSpc>
                <a:spcPts val="35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便于通话时接通，通话完毕断开。</a:t>
            </a:r>
          </a:p>
        </p:txBody>
      </p:sp>
      <p:grpSp>
        <p:nvGrpSpPr>
          <p:cNvPr id="53" name="组合 52"/>
          <p:cNvGrpSpPr/>
          <p:nvPr>
            <p:custDataLst>
              <p:tags r:id="rId3"/>
            </p:custDataLst>
          </p:nvPr>
        </p:nvGrpSpPr>
        <p:grpSpPr>
          <a:xfrm>
            <a:off x="6169660" y="2871470"/>
            <a:ext cx="3799205" cy="3090545"/>
            <a:chOff x="4624160" y="2164168"/>
            <a:chExt cx="3018700" cy="2569735"/>
          </a:xfrm>
        </p:grpSpPr>
        <p:pic>
          <p:nvPicPr>
            <p:cNvPr id="54" name="图片 5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4624160" y="2164168"/>
              <a:ext cx="3018700" cy="2569735"/>
            </a:xfrm>
            <a:prstGeom prst="rect">
              <a:avLst/>
            </a:prstGeom>
          </p:spPr>
        </p:pic>
        <p:sp>
          <p:nvSpPr>
            <p:cNvPr id="55" name="TextBox 19"/>
            <p:cNvSpPr txBox="1"/>
            <p:nvPr>
              <p:custDataLst>
                <p:tags r:id="rId21"/>
              </p:custDataLst>
            </p:nvPr>
          </p:nvSpPr>
          <p:spPr>
            <a:xfrm>
              <a:off x="5302464" y="2510625"/>
              <a:ext cx="1407109" cy="20433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b="0">
                  <a:cs typeface="Times New Roman" panose="02020603050405020304" charset="0"/>
                </a:rPr>
                <a:t> 电话交换机 </a:t>
              </a:r>
            </a:p>
          </p:txBody>
        </p:sp>
      </p:grpSp>
      <p:sp>
        <p:nvSpPr>
          <p:cNvPr id="56" name="左大括号 55"/>
          <p:cNvSpPr/>
          <p:nvPr>
            <p:custDataLst>
              <p:tags r:id="rId4"/>
            </p:custDataLst>
          </p:nvPr>
        </p:nvSpPr>
        <p:spPr>
          <a:xfrm>
            <a:off x="4386288" y="1774261"/>
            <a:ext cx="239714" cy="634201"/>
          </a:xfrm>
          <a:prstGeom prst="leftBrace">
            <a:avLst>
              <a:gd name="adj1" fmla="val 8333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400810" y="3007995"/>
            <a:ext cx="3053080" cy="2736850"/>
            <a:chOff x="7963" y="1613"/>
            <a:chExt cx="4808" cy="4310"/>
          </a:xfrm>
        </p:grpSpPr>
        <p:grpSp>
          <p:nvGrpSpPr>
            <p:cNvPr id="58" name="组合 57"/>
            <p:cNvGrpSpPr/>
            <p:nvPr>
              <p:custDataLst>
                <p:tags r:id="rId5"/>
              </p:custDataLst>
            </p:nvPr>
          </p:nvGrpSpPr>
          <p:grpSpPr>
            <a:xfrm>
              <a:off x="9573" y="2786"/>
              <a:ext cx="1867" cy="1813"/>
              <a:chOff x="201056" y="2209555"/>
              <a:chExt cx="1439845" cy="1352610"/>
            </a:xfrm>
          </p:grpSpPr>
          <p:sp>
            <p:nvSpPr>
              <p:cNvPr id="59" name="椭圆 58"/>
              <p:cNvSpPr/>
              <p:nvPr>
                <p:custDataLst>
                  <p:tags r:id="rId16"/>
                </p:custDataLst>
              </p:nvPr>
            </p:nvSpPr>
            <p:spPr>
              <a:xfrm>
                <a:off x="201056" y="2209555"/>
                <a:ext cx="1439845" cy="1352610"/>
              </a:xfrm>
              <a:prstGeom prst="ellipse">
                <a:avLst/>
              </a:prstGeom>
              <a:solidFill>
                <a:schemeClr val="bg1">
                  <a:lumMod val="95000"/>
                  <a:alpha val="96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椭圆 59"/>
              <p:cNvSpPr/>
              <p:nvPr>
                <p:custDataLst>
                  <p:tags r:id="rId17"/>
                </p:custDataLst>
              </p:nvPr>
            </p:nvSpPr>
            <p:spPr>
              <a:xfrm>
                <a:off x="377798" y="2360592"/>
                <a:ext cx="1086743" cy="1039295"/>
              </a:xfrm>
              <a:prstGeom prst="ellipse">
                <a:avLst/>
              </a:prstGeom>
              <a:noFill/>
              <a:ln w="38100">
                <a:solidFill>
                  <a:srgbClr val="035388"/>
                </a:solidFill>
              </a:ln>
              <a:effectLst>
                <a:innerShdw blurRad="88900" dist="50800" dir="14400000">
                  <a:prstClr val="black">
                    <a:alpha val="3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椭圆 60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4101" y="2439689"/>
                <a:ext cx="933716" cy="881101"/>
              </a:xfrm>
              <a:prstGeom prst="ellipse">
                <a:avLst/>
              </a:prstGeom>
              <a:solidFill>
                <a:srgbClr val="03538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文本框 4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33273" y="2582284"/>
                <a:ext cx="945605" cy="61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lt"/>
                  </a:rPr>
                  <a:t>电话</a:t>
                </a:r>
              </a:p>
              <a:p>
                <a:pPr algn="ctr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lt"/>
                  </a:rPr>
                  <a:t>交换机</a:t>
                </a:r>
              </a:p>
            </p:txBody>
          </p:sp>
        </p:grpSp>
        <p:sp>
          <p:nvSpPr>
            <p:cNvPr id="68" name="Lin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954" y="3601"/>
              <a:ext cx="774" cy="2"/>
            </a:xfrm>
            <a:custGeom>
              <a:avLst/>
              <a:gdLst>
                <a:gd name="T0" fmla="*/ 0 w 414"/>
                <a:gd name="T1" fmla="*/ 0 h 1"/>
                <a:gd name="T2" fmla="*/ 414 w 414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2" h="1">
                  <a:moveTo>
                    <a:pt x="0" y="0"/>
                  </a:moveTo>
                  <a:lnTo>
                    <a:pt x="414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pic>
          <p:nvPicPr>
            <p:cNvPr id="69" name="图片 230415" descr="0116b4dd-127f-4e39-aaed-f2b6f3027022"/>
            <p:cNvPicPr preferRelativeResize="0"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63" y="3139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图片 230416" descr="0116b4dd-127f-4e39-aaed-f2b6f3027022"/>
            <p:cNvPicPr preferRelativeResize="0"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59" y="1613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图片 230417" descr="0116b4dd-127f-4e39-aaed-f2b6f3027022"/>
            <p:cNvPicPr preferRelativeResize="0"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83" y="3042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图片 230418" descr="0116b4dd-127f-4e39-aaed-f2b6f3027022"/>
            <p:cNvPicPr preferRelativeResize="0"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81" y="4935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图片 230419" descr="0116b4dd-127f-4e39-aaed-f2b6f3027022"/>
            <p:cNvPicPr preferRelativeResize="0"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926" y="4901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Line 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21090624">
              <a:off x="10477" y="2443"/>
              <a:ext cx="72" cy="555"/>
            </a:xfrm>
            <a:custGeom>
              <a:avLst/>
              <a:gdLst>
                <a:gd name="T0" fmla="*/ 2 w 2"/>
                <a:gd name="T1" fmla="*/ 0 h 443"/>
                <a:gd name="T2" fmla="*/ 0 w 2"/>
                <a:gd name="T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442">
                  <a:moveTo>
                    <a:pt x="2" y="0"/>
                  </a:moveTo>
                  <a:lnTo>
                    <a:pt x="0" y="443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75" name="Line 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039" y="4228"/>
              <a:ext cx="385" cy="744"/>
            </a:xfrm>
            <a:custGeom>
              <a:avLst/>
              <a:gdLst>
                <a:gd name="T0" fmla="*/ 0 w 206"/>
                <a:gd name="T1" fmla="*/ 0 h 398"/>
                <a:gd name="T2" fmla="*/ 206 w 206"/>
                <a:gd name="T3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6" h="398">
                  <a:moveTo>
                    <a:pt x="0" y="0"/>
                  </a:moveTo>
                  <a:lnTo>
                    <a:pt x="206" y="398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76" name="Line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624" y="4251"/>
              <a:ext cx="413" cy="744"/>
            </a:xfrm>
            <a:custGeom>
              <a:avLst/>
              <a:gdLst>
                <a:gd name="T0" fmla="*/ 0 w 221"/>
                <a:gd name="T1" fmla="*/ 398 h 398"/>
                <a:gd name="T2" fmla="*/ 221 w 221"/>
                <a:gd name="T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1" h="398">
                  <a:moveTo>
                    <a:pt x="0" y="398"/>
                  </a:moveTo>
                  <a:lnTo>
                    <a:pt x="221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77" name="Line 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1300" y="3678"/>
              <a:ext cx="473" cy="2"/>
            </a:xfrm>
            <a:custGeom>
              <a:avLst/>
              <a:gdLst>
                <a:gd name="T0" fmla="*/ 253 w 253"/>
                <a:gd name="T1" fmla="*/ 0 h 1"/>
                <a:gd name="T2" fmla="*/ 0 w 253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3" h="1">
                  <a:moveTo>
                    <a:pt x="253" y="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电话交换机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2390" y="3307879"/>
            <a:ext cx="2129234" cy="19154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1415" y="3197692"/>
            <a:ext cx="2199929" cy="2011211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4280300" y="4472045"/>
            <a:ext cx="3204000" cy="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4280300" y="4558025"/>
            <a:ext cx="3204000" cy="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994410" y="2309495"/>
            <a:ext cx="10123805" cy="83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一个地区的电话都接到同一台交换机上，每部电话都编上号码。使用时，交换机把需要通话的两部电话接通，通话完毕再将线路断开。</a:t>
            </a: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994410" y="5413375"/>
            <a:ext cx="10123805" cy="83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如果在一台交换机与另一台交换机之间连上若干电话线，这样两个不同的交换机的用户就能互相通电话了。 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82650" y="1750060"/>
            <a:ext cx="3761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电话交换机的连接</a:t>
            </a:r>
          </a:p>
        </p:txBody>
      </p:sp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4238300" y="3826445"/>
            <a:ext cx="3375600" cy="70800"/>
            <a:chOff x="2650800" y="2298000"/>
            <a:chExt cx="3375600" cy="70800"/>
          </a:xfrm>
        </p:grpSpPr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>
              <a:off x="2692800" y="2368800"/>
              <a:ext cx="33336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0"/>
              </p:custDataLst>
            </p:nvPr>
          </p:nvCxnSpPr>
          <p:spPr>
            <a:xfrm>
              <a:off x="2650800" y="2298000"/>
              <a:ext cx="3333600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电话交换机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2650" y="1717675"/>
            <a:ext cx="3832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电话“占线”的原因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" y="2785745"/>
            <a:ext cx="3258820" cy="27273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458" y="2697858"/>
            <a:ext cx="3481841" cy="28156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教科研、论文资料\人教版教学参考编制\21图\21图\21-1-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168" y="2923025"/>
            <a:ext cx="4104222" cy="2365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椭圆形标注 19"/>
          <p:cNvSpPr/>
          <p:nvPr/>
        </p:nvSpPr>
        <p:spPr>
          <a:xfrm>
            <a:off x="9707288" y="2649135"/>
            <a:ext cx="1361841" cy="818814"/>
          </a:xfrm>
          <a:prstGeom prst="wedgeEllipseCallout">
            <a:avLst>
              <a:gd name="adj1" fmla="val -42000"/>
              <a:gd name="adj2" fmla="val 123198"/>
            </a:avLst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电话线不够了</a:t>
            </a:r>
          </a:p>
        </p:txBody>
      </p:sp>
      <p:sp>
        <p:nvSpPr>
          <p:cNvPr id="23" name="椭圆形标注 22"/>
          <p:cNvSpPr/>
          <p:nvPr/>
        </p:nvSpPr>
        <p:spPr>
          <a:xfrm>
            <a:off x="6349258" y="3068848"/>
            <a:ext cx="1361841" cy="818814"/>
          </a:xfrm>
          <a:prstGeom prst="wedgeEllipseCallout">
            <a:avLst>
              <a:gd name="adj1" fmla="val -92092"/>
              <a:gd name="adj2" fmla="val 87746"/>
            </a:avLst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电话没放好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电话交换机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2650" y="1717675"/>
            <a:ext cx="38328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④电话交换机的种类</a:t>
            </a:r>
          </a:p>
        </p:txBody>
      </p:sp>
      <p:pic>
        <p:nvPicPr>
          <p:cNvPr id="26626" name="Picture 2" descr="E:\教科研、论文资料\人教版教学参考编制\21图\21图\21-1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82" y="1700898"/>
            <a:ext cx="2637448" cy="3320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3" y="3371887"/>
            <a:ext cx="3494217" cy="17114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6" y="3804710"/>
            <a:ext cx="3382845" cy="19534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530591" y="307191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早期的人工电话交换机</a:t>
            </a:r>
          </a:p>
        </p:txBody>
      </p:sp>
      <p:sp>
        <p:nvSpPr>
          <p:cNvPr id="6" name="矩形 5"/>
          <p:cNvSpPr/>
          <p:nvPr/>
        </p:nvSpPr>
        <p:spPr>
          <a:xfrm>
            <a:off x="4506258" y="2488617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自动电话交换机</a:t>
            </a:r>
          </a:p>
        </p:txBody>
      </p:sp>
      <p:sp>
        <p:nvSpPr>
          <p:cNvPr id="7" name="矩形 6"/>
          <p:cNvSpPr/>
          <p:nvPr/>
        </p:nvSpPr>
        <p:spPr>
          <a:xfrm>
            <a:off x="7732299" y="1065862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现代程控电话交换机</a:t>
            </a:r>
          </a:p>
        </p:txBody>
      </p:sp>
      <p:pic>
        <p:nvPicPr>
          <p:cNvPr id="12" name="图片 11" descr="32313537363133303b32313537363132383bbcfdcd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40000">
            <a:off x="5911850" y="4692650"/>
            <a:ext cx="2341880" cy="156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模拟信号与数字信号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2650" y="1760855"/>
            <a:ext cx="1038733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电话是把声音信号转化为电信号，分为模拟电话和数字电话，那么什么是模拟电话和数字电话呢？它们的区别在哪里？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86300" y="3150235"/>
            <a:ext cx="5479415" cy="2100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37995" y="3149600"/>
            <a:ext cx="2400935" cy="210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模拟信号与数字信号</a:t>
            </a:r>
          </a:p>
        </p:txBody>
      </p:sp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882679" y="1900801"/>
            <a:ext cx="20980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+mn-ea"/>
              </a:rPr>
              <a:t>① 模拟通信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050348" y="4252462"/>
            <a:ext cx="396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solidFill>
                  <a:schemeClr val="bg1"/>
                </a:solidFill>
                <a:ea typeface="+mj-ea"/>
              </a:rPr>
              <a:t>A</a:t>
            </a:r>
            <a:r>
              <a:rPr lang="zh-CN" altLang="en-US" sz="1800">
                <a:solidFill>
                  <a:schemeClr val="bg1"/>
                </a:solidFill>
                <a:ea typeface="+mj-ea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+mj-ea"/>
              </a:rPr>
              <a:t> 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内容占位符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7890" y="3064510"/>
            <a:ext cx="9817100" cy="1230630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以电话信号为例：在话筒将声音转换成信号电流时，电流的频率、振幅变化的情况跟声音的频率、振幅变化的情况完全一样，“模仿”着声信号的“一举一动”。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85" y="4494530"/>
            <a:ext cx="6631940" cy="1930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2650" y="2512695"/>
            <a:ext cx="993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电流传递的信号叫做模拟信号，使用模拟信号的通信方式叫做模拟通信。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模拟信号与数字信号</a:t>
            </a: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0920" y="3061970"/>
            <a:ext cx="9982835" cy="1283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  以电报信号为例：用点“ 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“和画“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的组合代表各种数字，一定的数字组合代表一个汉字；于是一系列点和画组成的信号就可以代表一个完整的句子了。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82650" y="2438400"/>
            <a:ext cx="99834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用不同符号的不同组合表示的信号叫数字信号。这种通信方式叫数字通信。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7652" y="4490511"/>
            <a:ext cx="3101639" cy="1225976"/>
          </a:xfrm>
          <a:prstGeom prst="rect">
            <a:avLst/>
          </a:prstGeom>
          <a:ln>
            <a:noFill/>
          </a:ln>
        </p:spPr>
      </p:pic>
      <p:graphicFrame>
        <p:nvGraphicFramePr>
          <p:cNvPr id="23" name="表格 2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416550" y="4408170"/>
          <a:ext cx="5577840" cy="1313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356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字符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我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喜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欢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学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习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物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理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255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/>
                        <a:t>对应电码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2053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0823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2970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1331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5045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3670</a:t>
                      </a:r>
                      <a:endParaRPr lang="zh-CN" altLang="en-US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/>
                        <a:t>3810</a:t>
                      </a:r>
                      <a:endParaRPr lang="zh-CN" altLang="en-US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内容占位符 4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82650" y="1872615"/>
            <a:ext cx="200723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+mn-ea"/>
                <a:sym typeface="+mn-ea"/>
              </a:rPr>
              <a:t>②数字通信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模拟信号与数字信号</a:t>
            </a:r>
          </a:p>
        </p:txBody>
      </p:sp>
      <p:sp>
        <p:nvSpPr>
          <p:cNvPr id="11" name="内容占位符 4"/>
          <p:cNvSpPr>
            <a:spLocks noGrp="1" noChangeArrowheads="1"/>
          </p:cNvSpPr>
          <p:nvPr>
            <p:custDataLst>
              <p:tags r:id="rId1"/>
            </p:custDataLst>
          </p:nvPr>
        </p:nvSpPr>
        <p:spPr bwMode="auto">
          <a:xfrm>
            <a:off x="882650" y="1707515"/>
            <a:ext cx="25571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+mn-ea"/>
                <a:sym typeface="+mn-ea"/>
              </a:rPr>
              <a:t>摩尔斯电码表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5" y="3202940"/>
            <a:ext cx="5610860" cy="31527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2650" y="3957320"/>
            <a:ext cx="4107815" cy="1644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2650" y="2343785"/>
            <a:ext cx="108769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摩尔斯电码也被称作摩斯密码，是一种时通时断的信号代码，通过不同的排列顺序来表达不同的英文字母、数字和标点符号。它发明于1837年，是一种早期的数字化通信形式。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模拟信号与数字信号</a:t>
            </a:r>
          </a:p>
        </p:txBody>
      </p:sp>
      <p:pic>
        <p:nvPicPr>
          <p:cNvPr id="4" name="实验21-1利用数字通信传递信息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6820" y="1900555"/>
            <a:ext cx="7195185" cy="419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24577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80135" y="2247265"/>
            <a:ext cx="613410" cy="3585210"/>
          </a:xfrm>
          <a:prstGeom prst="rect">
            <a:avLst/>
          </a:prstGeom>
          <a:solidFill>
            <a:srgbClr val="025EAA"/>
          </a:solidFill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现代顺风耳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电话</a:t>
            </a:r>
          </a:p>
        </p:txBody>
      </p:sp>
      <p:sp>
        <p:nvSpPr>
          <p:cNvPr id="24578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8214" y="2247177"/>
            <a:ext cx="841066" cy="461665"/>
          </a:xfrm>
          <a:prstGeom prst="rect">
            <a:avLst/>
          </a:prstGeom>
          <a:noFill/>
          <a:ln w="9525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电话</a:t>
            </a:r>
          </a:p>
        </p:txBody>
      </p:sp>
      <p:sp>
        <p:nvSpPr>
          <p:cNvPr id="24579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545" y="3587115"/>
            <a:ext cx="1765935" cy="460375"/>
          </a:xfrm>
          <a:prstGeom prst="rect">
            <a:avLst/>
          </a:prstGeom>
          <a:noFill/>
          <a:ln w="9525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电话交换机</a:t>
            </a:r>
          </a:p>
        </p:txBody>
      </p:sp>
      <p:sp>
        <p:nvSpPr>
          <p:cNvPr id="24580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7015" y="4900930"/>
            <a:ext cx="3030220" cy="460375"/>
          </a:xfrm>
          <a:prstGeom prst="rect">
            <a:avLst/>
          </a:prstGeom>
          <a:noFill/>
          <a:ln w="9525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模拟通信和数字通信</a:t>
            </a:r>
          </a:p>
        </p:txBody>
      </p:sp>
      <p:sp>
        <p:nvSpPr>
          <p:cNvPr id="6" name="左大括号 5"/>
          <p:cNvSpPr/>
          <p:nvPr>
            <p:custDataLst>
              <p:tags r:id="rId5"/>
            </p:custDataLst>
          </p:nvPr>
        </p:nvSpPr>
        <p:spPr>
          <a:xfrm>
            <a:off x="2046200" y="2469198"/>
            <a:ext cx="563552" cy="2714644"/>
          </a:xfrm>
          <a:prstGeom prst="leftBrace">
            <a:avLst>
              <a:gd name="adj1" fmla="val 36440"/>
              <a:gd name="adj2" fmla="val 50000"/>
            </a:avLst>
          </a:prstGeom>
          <a:ln w="2222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3" name="文本框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14641" y="1861059"/>
            <a:ext cx="84106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话筒</a:t>
            </a:r>
          </a:p>
        </p:txBody>
      </p:sp>
      <p:sp>
        <p:nvSpPr>
          <p:cNvPr id="1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14641" y="2642528"/>
            <a:ext cx="84106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听筒</a:t>
            </a:r>
          </a:p>
        </p:txBody>
      </p:sp>
      <p:sp>
        <p:nvSpPr>
          <p:cNvPr id="15" name="文本框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40115" y="1832547"/>
            <a:ext cx="35085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把声信号转化为电信号</a:t>
            </a:r>
          </a:p>
        </p:txBody>
      </p:sp>
      <p:sp>
        <p:nvSpPr>
          <p:cNvPr id="16" name="文本框 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29159" y="2651190"/>
            <a:ext cx="35085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把电信号转化为声信号</a:t>
            </a:r>
          </a:p>
        </p:txBody>
      </p:sp>
      <p:sp>
        <p:nvSpPr>
          <p:cNvPr id="17" name="文本框 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08993" y="3595896"/>
            <a:ext cx="296386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</a:rPr>
              <a:t>提高线路的利用率</a:t>
            </a:r>
          </a:p>
        </p:txBody>
      </p:sp>
      <p:sp>
        <p:nvSpPr>
          <p:cNvPr id="20" name="左大括号 19"/>
          <p:cNvSpPr/>
          <p:nvPr>
            <p:custDataLst>
              <p:tags r:id="rId11"/>
            </p:custDataLst>
          </p:nvPr>
        </p:nvSpPr>
        <p:spPr>
          <a:xfrm>
            <a:off x="3841189" y="2029100"/>
            <a:ext cx="411152" cy="826383"/>
          </a:xfrm>
          <a:prstGeom prst="leftBrace">
            <a:avLst>
              <a:gd name="adj1" fmla="val 17020"/>
              <a:gd name="adj2" fmla="val 50000"/>
            </a:avLst>
          </a:prstGeom>
          <a:ln w="2222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12"/>
            </p:custDataLst>
          </p:nvPr>
        </p:nvCxnSpPr>
        <p:spPr>
          <a:xfrm>
            <a:off x="4972768" y="2063379"/>
            <a:ext cx="413067" cy="1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3"/>
            </p:custDataLst>
          </p:nvPr>
        </p:nvCxnSpPr>
        <p:spPr>
          <a:xfrm>
            <a:off x="4986655" y="2884162"/>
            <a:ext cx="413067" cy="1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>
          <a:xfrm>
            <a:off x="4532939" y="3835331"/>
            <a:ext cx="558014" cy="0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ldLvl="0" animBg="1"/>
      <p:bldP spid="24579" grpId="0" bldLvl="0" animBg="1"/>
      <p:bldP spid="24580" grpId="0" bldLvl="0" animBg="1"/>
      <p:bldP spid="6" grpId="0" bldLvl="0" animBg="1"/>
      <p:bldP spid="13" grpId="0"/>
      <p:bldP spid="14" grpId="0"/>
      <p:bldP spid="15" grpId="0"/>
      <p:bldP spid="16" grpId="0"/>
      <p:bldP spid="17" grpId="0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12158171100_sjzg_VCG41N1290674321&amp;"/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635"/>
            <a:ext cx="1218882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4065" y="1898015"/>
            <a:ext cx="472249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电话已经成为我们生活中的一部分。电话是如何工作的？它的使用又有哪些特点呢？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722120" y="2058035"/>
            <a:ext cx="819277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电话机的听筒是根据下列哪种原理制成的（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．电磁感应原理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．电流的磁效应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	</a:t>
            </a:r>
            <a:endParaRPr lang="zh-CN" altLang="zh-CN" sz="28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．电流的热效应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．通电导体在磁场中受力</a:t>
            </a:r>
          </a:p>
        </p:txBody>
      </p:sp>
      <p:sp>
        <p:nvSpPr>
          <p:cNvPr id="11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68904" y="2267724"/>
            <a:ext cx="42037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0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defRPr>
            </a:lvl1pPr>
          </a:lstStyle>
          <a:p>
            <a:r>
              <a:rPr lang="en-US" altLang="zh-CN" sz="280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79550" y="1496060"/>
            <a:ext cx="9853930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如图所示，其中不是利用数字信号传递信息的是（       ）</a:t>
            </a:r>
          </a:p>
        </p:txBody>
      </p:sp>
      <p:sp>
        <p:nvSpPr>
          <p:cNvPr id="8" name="矩形 7"/>
          <p:cNvSpPr/>
          <p:nvPr/>
        </p:nvSpPr>
        <p:spPr>
          <a:xfrm>
            <a:off x="9807136" y="1693208"/>
            <a:ext cx="485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35" y="2684145"/>
            <a:ext cx="2019935" cy="1851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05" y="2684145"/>
            <a:ext cx="2051685" cy="1851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50" y="2684145"/>
            <a:ext cx="1891030" cy="18516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915" y="2684145"/>
            <a:ext cx="1968500" cy="18516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03822" y="4680031"/>
            <a:ext cx="229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烽火狼烟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23200" y="4680031"/>
            <a:ext cx="229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B.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海军旗语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54707" y="4680031"/>
            <a:ext cx="229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驿马快报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845232" y="4680031"/>
            <a:ext cx="229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D.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发送电报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0055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古代信息的传递方法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 Box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7760" y="4699000"/>
            <a:ext cx="15589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狼烟报警</a:t>
            </a:r>
          </a:p>
        </p:txBody>
      </p:sp>
      <p:sp>
        <p:nvSpPr>
          <p:cNvPr id="42" name="Text Box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98347" y="4698999"/>
            <a:ext cx="169468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飞鸽传书</a:t>
            </a:r>
          </a:p>
        </p:txBody>
      </p:sp>
      <p:sp>
        <p:nvSpPr>
          <p:cNvPr id="43" name="Text Box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91848" y="4699001"/>
            <a:ext cx="1628937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400" b="0" dirty="0">
                <a:solidFill>
                  <a:prstClr val="black"/>
                </a:solidFill>
                <a:latin typeface="+mn-lt"/>
                <a:ea typeface="+mn-ea"/>
                <a:sym typeface="+mn-ea"/>
              </a:rPr>
              <a:t>快马传书</a:t>
            </a:r>
          </a:p>
        </p:txBody>
      </p:sp>
      <p:pic>
        <p:nvPicPr>
          <p:cNvPr id="44" name="图片 43" descr="u=3385506782,1136805390&amp;fm=26&amp;gp=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4845" y="2740025"/>
            <a:ext cx="2515870" cy="1740535"/>
          </a:xfrm>
          <a:prstGeom prst="rect">
            <a:avLst/>
          </a:prstGeom>
        </p:spPr>
      </p:pic>
      <p:pic>
        <p:nvPicPr>
          <p:cNvPr id="46" name="图片 45" descr="u=1916473690,678694458&amp;fm=26&amp;gp=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16295" y="2740025"/>
            <a:ext cx="2523490" cy="1740535"/>
          </a:xfrm>
          <a:prstGeom prst="rect">
            <a:avLst/>
          </a:prstGeom>
        </p:spPr>
      </p:pic>
      <p:pic>
        <p:nvPicPr>
          <p:cNvPr id="45" name="图片 44" descr="tim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00425" y="2740025"/>
            <a:ext cx="2313940" cy="17348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15" y="2739390"/>
            <a:ext cx="2531745" cy="173482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9331960" y="4699000"/>
            <a:ext cx="14427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特殊声音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0055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现代信息的传递方法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Text Box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575" y="5102122"/>
            <a:ext cx="2067958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有线通信</a:t>
            </a:r>
          </a:p>
        </p:txBody>
      </p:sp>
      <p:sp>
        <p:nvSpPr>
          <p:cNvPr id="9" name="Text Box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4187" y="5102224"/>
            <a:ext cx="169468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无线通信</a:t>
            </a:r>
          </a:p>
        </p:txBody>
      </p:sp>
      <p:sp>
        <p:nvSpPr>
          <p:cNvPr id="5" name="Text Box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15405" y="5102225"/>
            <a:ext cx="219519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数字化通信</a:t>
            </a:r>
          </a:p>
        </p:txBody>
      </p:sp>
      <p:sp>
        <p:nvSpPr>
          <p:cNvPr id="11" name="Text Box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424670" y="5102225"/>
            <a:ext cx="18097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prstClr val="black"/>
                </a:solidFill>
                <a:sym typeface="+mn-ea"/>
              </a:rPr>
              <a:t>   纸张通信</a:t>
            </a:r>
          </a:p>
        </p:txBody>
      </p:sp>
      <p:pic>
        <p:nvPicPr>
          <p:cNvPr id="6" name="图片 5" descr="tim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l="8092" t="1293"/>
          <a:stretch>
            <a:fillRect/>
          </a:stretch>
        </p:blipFill>
        <p:spPr>
          <a:xfrm>
            <a:off x="379095" y="2872740"/>
            <a:ext cx="2639695" cy="1890395"/>
          </a:xfrm>
          <a:prstGeom prst="rect">
            <a:avLst/>
          </a:prstGeom>
        </p:spPr>
      </p:pic>
      <p:pic>
        <p:nvPicPr>
          <p:cNvPr id="7" name="图片 6" descr="tim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27400" y="2740025"/>
            <a:ext cx="2306320" cy="2306320"/>
          </a:xfrm>
          <a:prstGeom prst="rect">
            <a:avLst/>
          </a:prstGeom>
        </p:spPr>
      </p:pic>
      <p:pic>
        <p:nvPicPr>
          <p:cNvPr id="13" name="图片 12" descr="gegua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054725" y="3026410"/>
            <a:ext cx="2691765" cy="1868170"/>
          </a:xfrm>
          <a:prstGeom prst="rect">
            <a:avLst/>
          </a:prstGeom>
        </p:spPr>
      </p:pic>
      <p:pic>
        <p:nvPicPr>
          <p:cNvPr id="14" name="图片 13" descr="535083ccb1a1f10cbe1adc926a47cf02-sz_1538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9258935" y="2882265"/>
            <a:ext cx="2141220" cy="202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2395220"/>
            <a:ext cx="466344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1876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年贝尔发明</a:t>
            </a:r>
            <a:r>
              <a:rPr lang="zh-CN" altLang="en-US" sz="2800" dirty="0">
                <a:sym typeface="+mn-ea"/>
              </a:rPr>
              <a:t>了电话，使人们能够冲破空间的阻隔互通信息，现在我们的生活已经离不开“现代顺风耳”了。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218" name="Picture 2" descr="https://timgsa.baidu.com/timg?image&amp;quality=80&amp;size=b9999_10000&amp;sec=1595780056158&amp;di=09d293453568ac8ae83e87e89584fe87&amp;imgtype=0&amp;src=http%3A%2F%2Fcrawl.nosdn.127.net%2F7d79002fc64d923af91141cb9d3f3dc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7"/>
          <a:stretch>
            <a:fillRect/>
          </a:stretch>
        </p:blipFill>
        <p:spPr bwMode="auto">
          <a:xfrm>
            <a:off x="6093460" y="1603375"/>
            <a:ext cx="506666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650" y="2318385"/>
            <a:ext cx="4326255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电话是怎样把振动的声信息转化为电信息呢?</a:t>
            </a: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又是怎样把电信息还原成振动的声信息呢？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520" y="1749425"/>
            <a:ext cx="540893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2358" y="190025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电话的基本结构</a:t>
            </a:r>
            <a:endParaRPr lang="en-US" altLang="zh-CN" sz="28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65" y="1652083"/>
            <a:ext cx="3738465" cy="3554141"/>
          </a:xfrm>
          <a:prstGeom prst="rect">
            <a:avLst/>
          </a:prstGeom>
        </p:spPr>
      </p:pic>
      <p:sp>
        <p:nvSpPr>
          <p:cNvPr id="73748" name="矩形 73747"/>
          <p:cNvSpPr/>
          <p:nvPr/>
        </p:nvSpPr>
        <p:spPr>
          <a:xfrm>
            <a:off x="882650" y="3125470"/>
            <a:ext cx="5543550" cy="534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听筒：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把变化的电信号转变成声信号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882650" y="3703320"/>
            <a:ext cx="322199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老式电话的工作原理 </a:t>
            </a:r>
          </a:p>
        </p:txBody>
      </p:sp>
      <p:sp>
        <p:nvSpPr>
          <p:cNvPr id="154637" name="矩形 154636"/>
          <p:cNvSpPr/>
          <p:nvPr/>
        </p:nvSpPr>
        <p:spPr>
          <a:xfrm>
            <a:off x="840740" y="5396865"/>
            <a:ext cx="762000" cy="645160"/>
          </a:xfrm>
          <a:prstGeom prst="rect">
            <a:avLst/>
          </a:prstGeom>
          <a:noFill/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声音振动</a:t>
            </a:r>
          </a:p>
        </p:txBody>
      </p:sp>
      <p:sp>
        <p:nvSpPr>
          <p:cNvPr id="154638" name="下箭头 154637"/>
          <p:cNvSpPr/>
          <p:nvPr/>
        </p:nvSpPr>
        <p:spPr>
          <a:xfrm rot="-5400000">
            <a:off x="1896428" y="5481003"/>
            <a:ext cx="180975" cy="466725"/>
          </a:xfrm>
          <a:prstGeom prst="downArrow">
            <a:avLst>
              <a:gd name="adj1" fmla="val 50000"/>
              <a:gd name="adj2" fmla="val 64437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39" name="矩形 154638"/>
          <p:cNvSpPr/>
          <p:nvPr/>
        </p:nvSpPr>
        <p:spPr>
          <a:xfrm>
            <a:off x="2288540" y="5396865"/>
            <a:ext cx="914400" cy="645160"/>
          </a:xfrm>
          <a:prstGeom prst="rect">
            <a:avLst/>
          </a:prstGeom>
          <a:noFill/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膜片压迫炭粒</a:t>
            </a:r>
          </a:p>
        </p:txBody>
      </p:sp>
      <p:sp>
        <p:nvSpPr>
          <p:cNvPr id="154640" name="下箭头 154639"/>
          <p:cNvSpPr/>
          <p:nvPr/>
        </p:nvSpPr>
        <p:spPr>
          <a:xfrm rot="-5400000">
            <a:off x="3420428" y="5481003"/>
            <a:ext cx="180975" cy="466725"/>
          </a:xfrm>
          <a:prstGeom prst="downArrow">
            <a:avLst>
              <a:gd name="adj1" fmla="val 50000"/>
              <a:gd name="adj2" fmla="val 64437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41" name="矩形 154640"/>
          <p:cNvSpPr/>
          <p:nvPr/>
        </p:nvSpPr>
        <p:spPr>
          <a:xfrm>
            <a:off x="3812540" y="5396865"/>
            <a:ext cx="1143000" cy="645160"/>
          </a:xfrm>
          <a:prstGeom prst="rect">
            <a:avLst/>
          </a:prstGeom>
          <a:noFill/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炭粒的电阻变化</a:t>
            </a:r>
          </a:p>
        </p:txBody>
      </p:sp>
      <p:sp>
        <p:nvSpPr>
          <p:cNvPr id="154642" name="下箭头 154641"/>
          <p:cNvSpPr/>
          <p:nvPr/>
        </p:nvSpPr>
        <p:spPr>
          <a:xfrm rot="-5543156">
            <a:off x="5184140" y="5473065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43" name="矩形 154642"/>
          <p:cNvSpPr/>
          <p:nvPr/>
        </p:nvSpPr>
        <p:spPr>
          <a:xfrm>
            <a:off x="5565140" y="5244465"/>
            <a:ext cx="914400" cy="922020"/>
          </a:xfrm>
          <a:prstGeom prst="rect">
            <a:avLst/>
          </a:prstGeom>
          <a:noFill/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流过炭粒的电流变化</a:t>
            </a:r>
          </a:p>
        </p:txBody>
      </p:sp>
      <p:sp>
        <p:nvSpPr>
          <p:cNvPr id="154644" name="下箭头 154643"/>
          <p:cNvSpPr/>
          <p:nvPr/>
        </p:nvSpPr>
        <p:spPr>
          <a:xfrm rot="-5400000">
            <a:off x="6670040" y="5511165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BDD7EE"/>
          </a:solidFill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4645" name="矩形 154644"/>
          <p:cNvSpPr/>
          <p:nvPr/>
        </p:nvSpPr>
        <p:spPr>
          <a:xfrm>
            <a:off x="7089140" y="5244465"/>
            <a:ext cx="1371600" cy="922020"/>
          </a:xfrm>
          <a:prstGeom prst="rect">
            <a:avLst/>
          </a:prstGeom>
          <a:noFill/>
          <a:ln w="9525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形成了随声音变化的电流信号</a:t>
            </a:r>
          </a:p>
        </p:txBody>
      </p:sp>
      <p:sp>
        <p:nvSpPr>
          <p:cNvPr id="154636" name="矩形 154635"/>
          <p:cNvSpPr/>
          <p:nvPr/>
        </p:nvSpPr>
        <p:spPr>
          <a:xfrm>
            <a:off x="882650" y="4472940"/>
            <a:ext cx="32766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Calibri" panose="020F0502020204030204" charset="0"/>
                <a:ea typeface="微软雅黑" panose="020B0503020204020204" pitchFamily="34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话筒的工作原理：</a:t>
            </a:r>
          </a:p>
        </p:txBody>
      </p:sp>
      <p:sp>
        <p:nvSpPr>
          <p:cNvPr id="73735" name="矩形 73734"/>
          <p:cNvSpPr/>
          <p:nvPr/>
        </p:nvSpPr>
        <p:spPr>
          <a:xfrm>
            <a:off x="882650" y="2567940"/>
            <a:ext cx="5976938" cy="534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fontAlgn="auto"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话筒：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把声信号转化成变化的电信号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电流把信息传到远方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2358" y="190025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电话的基本结构</a:t>
            </a:r>
            <a:endParaRPr lang="en-US" altLang="zh-CN" sz="28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65" y="1652083"/>
            <a:ext cx="3738465" cy="35541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2650" y="2740660"/>
            <a:ext cx="3106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anose="020F0502020204030204" charset="0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听筒的工作原理：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2650" y="3370580"/>
            <a:ext cx="6612890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听筒内有一个电磁铁，电磁铁吸引一块薄铁膜片。由于线圈中电流不断变化，电磁铁对膜片的作用也随之变化，使膜片振动，在空气中形成声波。这样就可以听到对方的讲话了。 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电话交换机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081405" y="1583055"/>
            <a:ext cx="96723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图中的</a:t>
            </a:r>
            <a:r>
              <a: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部电话间都能通话，至少需要连接多少根线？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974215" y="2567940"/>
            <a:ext cx="2713990" cy="2632710"/>
            <a:chOff x="1413" y="1678"/>
            <a:chExt cx="4274" cy="4146"/>
          </a:xfrm>
        </p:grpSpPr>
        <p:pic>
          <p:nvPicPr>
            <p:cNvPr id="52" name="图片 51" descr="0116b4dd-127f-4e39-aaed-f2b6f3027022"/>
            <p:cNvPicPr preferRelativeResize="0"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9" y="4828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图片 49" descr="0116b4dd-127f-4e39-aaed-f2b6f3027022"/>
            <p:cNvPicPr preferRelativeResize="0"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9" y="3299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2533" y="2732"/>
              <a:ext cx="1188" cy="849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7" name="Line 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4483" y="3484"/>
              <a:ext cx="339" cy="135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9" name="Line 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720" y="2721"/>
              <a:ext cx="763" cy="212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11" name="Line 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3720" y="2732"/>
              <a:ext cx="1102" cy="763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2" name="Line 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2533" y="3582"/>
              <a:ext cx="423" cy="127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3" name="Line 7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2533" y="3570"/>
              <a:ext cx="1951" cy="127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4" name="Line 8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2533" y="3518"/>
              <a:ext cx="2289" cy="8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5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2955" y="4853"/>
              <a:ext cx="152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6" name="Line 1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955" y="3507"/>
              <a:ext cx="1867" cy="135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47" name="Line 1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955" y="2732"/>
              <a:ext cx="765" cy="212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pic>
          <p:nvPicPr>
            <p:cNvPr id="48" name="图片 47" descr="0116b4dd-127f-4e39-aaed-f2b6f3027022"/>
            <p:cNvPicPr preferRelativeResize="0"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13" y="3157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48" descr="0116b4dd-127f-4e39-aaed-f2b6f3027022"/>
            <p:cNvPicPr preferRelativeResize="0"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2" y="1678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图片 50" descr="0116b4dd-127f-4e39-aaed-f2b6f3027022"/>
            <p:cNvPicPr preferRelativeResize="0"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4" y="4836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6765290" y="2507615"/>
            <a:ext cx="3053080" cy="2736850"/>
            <a:chOff x="7963" y="1613"/>
            <a:chExt cx="4808" cy="4310"/>
          </a:xfrm>
        </p:grpSpPr>
        <p:grpSp>
          <p:nvGrpSpPr>
            <p:cNvPr id="63" name="组合 62"/>
            <p:cNvGrpSpPr/>
            <p:nvPr>
              <p:custDataLst>
                <p:tags r:id="rId3"/>
              </p:custDataLst>
            </p:nvPr>
          </p:nvGrpSpPr>
          <p:grpSpPr>
            <a:xfrm>
              <a:off x="9573" y="2786"/>
              <a:ext cx="1867" cy="1813"/>
              <a:chOff x="201056" y="2209555"/>
              <a:chExt cx="1439845" cy="1352610"/>
            </a:xfrm>
          </p:grpSpPr>
          <p:sp>
            <p:nvSpPr>
              <p:cNvPr id="64" name="椭圆 63"/>
              <p:cNvSpPr/>
              <p:nvPr>
                <p:custDataLst>
                  <p:tags r:id="rId14"/>
                </p:custDataLst>
              </p:nvPr>
            </p:nvSpPr>
            <p:spPr>
              <a:xfrm>
                <a:off x="201056" y="2209555"/>
                <a:ext cx="1439845" cy="1352610"/>
              </a:xfrm>
              <a:prstGeom prst="ellipse">
                <a:avLst/>
              </a:prstGeom>
              <a:solidFill>
                <a:schemeClr val="bg1">
                  <a:lumMod val="95000"/>
                  <a:alpha val="96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77798" y="2360592"/>
                <a:ext cx="1086743" cy="1039295"/>
              </a:xfrm>
              <a:prstGeom prst="ellipse">
                <a:avLst/>
              </a:prstGeom>
              <a:noFill/>
              <a:ln w="38100">
                <a:solidFill>
                  <a:srgbClr val="035388"/>
                </a:solidFill>
              </a:ln>
              <a:effectLst>
                <a:innerShdw blurRad="88900" dist="50800" dir="14400000">
                  <a:prstClr val="black">
                    <a:alpha val="3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>
                <p:custDataLst>
                  <p:tags r:id="rId16"/>
                </p:custDataLst>
              </p:nvPr>
            </p:nvSpPr>
            <p:spPr>
              <a:xfrm>
                <a:off x="464101" y="2439689"/>
                <a:ext cx="933716" cy="881101"/>
              </a:xfrm>
              <a:prstGeom prst="ellipse">
                <a:avLst/>
              </a:prstGeom>
              <a:solidFill>
                <a:srgbClr val="03538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文本框 4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33273" y="2582284"/>
                <a:ext cx="945605" cy="61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lt"/>
                  </a:rPr>
                  <a:t>电话</a:t>
                </a:r>
              </a:p>
              <a:p>
                <a:pPr algn="ctr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lt"/>
                  </a:rPr>
                  <a:t>交换机</a:t>
                </a:r>
              </a:p>
            </p:txBody>
          </p:sp>
        </p:grpSp>
        <p:sp>
          <p:nvSpPr>
            <p:cNvPr id="20" name="Lin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954" y="3601"/>
              <a:ext cx="774" cy="2"/>
            </a:xfrm>
            <a:custGeom>
              <a:avLst/>
              <a:gdLst>
                <a:gd name="T0" fmla="*/ 0 w 414"/>
                <a:gd name="T1" fmla="*/ 0 h 1"/>
                <a:gd name="T2" fmla="*/ 414 w 414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2" h="1">
                  <a:moveTo>
                    <a:pt x="0" y="0"/>
                  </a:moveTo>
                  <a:lnTo>
                    <a:pt x="414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pic>
          <p:nvPicPr>
            <p:cNvPr id="21" name="图片 230415" descr="0116b4dd-127f-4e39-aaed-f2b6f3027022"/>
            <p:cNvPicPr preferRelativeResize="0"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63" y="3139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30416" descr="0116b4dd-127f-4e39-aaed-f2b6f3027022"/>
            <p:cNvPicPr preferRelativeResize="0"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59" y="1613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230417" descr="0116b4dd-127f-4e39-aaed-f2b6f3027022"/>
            <p:cNvPicPr preferRelativeResize="0"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83" y="3042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230418" descr="0116b4dd-127f-4e39-aaed-f2b6f3027022"/>
            <p:cNvPicPr preferRelativeResize="0"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81" y="4935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230419" descr="0116b4dd-127f-4e39-aaed-f2b6f3027022"/>
            <p:cNvPicPr preferRelativeResize="0"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926" y="4901"/>
              <a:ext cx="988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21090624">
              <a:off x="10477" y="2443"/>
              <a:ext cx="72" cy="555"/>
            </a:xfrm>
            <a:custGeom>
              <a:avLst/>
              <a:gdLst>
                <a:gd name="T0" fmla="*/ 2 w 2"/>
                <a:gd name="T1" fmla="*/ 0 h 443"/>
                <a:gd name="T2" fmla="*/ 0 w 2"/>
                <a:gd name="T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442">
                  <a:moveTo>
                    <a:pt x="2" y="0"/>
                  </a:moveTo>
                  <a:lnTo>
                    <a:pt x="0" y="443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18" name="Line 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039" y="4228"/>
              <a:ext cx="385" cy="744"/>
            </a:xfrm>
            <a:custGeom>
              <a:avLst/>
              <a:gdLst>
                <a:gd name="T0" fmla="*/ 0 w 206"/>
                <a:gd name="T1" fmla="*/ 0 h 398"/>
                <a:gd name="T2" fmla="*/ 206 w 206"/>
                <a:gd name="T3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6" h="398">
                  <a:moveTo>
                    <a:pt x="0" y="0"/>
                  </a:moveTo>
                  <a:lnTo>
                    <a:pt x="206" y="398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29" name="Line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24" y="4251"/>
              <a:ext cx="413" cy="744"/>
            </a:xfrm>
            <a:custGeom>
              <a:avLst/>
              <a:gdLst>
                <a:gd name="T0" fmla="*/ 0 w 221"/>
                <a:gd name="T1" fmla="*/ 398 h 398"/>
                <a:gd name="T2" fmla="*/ 221 w 221"/>
                <a:gd name="T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1" h="398">
                  <a:moveTo>
                    <a:pt x="0" y="398"/>
                  </a:moveTo>
                  <a:lnTo>
                    <a:pt x="221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  <p:sp>
          <p:nvSpPr>
            <p:cNvPr id="30" name="Line 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300" y="3678"/>
              <a:ext cx="473" cy="2"/>
            </a:xfrm>
            <a:custGeom>
              <a:avLst/>
              <a:gdLst>
                <a:gd name="T0" fmla="*/ 253 w 253"/>
                <a:gd name="T1" fmla="*/ 0 h 1"/>
                <a:gd name="T2" fmla="*/ 0 w 253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3" h="1">
                  <a:moveTo>
                    <a:pt x="253" y="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45"/>
            </a:p>
          </p:txBody>
        </p:sp>
      </p:grpSp>
      <p:sp>
        <p:nvSpPr>
          <p:cNvPr id="32" name="右箭头 31"/>
          <p:cNvSpPr/>
          <p:nvPr>
            <p:custDataLst>
              <p:tags r:id="rId2"/>
            </p:custDataLst>
          </p:nvPr>
        </p:nvSpPr>
        <p:spPr>
          <a:xfrm>
            <a:off x="5358686" y="3792932"/>
            <a:ext cx="779730" cy="389561"/>
          </a:xfrm>
          <a:prstGeom prst="rightArrow">
            <a:avLst>
              <a:gd name="adj1" fmla="val 50000"/>
              <a:gd name="adj2" fmla="val 64786"/>
            </a:avLst>
          </a:prstGeom>
          <a:solidFill>
            <a:srgbClr val="B56B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5"/>
          </a:p>
        </p:txBody>
      </p:sp>
      <p:sp>
        <p:nvSpPr>
          <p:cNvPr id="33" name="文本框 32"/>
          <p:cNvSpPr txBox="1"/>
          <p:nvPr/>
        </p:nvSpPr>
        <p:spPr>
          <a:xfrm>
            <a:off x="882650" y="5639435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人们发明了电话交换机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  <p:tag name="KSO_WM_UNIT_TABLE_BEAUTIFY" val="smartTable{e504b13e-35fa-4f04-92af-6faa429411c0}"/>
  <p:tag name="TABLE_ENDDRAG_ORIGIN_RECT" val="439*109"/>
  <p:tag name="TABLE_ENDDRAG_RECT" val="463*340*439*10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888</Words>
  <Application>Microsoft Office PowerPoint</Application>
  <PresentationFormat>自定义</PresentationFormat>
  <Paragraphs>153</Paragraphs>
  <Slides>21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黑体</vt:lpstr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