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8" r:id="rId41"/>
    <p:sldId id="299" r:id="rId42"/>
    <p:sldId id="300" r:id="rId43"/>
    <p:sldId id="301" r:id="rId44"/>
    <p:sldId id="302" r:id="rId45"/>
    <p:sldId id="304" r:id="rId46"/>
    <p:sldId id="305" r:id="rId47"/>
    <p:sldId id="306" r:id="rId48"/>
    <p:sldId id="307" r:id="rId49"/>
    <p:sldId id="308" r:id="rId50"/>
    <p:sldId id="309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463633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6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0.pn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jpg"/><Relationship Id="rId4" Type="http://schemas.openxmlformats.org/officeDocument/2006/relationships/image" Target="../media/image8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81.png"/><Relationship Id="rId7" Type="http://schemas.openxmlformats.org/officeDocument/2006/relationships/image" Target="../media/image9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038350" y="1990725"/>
          <a:ext cx="9134475" cy="1990725"/>
          <a:chOff x="2038350" y="1990725"/>
          <a:chExt cx="9134475" cy="1990725"/>
        </a:xfrm>
      </p:grpSpPr>
      <p:sp>
        <p:nvSpPr>
          <p:cNvPr id="2" name="文本框 1"/>
          <p:cNvSpPr txBox="1"/>
          <p:nvPr/>
        </p:nvSpPr>
        <p:spPr>
          <a:xfrm>
            <a:off x="1111153" y="1707654"/>
            <a:ext cx="7096125" cy="76905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ctr" fontAlgn="base">
              <a:lnSpc>
                <a:spcPct val="125000"/>
              </a:lnSpc>
            </a:pPr>
            <a:r>
              <a:rPr lang="en-US" sz="4400" u="none" spc="0" dirty="0" err="1">
                <a:solidFill>
                  <a:srgbClr val="FFFFFF">
                    <a:alpha val="100000"/>
                  </a:srgbClr>
                </a:solidFill>
                <a:latin typeface="微软雅黑"/>
              </a:rPr>
              <a:t>串、并联电路中电流的规律</a:t>
            </a:r>
            <a:endParaRPr lang="en-US" sz="4400" u="none" spc="0" dirty="0">
              <a:solidFill>
                <a:srgbClr val="FFFFFF">
                  <a:alpha val="100000"/>
                </a:srgbClr>
              </a:solidFill>
              <a:latin typeface="微软雅黑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067175"/>
          <a:chOff x="381000" y="266700"/>
          <a:chExt cx="9134475" cy="40671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7429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探究1：串联电路的电流规律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3620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提出问题：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21050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猜想与假设：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0" y="28289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设计实验：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90775" y="1400175"/>
            <a:ext cx="6743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串联电路中各点的电流之间有什么关系？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390775" y="2114550"/>
            <a:ext cx="6743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①各点处电流相等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33950" y="2114550"/>
            <a:ext cx="4200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②电流越来越大（小）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43200" y="2828925"/>
            <a:ext cx="6391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实验需要什么仪器？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743200" y="3314700"/>
            <a:ext cx="6391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实验电路图如何设计？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43200" y="3800475"/>
            <a:ext cx="6391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测量几次？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000750" y="2828925"/>
            <a:ext cx="3133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实验步骤如何？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000750" y="3314700"/>
            <a:ext cx="3133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要测量什么物理量？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00750" y="3800475"/>
            <a:ext cx="3133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测出后怎么办？</a:t>
            </a:r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3952875"/>
            <a:ext cx="114300" cy="114300"/>
          </a:xfrm>
          <a:prstGeom prst="rect">
            <a:avLst/>
          </a:prstGeom>
        </p:spPr>
      </p:pic>
      <p:pic>
        <p:nvPicPr>
          <p:cNvPr id="18" name="图片 1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5" y="2990850"/>
            <a:ext cx="114300" cy="114300"/>
          </a:xfrm>
          <a:prstGeom prst="rect">
            <a:avLst/>
          </a:prstGeom>
        </p:spPr>
      </p:pic>
      <p:pic>
        <p:nvPicPr>
          <p:cNvPr id="19" name="图片 1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50" y="3943350"/>
            <a:ext cx="114300" cy="114300"/>
          </a:xfrm>
          <a:prstGeom prst="rect">
            <a:avLst/>
          </a:prstGeom>
        </p:spPr>
      </p:pic>
      <p:pic>
        <p:nvPicPr>
          <p:cNvPr id="20" name="图片 1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2990850"/>
            <a:ext cx="114300" cy="114300"/>
          </a:xfrm>
          <a:prstGeom prst="rect">
            <a:avLst/>
          </a:prstGeom>
        </p:spPr>
      </p:pic>
      <p:pic>
        <p:nvPicPr>
          <p:cNvPr id="21" name="图片 2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3495675"/>
            <a:ext cx="114300" cy="114300"/>
          </a:xfrm>
          <a:prstGeom prst="rect">
            <a:avLst/>
          </a:prstGeom>
        </p:spPr>
      </p:pic>
      <p:pic>
        <p:nvPicPr>
          <p:cNvPr id="22" name="图片 2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3457575"/>
            <a:ext cx="114300" cy="114300"/>
          </a:xfrm>
          <a:prstGeom prst="rect">
            <a:avLst/>
          </a:prstGeom>
        </p:spPr>
      </p:pic>
      <p:pic>
        <p:nvPicPr>
          <p:cNvPr id="23" name="图片 2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762125"/>
            <a:ext cx="209550" cy="409575"/>
          </a:xfrm>
          <a:prstGeom prst="rect">
            <a:avLst/>
          </a:prstGeom>
        </p:spPr>
      </p:pic>
      <p:pic>
        <p:nvPicPr>
          <p:cNvPr id="24" name="图片 2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2476500"/>
            <a:ext cx="219075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962525"/>
          <a:chOff x="381000" y="266700"/>
          <a:chExt cx="9134475" cy="49625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7700" y="752475"/>
            <a:ext cx="8486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探究1：串联电路的电流规律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4875" y="1190625"/>
            <a:ext cx="8229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设计实验：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14425" y="1581150"/>
            <a:ext cx="8020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实验需要什么仪器？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19300" y="2076450"/>
            <a:ext cx="7115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实验器材：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29000" y="2085975"/>
            <a:ext cx="5705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干电池、开关、三个规格不同的灯泡、电</a:t>
            </a:r>
            <a:r>
              <a:t/>
            </a:r>
            <a:br/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流表、导线若干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14425" y="2943225"/>
            <a:ext cx="8020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实验电路图如何设计？</a:t>
            </a: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3343275"/>
            <a:ext cx="2638425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190500"/>
          <a:ext cx="9134475" cy="4543425"/>
          <a:chOff x="381000" y="190500"/>
          <a:chExt cx="9134475" cy="45434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7715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探究1：串联电路的电流规律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90600" y="1228725"/>
            <a:ext cx="8143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实验步骤如何？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90600" y="1647825"/>
            <a:ext cx="8143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断开开关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，组装电路；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90600" y="2057400"/>
            <a:ext cx="8143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2、分别将电流表接入电路中的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A点、B点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和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C点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，记录电流表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的读数；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90600" y="2857500"/>
            <a:ext cx="8143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3、换用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不同规格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的小灯泡重复上述实验，记录实验数据；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90600" y="3295650"/>
            <a:ext cx="8143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4、断开开关，先拆除电源两端导线，整理实验器材。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90600" y="3810000"/>
            <a:ext cx="8143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注：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62075" y="4124325"/>
            <a:ext cx="7772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1、组装电路时，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开关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要处于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断开状态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62075" y="4543425"/>
            <a:ext cx="7772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2、若不能确定电流大小，电流表需要进行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试触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25" y="190500"/>
            <a:ext cx="2838450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152900"/>
          <a:chOff x="381000" y="266700"/>
          <a:chExt cx="9134475" cy="41529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790575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探究1：串联电路的电流规律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52525" y="1219200"/>
            <a:ext cx="798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要测量什么物理量？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52525" y="1657350"/>
            <a:ext cx="798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实验数据表格：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514475" y="2152650"/>
          <a:ext cx="5762625" cy="1428750"/>
        </p:xfrm>
        <a:graphic>
          <a:graphicData uri="http://schemas.openxmlformats.org/drawingml/2006/table">
            <a:tbl>
              <a:tblPr firstRow="1" bandRow="1"/>
              <a:tblGrid>
                <a:gridCol w="1440656"/>
                <a:gridCol w="1440656"/>
                <a:gridCol w="1440656"/>
                <a:gridCol w="1440656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152525" y="3629025"/>
            <a:ext cx="798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测出后怎么办？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76375" y="4152900"/>
            <a:ext cx="7658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分析论证；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743200" y="4152900"/>
            <a:ext cx="6391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评估和交流。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24050" y="2219325"/>
            <a:ext cx="7210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次数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105025" y="2676525"/>
            <a:ext cx="7029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95500" y="3124200"/>
            <a:ext cx="7038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048000" y="2209800"/>
            <a:ext cx="1362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2162175"/>
            <a:ext cx="1323975" cy="5048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476750" y="2209800"/>
            <a:ext cx="1419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5" y="2162175"/>
            <a:ext cx="1323975" cy="5048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895975" y="2209800"/>
            <a:ext cx="1638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9" name="图片 1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848350" y="2162175"/>
            <a:ext cx="1338263" cy="50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914900"/>
          <a:chOff x="381000" y="266700"/>
          <a:chExt cx="9134475" cy="49149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125" y="866775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探究1：串联电路的电流规律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343525" y="428625"/>
            <a:ext cx="2543175" cy="1524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23975" y="1647825"/>
            <a:ext cx="7810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实验数据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323975" y="2295525"/>
          <a:ext cx="5772150" cy="1352550"/>
        </p:xfrm>
        <a:graphic>
          <a:graphicData uri="http://schemas.openxmlformats.org/drawingml/2006/table">
            <a:tbl>
              <a:tblPr firstRow="1" bandRow="1"/>
              <a:tblGrid>
                <a:gridCol w="1443038"/>
                <a:gridCol w="1443038"/>
                <a:gridCol w="1443038"/>
                <a:gridCol w="1443038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771650" y="2314575"/>
            <a:ext cx="7362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次数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33575" y="2752725"/>
            <a:ext cx="7200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33575" y="3228975"/>
            <a:ext cx="7200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857500" y="2324100"/>
            <a:ext cx="1514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2276475"/>
            <a:ext cx="1323975" cy="5048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276725" y="2343150"/>
            <a:ext cx="1476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229100" y="2295525"/>
            <a:ext cx="1323975" cy="5048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743575" y="2352675"/>
            <a:ext cx="1381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6" name="图片 1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695950" y="2305050"/>
            <a:ext cx="1338263" cy="5048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323975" y="3800475"/>
            <a:ext cx="7810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实验结论：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857375" y="4457700"/>
            <a:ext cx="1762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9" name="图片 1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809750" y="4410075"/>
            <a:ext cx="1238250" cy="5048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314825" y="4457700"/>
            <a:ext cx="4819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串联电路中，电流处处相等。</a:t>
            </a:r>
          </a:p>
        </p:txBody>
      </p:sp>
      <p:pic>
        <p:nvPicPr>
          <p:cNvPr id="21" name="图片 20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190875" y="4629150"/>
            <a:ext cx="990600" cy="9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981450"/>
          <a:chOff x="381000" y="266700"/>
          <a:chExt cx="9134475" cy="39814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125" y="828675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探究1：串联电路的电流规律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57200"/>
            <a:ext cx="3105150" cy="16573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23950" y="1524000"/>
            <a:ext cx="8010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评估：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71600" y="2162175"/>
            <a:ext cx="7762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1、你认为实验设计有没有不合理的地方？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71600" y="2733675"/>
            <a:ext cx="7762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2、你的实验操作有没有什么失误？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71600" y="3343275"/>
            <a:ext cx="7762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3、你认为你的测量结果是否可靠？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71600" y="3981450"/>
            <a:ext cx="7762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4、有没有出现故障？有哪些值得总结的经验？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486150"/>
          <a:chOff x="381000" y="266700"/>
          <a:chExt cx="9134475" cy="34861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819150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探究1：串联电路的电流规律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24425" y="390525"/>
            <a:ext cx="3200400" cy="16287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3475" y="1457325"/>
            <a:ext cx="8001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交流：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33475" y="2085975"/>
            <a:ext cx="8001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1、我们认为实验还不够合理，因为仅凭一个实验电路两次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测量的数据就总结出串联电路电流处处相等的结论是不够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具有普遍性的，应该在不同的实验电路中，进行多次实验；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33475" y="3486150"/>
            <a:ext cx="8001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2、我们在实验中发现不能随意涂改实验数据，要实事求是，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如果实验数据出现错误，就要找出原因，如果数据存在误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差，这是正常的；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191000"/>
          <a:chOff x="381000" y="266700"/>
          <a:chExt cx="9134475" cy="41910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125" y="800100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探究1：串联电路的电流规律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0" y="266700"/>
            <a:ext cx="3095625" cy="1476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14425" y="1352550"/>
            <a:ext cx="8020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交流：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19225" y="1752600"/>
            <a:ext cx="7715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3、我们连接好电路，闭合开关，发现小灯泡不亮，而检查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电路连接没有错误，各处接触良好，经过老师指导，发现其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中一个小灯泡的灯丝断了，换用一个新的小灯泡实验才得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以顺利进行；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81125" y="3362325"/>
            <a:ext cx="7753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4、我们在实验中发现小灯泡不亮，后来把小灯泡拧紧，灯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就亮了；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81125" y="4191000"/>
            <a:ext cx="7753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5、我们在实验中发现电流表指针反偏了，发现电流表的正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负接线柱接反了，交换接线柱上的导线后，就正常了。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790950"/>
          <a:chOff x="381000" y="266700"/>
          <a:chExt cx="9134475" cy="37909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771525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探究1：串联电路的电流规律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33650" y="1276350"/>
            <a:ext cx="6600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电流表测量A、B、C点的电流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电路图</a:t>
            </a:r>
            <a:r>
              <a:t/>
            </a:r>
            <a:br/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2095500"/>
            <a:ext cx="2390775" cy="131445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75" y="2095500"/>
            <a:ext cx="2428875" cy="1323975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5" y="2095500"/>
            <a:ext cx="2266950" cy="13239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85825" y="3790950"/>
            <a:ext cx="8248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测量A点电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流的电路图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14750" y="3790950"/>
            <a:ext cx="5419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测量B点电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流的电路图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34150" y="3790950"/>
            <a:ext cx="2600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测量C点电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流的电路图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457700"/>
          <a:chOff x="381000" y="266700"/>
          <a:chExt cx="9134475" cy="44577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实验探究: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800100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探究1：串联电路的电流规律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14600" y="1219200"/>
            <a:ext cx="6619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电流表测量A、B、C点的电流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实物图</a:t>
            </a:r>
            <a:r>
              <a:t/>
            </a:r>
            <a:br/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1914525"/>
            <a:ext cx="2447925" cy="2543175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981200"/>
            <a:ext cx="2352675" cy="24193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1914525"/>
            <a:ext cx="2486025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552950"/>
          <a:chOff x="381000" y="266700"/>
          <a:chExt cx="9134475" cy="45529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复习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47775" y="866775"/>
            <a:ext cx="7886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电流表的使用规则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38325" y="1466850"/>
            <a:ext cx="7296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1、使用前，电流表应先调零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2171700"/>
            <a:ext cx="4235353" cy="238125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124325" y="2609850"/>
            <a:ext cx="2781300" cy="80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1628775" y="1000125"/>
          <a:ext cx="9134475" cy="4467225"/>
          <a:chOff x="1628775" y="1000125"/>
          <a:chExt cx="9134475" cy="4467225"/>
        </a:xfrm>
      </p:grpSpPr>
      <p:sp>
        <p:nvSpPr>
          <p:cNvPr id="2" name="文本框 1"/>
          <p:cNvSpPr txBox="1"/>
          <p:nvPr/>
        </p:nvSpPr>
        <p:spPr>
          <a:xfrm>
            <a:off x="3933825" y="2481263"/>
            <a:ext cx="5200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探究环节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00475" y="1000125"/>
            <a:ext cx="5334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提出问题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19200"/>
            <a:ext cx="742950" cy="542925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286000"/>
            <a:ext cx="438150" cy="752475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733675" y="3629025"/>
            <a:ext cx="828675" cy="600075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476875" y="3657600"/>
            <a:ext cx="657225" cy="504825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191250" y="2276475"/>
            <a:ext cx="447675" cy="70485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200650" y="1123950"/>
            <a:ext cx="742950" cy="5905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14500" y="1828800"/>
            <a:ext cx="7419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猜想与假设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76425" y="3105150"/>
            <a:ext cx="7258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设计实验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010025" y="4029075"/>
            <a:ext cx="5124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进行实验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943600" y="3095625"/>
            <a:ext cx="3190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分析论证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981700" y="1828800"/>
            <a:ext cx="3152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评   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905500" y="1838325"/>
            <a:ext cx="962025" cy="409575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6" name="文本框 15"/>
          <p:cNvSpPr txBox="1"/>
          <p:nvPr/>
        </p:nvSpPr>
        <p:spPr>
          <a:xfrm>
            <a:off x="3676650" y="1009650"/>
            <a:ext cx="1238250" cy="428625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7" name="文本框 16"/>
          <p:cNvSpPr txBox="1"/>
          <p:nvPr/>
        </p:nvSpPr>
        <p:spPr>
          <a:xfrm>
            <a:off x="1628775" y="1838325"/>
            <a:ext cx="1447800" cy="400050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8" name="文本框 17"/>
          <p:cNvSpPr txBox="1"/>
          <p:nvPr/>
        </p:nvSpPr>
        <p:spPr>
          <a:xfrm>
            <a:off x="1809750" y="3124200"/>
            <a:ext cx="1200150" cy="409575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9" name="文本框 18"/>
          <p:cNvSpPr txBox="1"/>
          <p:nvPr/>
        </p:nvSpPr>
        <p:spPr>
          <a:xfrm>
            <a:off x="5886450" y="3105150"/>
            <a:ext cx="1181100" cy="428625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20" name="文本框 19"/>
          <p:cNvSpPr txBox="1"/>
          <p:nvPr/>
        </p:nvSpPr>
        <p:spPr>
          <a:xfrm>
            <a:off x="3924300" y="4057650"/>
            <a:ext cx="1209675" cy="409575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657725"/>
          <a:chOff x="381000" y="266700"/>
          <a:chExt cx="9134475" cy="46577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7700" y="876300"/>
            <a:ext cx="8486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探究1：串联电路的电流规律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7700" y="1447800"/>
            <a:ext cx="8486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提出问题：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6750" y="2276475"/>
            <a:ext cx="8467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猜想与假设：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6750" y="3000375"/>
            <a:ext cx="8467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设计实验：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85800" y="4143375"/>
            <a:ext cx="8448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进行实验：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81300" y="1495425"/>
            <a:ext cx="6353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串联电路中各点的电流之间有什么关系？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781300" y="2257425"/>
            <a:ext cx="6353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①各点处电流相等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48275" y="2247900"/>
            <a:ext cx="3886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②电流越来越大（小）</a:t>
            </a:r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5" y="3133725"/>
            <a:ext cx="2466975" cy="1524000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1943100"/>
            <a:ext cx="247650" cy="276225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2724150"/>
            <a:ext cx="228600" cy="304800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3448050"/>
            <a:ext cx="295275" cy="75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219575"/>
          <a:chOff x="381000" y="266700"/>
          <a:chExt cx="9134475" cy="42195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828675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探究1：串联电路的电流规律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48050" y="276225"/>
            <a:ext cx="5686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该你露一手了！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50" y="266700"/>
            <a:ext cx="2514600" cy="15525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43000" y="1447800"/>
            <a:ext cx="7991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实验表格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381125" y="1981200"/>
          <a:ext cx="6524625" cy="1323975"/>
        </p:xfrm>
        <a:graphic>
          <a:graphicData uri="http://schemas.openxmlformats.org/drawingml/2006/table">
            <a:tbl>
              <a:tblPr firstRow="1" bandRow="1"/>
              <a:tblGrid>
                <a:gridCol w="1631156"/>
                <a:gridCol w="1631156"/>
                <a:gridCol w="1631156"/>
                <a:gridCol w="1631156"/>
              </a:tblGrid>
              <a:tr h="44132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933575" y="2019300"/>
            <a:ext cx="7200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次数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133600" y="2438400"/>
            <a:ext cx="7000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124075" y="2867025"/>
            <a:ext cx="7010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48025" y="2019300"/>
            <a:ext cx="1362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971675"/>
            <a:ext cx="1323975" cy="5048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829175" y="2019300"/>
            <a:ext cx="1457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81550" y="1971675"/>
            <a:ext cx="1323975" cy="5048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438900" y="2038350"/>
            <a:ext cx="1333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391275" y="1990725"/>
            <a:ext cx="1338263" cy="5048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52525" y="3390900"/>
            <a:ext cx="798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注意：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762125" y="3838575"/>
            <a:ext cx="7372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1、接线时，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开关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必须处于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断开的状态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；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762125" y="4219575"/>
            <a:ext cx="7372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2、电流表跟被测电路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串联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；电流表接线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不得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出现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反接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；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电流表要进行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试触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；读数时认清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量程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和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分度值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123825"/>
          <a:ext cx="9134475" cy="4648200"/>
          <a:chOff x="381000" y="123825"/>
          <a:chExt cx="9134475" cy="46482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800100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探究1：串联电路的电流规律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38250" y="1333500"/>
            <a:ext cx="7896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实验数据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447800" y="1857375"/>
          <a:ext cx="6553200" cy="1190625"/>
        </p:xfrm>
        <a:graphic>
          <a:graphicData uri="http://schemas.openxmlformats.org/drawingml/2006/table">
            <a:tbl>
              <a:tblPr firstRow="1" bandRow="1"/>
              <a:tblGrid>
                <a:gridCol w="1638300"/>
                <a:gridCol w="1638300"/>
                <a:gridCol w="1638300"/>
                <a:gridCol w="16383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876425" y="1866900"/>
            <a:ext cx="7258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次数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57400" y="2247900"/>
            <a:ext cx="7077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47875" y="2600325"/>
            <a:ext cx="7086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314700" y="1857375"/>
            <a:ext cx="1362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5" y="1809750"/>
            <a:ext cx="1323975" cy="5048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895850" y="1866900"/>
            <a:ext cx="1295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48225" y="1819275"/>
            <a:ext cx="1323975" cy="5048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553200" y="1857375"/>
            <a:ext cx="1409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505575" y="1809750"/>
            <a:ext cx="1338263" cy="5048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95400" y="3371850"/>
            <a:ext cx="7839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实验结论：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305300" y="4171950"/>
            <a:ext cx="4829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串联电路中，电流处处相等。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943100" y="4191000"/>
            <a:ext cx="1390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9" name="图片 1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895475" y="4143375"/>
            <a:ext cx="1238250" cy="504825"/>
          </a:xfrm>
          <a:prstGeom prst="rect">
            <a:avLst/>
          </a:prstGeom>
        </p:spPr>
      </p:pic>
      <p:pic>
        <p:nvPicPr>
          <p:cNvPr id="20" name="图片 19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190875" y="4324350"/>
            <a:ext cx="981075" cy="123825"/>
          </a:xfrm>
          <a:prstGeom prst="rect">
            <a:avLst/>
          </a:prstGeom>
        </p:spPr>
      </p:pic>
      <p:pic>
        <p:nvPicPr>
          <p:cNvPr id="21" name="图片 20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467350" y="123825"/>
            <a:ext cx="2409825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057650"/>
          <a:chOff x="381000" y="266700"/>
          <a:chExt cx="9134475" cy="40576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实验探究: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7905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探究1：串联电路的电流规律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562100"/>
            <a:ext cx="2724150" cy="167640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1543050"/>
            <a:ext cx="2933700" cy="16192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43600" y="3400425"/>
            <a:ext cx="3190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测量A点电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流的电路图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650" y="40576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猜想：
　　流过A、B、C各点的电流大小可能存在什么关系？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133350" y="266700"/>
          <a:ext cx="9134475" cy="4867275"/>
          <a:chOff x="133350" y="266700"/>
          <a:chExt cx="9134475" cy="48672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876300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探究1：串联电路的电流规律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23925" y="1419225"/>
            <a:ext cx="8210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实验步骤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3686175"/>
            <a:ext cx="1981200" cy="1114425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3590925"/>
            <a:ext cx="1990725" cy="1114425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0" y="3514725"/>
            <a:ext cx="2276475" cy="127635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0" y="3505200"/>
            <a:ext cx="2381250" cy="1343025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296025" y="3686175"/>
            <a:ext cx="2066925" cy="11811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24000" y="1876425"/>
            <a:ext cx="7610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1．设计实验电路； 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04950" y="2305050"/>
            <a:ext cx="7629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2．根据电路图连接电路； 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504950" y="2724150"/>
            <a:ext cx="7629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3．进行测量，将测量数据记录在表格中； 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85900" y="3171825"/>
            <a:ext cx="7648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4．换上另外两个规格不同的小灯泡，再次实验。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714875"/>
          <a:chOff x="381000" y="266700"/>
          <a:chExt cx="9134475" cy="47148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7700" y="923925"/>
            <a:ext cx="8486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探究1：串联电路电流有什么特点？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47775" y="1590675"/>
            <a:ext cx="7886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实验数据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381125" y="2152650"/>
          <a:ext cx="6543676" cy="1123950"/>
        </p:xfrm>
        <a:graphic>
          <a:graphicData uri="http://schemas.openxmlformats.org/drawingml/2006/table">
            <a:tbl>
              <a:tblPr firstRow="1" bandRow="1"/>
              <a:tblGrid>
                <a:gridCol w="1635919"/>
                <a:gridCol w="1635919"/>
                <a:gridCol w="1635919"/>
                <a:gridCol w="1635919"/>
              </a:tblGrid>
              <a:tr h="3746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933575" y="2133600"/>
            <a:ext cx="7200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次数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24075" y="2466975"/>
            <a:ext cx="7010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105025" y="2857500"/>
            <a:ext cx="714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267075" y="2152650"/>
            <a:ext cx="1552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2105025"/>
            <a:ext cx="1323975" cy="5048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886325" y="2143125"/>
            <a:ext cx="1819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0" y="2095500"/>
            <a:ext cx="1323975" cy="5048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486525" y="2124075"/>
            <a:ext cx="1695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2076450"/>
            <a:ext cx="1338263" cy="5048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47775" y="3495675"/>
            <a:ext cx="7886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实验结论：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914525" y="4257675"/>
            <a:ext cx="1438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8" name="图片 1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0" y="4210050"/>
            <a:ext cx="1238250" cy="504825"/>
          </a:xfrm>
          <a:prstGeom prst="rect">
            <a:avLst/>
          </a:prstGeom>
        </p:spPr>
      </p:pic>
      <p:pic>
        <p:nvPicPr>
          <p:cNvPr id="19" name="图片 1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209925" y="4362450"/>
            <a:ext cx="1133475" cy="1238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486275" y="4248150"/>
            <a:ext cx="4648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串联电路中，电流处处相等。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600075"/>
          <a:ext cx="9134475" cy="4543425"/>
          <a:chOff x="285750" y="600075"/>
          <a:chExt cx="9134475" cy="4543425"/>
        </a:xfrm>
      </p:grpSpPr>
      <p:sp>
        <p:nvSpPr>
          <p:cNvPr id="2" name="文本框 1"/>
          <p:cNvSpPr txBox="1"/>
          <p:nvPr/>
        </p:nvSpPr>
        <p:spPr>
          <a:xfrm>
            <a:off x="1657350" y="1114425"/>
            <a:ext cx="7477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如图所示，小阳用电流表探究串联电路中的电流关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系，他分别用电流表测电路中A、B、C三处的电流，</a:t>
            </a:r>
            <a:r>
              <a:t/>
            </a:r>
            <a:br/>
            <a:endParaRPr/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600075"/>
            <a:ext cx="419100" cy="419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57350" y="1971675"/>
            <a:ext cx="7477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得知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38375" y="2009775"/>
            <a:ext cx="2019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962150"/>
            <a:ext cx="1774031" cy="5048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90975" y="1990725"/>
            <a:ext cx="5143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_______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86400" y="1990725"/>
            <a:ext cx="3648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_______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24425" y="2009775"/>
            <a:ext cx="1152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962150"/>
            <a:ext cx="581025" cy="5048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105275" y="1971675"/>
            <a:ext cx="5029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0.2 A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619750" y="1971675"/>
            <a:ext cx="3514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0.2 A</a:t>
            </a:r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219450" y="3067050"/>
            <a:ext cx="2533650" cy="147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428625" y="438150"/>
          <a:ext cx="9134475" cy="3674269"/>
          <a:chOff x="428625" y="438150"/>
          <a:chExt cx="9134475" cy="3674269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438150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19400" y="1133475"/>
            <a:ext cx="6315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两只灯串联在某电路中，闭合开关后发现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33550" y="1133475"/>
            <a:ext cx="1257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1085850"/>
            <a:ext cx="1088231" cy="504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48575" y="1152525"/>
            <a:ext cx="685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600950" y="1104900"/>
            <a:ext cx="333375" cy="50244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33550" y="1571625"/>
            <a:ext cx="7400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很亮，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33650" y="1590675"/>
            <a:ext cx="533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486025" y="1543050"/>
            <a:ext cx="333375" cy="50244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381500" y="27622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333875" y="2714625"/>
            <a:ext cx="104775" cy="50244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895600" y="1571625"/>
            <a:ext cx="6238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较暗，那么	[     ]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733550" y="2047875"/>
            <a:ext cx="92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685925" y="2000250"/>
            <a:ext cx="723900" cy="5048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486025" y="2038350"/>
            <a:ext cx="2162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中的电流较大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733550" y="2419350"/>
            <a:ext cx="714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8" name="图片 17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685925" y="2371725"/>
            <a:ext cx="702469" cy="50482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486025" y="2419350"/>
            <a:ext cx="6648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中的电流较大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695450" y="2819400"/>
            <a:ext cx="2047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1" name="图片 20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647825" y="2771775"/>
            <a:ext cx="1173956" cy="50482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924175" y="2800350"/>
            <a:ext cx="6210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中的电流是相等的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114550" y="3209925"/>
            <a:ext cx="7019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由于灯的亮暗不同，故无法比较电流大小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724025" y="3219450"/>
            <a:ext cx="1419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5" name="图片 24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676400" y="3171825"/>
            <a:ext cx="476250" cy="50244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505325" y="16192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7" name="图片 26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4457700" y="1571625"/>
            <a:ext cx="285750" cy="502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686300"/>
          <a:chOff x="381000" y="266700"/>
          <a:chExt cx="9134475" cy="46863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实验探究: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7225" y="914400"/>
            <a:ext cx="8477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探究2：并联电路的电流规律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7225" y="1657350"/>
            <a:ext cx="8477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提出问题：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7225" y="2428875"/>
            <a:ext cx="8477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猜想与假设：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7225" y="3438525"/>
            <a:ext cx="8477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设计实验：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95525" y="1666875"/>
            <a:ext cx="6838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并联电路中各点的电流之间有什么关系？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362200" y="2400300"/>
            <a:ext cx="6772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①各点处电流相等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43500" y="2390775"/>
            <a:ext cx="3990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②干路电流大（小）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943225" y="3457575"/>
            <a:ext cx="6191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实验需要什么仪器？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638925" y="3448050"/>
            <a:ext cx="2495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实验步骤如何？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933700" y="3962400"/>
            <a:ext cx="6200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实验电路图如何设计？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648450" y="3914775"/>
            <a:ext cx="2486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要测量什么物理量？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943225" y="4410075"/>
            <a:ext cx="6191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测量几次？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667500" y="4429125"/>
            <a:ext cx="2466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测出后怎么办？</a:t>
            </a:r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3600450"/>
            <a:ext cx="114300" cy="114300"/>
          </a:xfrm>
          <a:prstGeom prst="rect">
            <a:avLst/>
          </a:prstGeom>
        </p:spPr>
      </p:pic>
      <p:pic>
        <p:nvPicPr>
          <p:cNvPr id="18" name="图片 1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50" y="3600450"/>
            <a:ext cx="114300" cy="114300"/>
          </a:xfrm>
          <a:prstGeom prst="rect">
            <a:avLst/>
          </a:prstGeom>
        </p:spPr>
      </p:pic>
      <p:pic>
        <p:nvPicPr>
          <p:cNvPr id="19" name="图片 1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4562475"/>
            <a:ext cx="104775" cy="104775"/>
          </a:xfrm>
          <a:prstGeom prst="rect">
            <a:avLst/>
          </a:prstGeom>
        </p:spPr>
      </p:pic>
      <p:pic>
        <p:nvPicPr>
          <p:cNvPr id="20" name="图片 1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29350" y="4048125"/>
            <a:ext cx="123825" cy="104775"/>
          </a:xfrm>
          <a:prstGeom prst="rect">
            <a:avLst/>
          </a:prstGeom>
        </p:spPr>
      </p:pic>
      <p:pic>
        <p:nvPicPr>
          <p:cNvPr id="21" name="图片 2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4581525"/>
            <a:ext cx="104775" cy="104775"/>
          </a:xfrm>
          <a:prstGeom prst="rect">
            <a:avLst/>
          </a:prstGeom>
        </p:spPr>
      </p:pic>
      <p:pic>
        <p:nvPicPr>
          <p:cNvPr id="22" name="图片 2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4133850"/>
            <a:ext cx="133350" cy="95250"/>
          </a:xfrm>
          <a:prstGeom prst="rect">
            <a:avLst/>
          </a:prstGeom>
        </p:spPr>
      </p:pic>
      <p:pic>
        <p:nvPicPr>
          <p:cNvPr id="23" name="图片 2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" y="2038350"/>
            <a:ext cx="238125" cy="457200"/>
          </a:xfrm>
          <a:prstGeom prst="rect">
            <a:avLst/>
          </a:prstGeom>
        </p:spPr>
      </p:pic>
      <p:pic>
        <p:nvPicPr>
          <p:cNvPr id="24" name="图片 23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38225" y="2809875"/>
            <a:ext cx="2286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38125" y="266700"/>
          <a:ext cx="9134475" cy="4914900"/>
          <a:chOff x="238125" y="266700"/>
          <a:chExt cx="9134475" cy="49149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复习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00150" y="885825"/>
            <a:ext cx="7934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电流表的使用规则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81200" y="1409700"/>
            <a:ext cx="7153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2、必须将电流表和被测的用电器串联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990725"/>
            <a:ext cx="4705350" cy="27813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00500" y="2381250"/>
            <a:ext cx="28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50" y="2009775"/>
            <a:ext cx="280035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5038725"/>
          <a:chOff x="381000" y="266700"/>
          <a:chExt cx="9134475" cy="50387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1504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828675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探究2：并联电路的电流规律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43000" y="1333500"/>
            <a:ext cx="7991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设计实验：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57325" y="1752600"/>
            <a:ext cx="7677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实验需要什么仪器？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85975" y="2181225"/>
            <a:ext cx="7048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实验器材：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24250" y="2209800"/>
            <a:ext cx="5610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干电池、开关、三个规格不同的灯泡、电</a:t>
            </a:r>
            <a:r>
              <a:t/>
            </a:r>
            <a:br/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流表、导线若干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57325" y="3067050"/>
            <a:ext cx="7677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实验电路图如何设计？</a:t>
            </a: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3257550"/>
            <a:ext cx="2609850" cy="178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-104775"/>
          <a:ext cx="9134475" cy="4572000"/>
          <a:chOff x="381000" y="-104775"/>
          <a:chExt cx="9134475" cy="45720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286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探究2：并联电路的电流规律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52525" y="1352550"/>
            <a:ext cx="798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实验步骤如何？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52525" y="1752600"/>
            <a:ext cx="798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断开开关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，组装电路；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52525" y="2133600"/>
            <a:ext cx="798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2、分别将电流表接入电路中的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A点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、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B点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和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C点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，记录电流表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的读数；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52525" y="2943225"/>
            <a:ext cx="798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3、换用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不同规格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的小灯泡重复上述实验，记录实验数据；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52525" y="3876675"/>
            <a:ext cx="798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注：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71625" y="4171950"/>
            <a:ext cx="7562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1、组装电路时，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开关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要处于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断开状态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71625" y="4572000"/>
            <a:ext cx="7562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2、若不能确定电流大小，电流表需要进行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试触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50" y="-104775"/>
            <a:ext cx="3028950" cy="20764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52525" y="3352800"/>
            <a:ext cx="798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4、断开开关，先拆除电源两端导线，整理实验器材。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10639425" cy="4467225"/>
          <a:chOff x="381000" y="266700"/>
          <a:chExt cx="10639425" cy="44672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847725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探究2：并联电路的电流规律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81100" y="1352550"/>
            <a:ext cx="7953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要测量什么物理量？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00150" y="1819275"/>
            <a:ext cx="7934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实验数据表格：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762125" y="2324100"/>
          <a:ext cx="6524625" cy="1428750"/>
        </p:xfrm>
        <a:graphic>
          <a:graphicData uri="http://schemas.openxmlformats.org/drawingml/2006/table">
            <a:tbl>
              <a:tblPr firstRow="1" bandRow="1"/>
              <a:tblGrid>
                <a:gridCol w="1631156"/>
                <a:gridCol w="1631156"/>
                <a:gridCol w="1631156"/>
                <a:gridCol w="1631156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343150" y="2362200"/>
            <a:ext cx="6791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次数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95550" y="2857500"/>
            <a:ext cx="6638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514600" y="3295650"/>
            <a:ext cx="6619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609975" y="23812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0" y="2333625"/>
            <a:ext cx="1323975" cy="5048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334000" y="24003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5" y="2352675"/>
            <a:ext cx="1323975" cy="5048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829425" y="23907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6" name="图片 1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343150"/>
            <a:ext cx="1338263" cy="5048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285875" y="3905250"/>
            <a:ext cx="7848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测出后怎么办？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609725" y="4467225"/>
            <a:ext cx="7524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分析论证；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962275" y="4467225"/>
            <a:ext cx="6172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评估和交流。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57150"/>
          <a:ext cx="10020300" cy="4810125"/>
          <a:chOff x="381000" y="57150"/>
          <a:chExt cx="10020300" cy="48101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76275" y="895350"/>
            <a:ext cx="8458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探究2：并联电路的电流规律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33500" y="1790700"/>
            <a:ext cx="7800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实验数据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666875" y="2314575"/>
          <a:ext cx="5895975" cy="1428750"/>
        </p:xfrm>
        <a:graphic>
          <a:graphicData uri="http://schemas.openxmlformats.org/drawingml/2006/table">
            <a:tbl>
              <a:tblPr firstRow="1" bandRow="1"/>
              <a:tblGrid>
                <a:gridCol w="1473994"/>
                <a:gridCol w="1473994"/>
                <a:gridCol w="1473994"/>
                <a:gridCol w="1473994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076450" y="2381250"/>
            <a:ext cx="7058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次数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66950" y="2828925"/>
            <a:ext cx="6867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76475" y="3276600"/>
            <a:ext cx="6858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200400" y="23526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75" y="2305050"/>
            <a:ext cx="1323975" cy="5048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810125" y="23622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2314575"/>
            <a:ext cx="1323975" cy="5048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210300" y="23622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62675" y="2314575"/>
            <a:ext cx="1338263" cy="5048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90650" y="3914775"/>
            <a:ext cx="7743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实验结论：</a:t>
            </a:r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905375" y="57150"/>
            <a:ext cx="2895600" cy="1971675"/>
          </a:xfrm>
          <a:prstGeom prst="rect">
            <a:avLst/>
          </a:prstGeom>
        </p:spPr>
      </p:pic>
      <p:pic>
        <p:nvPicPr>
          <p:cNvPr id="18" name="图片 1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4486275"/>
            <a:ext cx="990600" cy="1905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371975" y="4352925"/>
            <a:ext cx="476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并联电路中，干路电流（总电流）等</a:t>
            </a:r>
            <a:r>
              <a:t/>
            </a:r>
            <a:br/>
            <a:r>
              <a:rPr lang="en-US" sz="21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于各支路电流之和。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085975" y="4352925"/>
            <a:ext cx="1228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1" name="图片 20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038350" y="4305300"/>
            <a:ext cx="1238250" cy="50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8575"/>
          <a:ext cx="9134475" cy="3829050"/>
          <a:chOff x="381000" y="28575"/>
          <a:chExt cx="9134475" cy="38290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9600" y="904875"/>
            <a:ext cx="8524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探究2：并联电路的电流规律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14400" y="1571625"/>
            <a:ext cx="8220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评估：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1600" y="2171700"/>
            <a:ext cx="7762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1、你认为实验设计有没有不合理的地方？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71600" y="2714625"/>
            <a:ext cx="7762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2、你的实验操作有没有什么失误？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71600" y="3257550"/>
            <a:ext cx="7762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3、你认为你的测量结果是不是可靠？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71600" y="3829050"/>
            <a:ext cx="7762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4、有没有出现故障？有哪些值得总结的经验？</a:t>
            </a: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25" y="28575"/>
            <a:ext cx="3419475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-28575"/>
          <a:ext cx="9134475" cy="3552825"/>
          <a:chOff x="381000" y="-28575"/>
          <a:chExt cx="9134475" cy="35528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7225" y="895350"/>
            <a:ext cx="8477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探究2：并联电路的电流规律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33475" y="1581150"/>
            <a:ext cx="8001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交流：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10225" y="-28575"/>
            <a:ext cx="3114675" cy="2133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90650" y="2295525"/>
            <a:ext cx="7743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1、我们认为实验还不够合理，因为仅凭一个实验电路两次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测量的数据就总结出串联电路电流处处相等的结论是不够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具有普遍性的，应该在不同的实验电路中，进行多次实验；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90650" y="3552825"/>
            <a:ext cx="7743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2、我们在实验中发现不能随意涂改实验数据，要实事求是，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如果实验数据出现错误，就要找出原因，如果数据存在误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差，这是正常的；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-66675"/>
          <a:ext cx="9134475" cy="4267200"/>
          <a:chOff x="381000" y="-66675"/>
          <a:chExt cx="9134475" cy="42672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382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探究2：并联电路的电流规律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95375" y="1400175"/>
            <a:ext cx="8039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交流：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962650" y="-66675"/>
            <a:ext cx="2800350" cy="1905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95375" y="1876425"/>
            <a:ext cx="8039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3、我们连接好电路，闭合开关，发现小灯泡不亮，而检查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电路连接没有错误，各处接触良好，经过老师指导，发现其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中一个小灯泡的灯丝断了，换用一个新的小灯泡实验才得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以顺利进行；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95375" y="3448050"/>
            <a:ext cx="8039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4、我们在实验中发现小灯泡不亮，后来把小灯泡拧紧，灯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就亮了；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95375" y="4267200"/>
            <a:ext cx="8039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5、我们在实验中发现电流表指针反偏了，发现电流表的正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负接线柱接反了，交换接线柱上的导线后，就正常了。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76225" y="266700"/>
          <a:ext cx="9134475" cy="4591050"/>
          <a:chOff x="276225" y="266700"/>
          <a:chExt cx="9134475" cy="45910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7700" y="781050"/>
            <a:ext cx="8486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探究2：并联电路的电流规律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67000" y="1295400"/>
            <a:ext cx="6467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电流表测量A、B、C点的电流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电路图</a:t>
            </a:r>
            <a:r>
              <a:t/>
            </a:r>
            <a:br/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2209800"/>
            <a:ext cx="2419411" cy="238125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75" y="2209800"/>
            <a:ext cx="2515516" cy="23812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75" y="2209800"/>
            <a:ext cx="2498746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10125"/>
          <a:chOff x="381000" y="266700"/>
          <a:chExt cx="9134475" cy="48101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763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探究2：并联电路的电流规律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33575" y="1543050"/>
            <a:ext cx="7200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电流表测量A、B、C点的电流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电路图</a:t>
            </a:r>
            <a:r>
              <a:t/>
            </a:r>
            <a:br/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219325"/>
            <a:ext cx="2714625" cy="25908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2176463"/>
            <a:ext cx="2647950" cy="251460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96050" y="2257425"/>
            <a:ext cx="2502283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1590675" y="952500"/>
          <a:ext cx="9134475" cy="4476750"/>
          <a:chOff x="1590675" y="952500"/>
          <a:chExt cx="9134475" cy="4476750"/>
        </a:xfrm>
      </p:grpSpPr>
      <p:sp>
        <p:nvSpPr>
          <p:cNvPr id="2" name="文本框 1"/>
          <p:cNvSpPr txBox="1"/>
          <p:nvPr/>
        </p:nvSpPr>
        <p:spPr>
          <a:xfrm>
            <a:off x="3838575" y="2333625"/>
            <a:ext cx="5295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探究环节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62375" y="971550"/>
            <a:ext cx="5372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提出问题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38300" y="1990725"/>
            <a:ext cx="7496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猜想与假设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71650" y="3267075"/>
            <a:ext cx="7362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设计实验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05250" y="4067175"/>
            <a:ext cx="5229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进行实验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48350" y="3219450"/>
            <a:ext cx="3286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分析论证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86450" y="2009775"/>
            <a:ext cx="3248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评  估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1409700"/>
            <a:ext cx="638175" cy="4572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5" y="2533650"/>
            <a:ext cx="381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762375"/>
            <a:ext cx="609600" cy="457200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419725" y="3733800"/>
            <a:ext cx="628650" cy="485775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124575" y="2466975"/>
            <a:ext cx="381000" cy="685800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286375" y="1390650"/>
            <a:ext cx="647700" cy="5238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695700" y="952500"/>
            <a:ext cx="1190625" cy="428625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6" name="文本框 15"/>
          <p:cNvSpPr txBox="1"/>
          <p:nvPr/>
        </p:nvSpPr>
        <p:spPr>
          <a:xfrm>
            <a:off x="1714500" y="3286125"/>
            <a:ext cx="1162050" cy="381000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7" name="文本框 16"/>
          <p:cNvSpPr txBox="1"/>
          <p:nvPr/>
        </p:nvSpPr>
        <p:spPr>
          <a:xfrm>
            <a:off x="5791200" y="2038350"/>
            <a:ext cx="876300" cy="371475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8" name="文本框 17"/>
          <p:cNvSpPr txBox="1"/>
          <p:nvPr/>
        </p:nvSpPr>
        <p:spPr>
          <a:xfrm>
            <a:off x="5810250" y="3238500"/>
            <a:ext cx="1143000" cy="447675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9" name="文本框 18"/>
          <p:cNvSpPr txBox="1"/>
          <p:nvPr/>
        </p:nvSpPr>
        <p:spPr>
          <a:xfrm>
            <a:off x="3790950" y="4095750"/>
            <a:ext cx="1266825" cy="381000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20" name="文本框 19"/>
          <p:cNvSpPr txBox="1"/>
          <p:nvPr/>
        </p:nvSpPr>
        <p:spPr>
          <a:xfrm>
            <a:off x="1590675" y="2009775"/>
            <a:ext cx="1409700" cy="400050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5038725"/>
          <a:chOff x="381000" y="266700"/>
          <a:chExt cx="9134475" cy="50387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复习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81100" y="866775"/>
            <a:ext cx="7953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电流表的使用规则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43150" y="1447800"/>
            <a:ext cx="6791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3、电流“+”入“-”出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019300"/>
            <a:ext cx="47053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29175"/>
          <a:chOff x="381000" y="266700"/>
          <a:chExt cx="9134475" cy="48291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7700" y="847725"/>
            <a:ext cx="8486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探究2：并联电路的电流规律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7700" y="1400175"/>
            <a:ext cx="8486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提出问题：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7700" y="2181225"/>
            <a:ext cx="8486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猜想与假设：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7700" y="3048000"/>
            <a:ext cx="8486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设计实验：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7700" y="4362450"/>
            <a:ext cx="8486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进行实验：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305050" y="1381125"/>
            <a:ext cx="6829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并联电路中各点的电流之间有什么关系？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305050" y="2133600"/>
            <a:ext cx="6829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①各点处电流相等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19675" y="2124075"/>
            <a:ext cx="4114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②干路电流大（小）</a:t>
            </a:r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0" y="2619375"/>
            <a:ext cx="3228975" cy="2209800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809750"/>
            <a:ext cx="323850" cy="314325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3467100"/>
            <a:ext cx="342900" cy="914400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2619375"/>
            <a:ext cx="323850" cy="352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-104775"/>
          <a:ext cx="10525125" cy="4105275"/>
          <a:chOff x="381000" y="-104775"/>
          <a:chExt cx="10525125" cy="41052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实验探究: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382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探究2：并联电路的电流规律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86150" y="228600"/>
            <a:ext cx="5648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该你露一手了！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43000" y="1362075"/>
            <a:ext cx="7991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实验表格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0" y="-104775"/>
            <a:ext cx="2647950" cy="1800225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400175" y="1819275"/>
          <a:ext cx="6791325" cy="1428750"/>
        </p:xfrm>
        <a:graphic>
          <a:graphicData uri="http://schemas.openxmlformats.org/drawingml/2006/table">
            <a:tbl>
              <a:tblPr firstRow="1" bandRow="1"/>
              <a:tblGrid>
                <a:gridCol w="1697831"/>
                <a:gridCol w="1697831"/>
                <a:gridCol w="1697831"/>
                <a:gridCol w="1697831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000250" y="1885950"/>
            <a:ext cx="7134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次数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152650" y="2333625"/>
            <a:ext cx="6981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133600" y="2819400"/>
            <a:ext cx="7000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95650" y="18954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48025" y="1847850"/>
            <a:ext cx="1323975" cy="5048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91100" y="19050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943475" y="1857375"/>
            <a:ext cx="1323975" cy="5048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715125" y="18954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00" y="1847850"/>
            <a:ext cx="1338263" cy="5048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52525" y="3295650"/>
            <a:ext cx="798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注意：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819275" y="3676650"/>
            <a:ext cx="7315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1、接线时，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开关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必须处于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断开的状态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；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847850" y="4105275"/>
            <a:ext cx="7286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2、电流表跟被测电路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串联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；电流表接线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不得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出现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反接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；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电流表要进行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试触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；读数时认清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量程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和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分度值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-28575"/>
          <a:ext cx="10410825" cy="4714875"/>
          <a:chOff x="381000" y="-28575"/>
          <a:chExt cx="10410825" cy="47148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953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探究2：并联电路的电流规律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23950" y="1409700"/>
            <a:ext cx="8010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实验数据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95975" y="-28575"/>
            <a:ext cx="2838450" cy="19431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09675" y="3762375"/>
            <a:ext cx="7924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实验结论：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476375" y="1990725"/>
          <a:ext cx="6572250" cy="1428750"/>
        </p:xfrm>
        <a:graphic>
          <a:graphicData uri="http://schemas.openxmlformats.org/drawingml/2006/table">
            <a:tbl>
              <a:tblPr firstRow="1" bandRow="1"/>
              <a:tblGrid>
                <a:gridCol w="1643063"/>
                <a:gridCol w="1643063"/>
                <a:gridCol w="1643063"/>
                <a:gridCol w="1643063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028825" y="2009775"/>
            <a:ext cx="7105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次数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228850" y="2990850"/>
            <a:ext cx="6905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28850" y="2524125"/>
            <a:ext cx="6905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305175" y="20478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0" y="2000250"/>
            <a:ext cx="1323975" cy="5048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62525" y="20574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0" y="2009775"/>
            <a:ext cx="1323975" cy="5048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600825" y="20574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2009775"/>
            <a:ext cx="1338263" cy="5048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771900" y="4286250"/>
            <a:ext cx="5362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并联电路中，干路电流（总电流）等</a:t>
            </a:r>
            <a:r>
              <a:t/>
            </a:r>
            <a:br/>
            <a:r>
              <a:rPr lang="en-US" sz="21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于各支路电流之和。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28725" y="42576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0" name="图片 19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181100" y="4210050"/>
            <a:ext cx="1238250" cy="504825"/>
          </a:xfrm>
          <a:prstGeom prst="rect">
            <a:avLst/>
          </a:prstGeom>
        </p:spPr>
      </p:pic>
      <p:pic>
        <p:nvPicPr>
          <p:cNvPr id="21" name="图片 20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533650" y="4400550"/>
            <a:ext cx="1095375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105275"/>
          <a:chOff x="381000" y="266700"/>
          <a:chExt cx="9134475" cy="41052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6750" y="904875"/>
            <a:ext cx="8467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探究2：并联电路的电流规律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85875"/>
            <a:ext cx="3181350" cy="2181225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0" y="1223963"/>
            <a:ext cx="3200400" cy="22669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29325" y="3486150"/>
            <a:ext cx="3105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测量A点电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流的电路图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62025" y="4105275"/>
            <a:ext cx="8172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猜想：
　　流过A、B、C各点的电流大小可能存在什么关系？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5124450"/>
          <a:chOff x="381000" y="266700"/>
          <a:chExt cx="9134475" cy="51244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0550" y="800100"/>
            <a:ext cx="854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探究2：并联电路的电流规律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00125" y="1295400"/>
            <a:ext cx="8134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实验步骤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90675" y="1762125"/>
            <a:ext cx="7543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1．设计实验电路； </a:t>
            </a:r>
            <a:r>
              <a:t/>
            </a:r>
            <a:br/>
            <a:endParaRPr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3714750"/>
            <a:ext cx="8172450" cy="14097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90675" y="2238375"/>
            <a:ext cx="7543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2．根据电路图连接电路；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90675" y="2762250"/>
            <a:ext cx="7543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3．进行测量，将测量数据记录在表格中；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90675" y="3200400"/>
            <a:ext cx="7543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4．换上另外两个规格不同的小灯泡，再次实验。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733925"/>
          <a:chOff x="381000" y="266700"/>
          <a:chExt cx="9134475" cy="47339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7700" y="876300"/>
            <a:ext cx="8486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探究2：并联电路的电流规律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23975" y="1371600"/>
            <a:ext cx="7810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实验数据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695450" y="1895475"/>
          <a:ext cx="6505576" cy="1428750"/>
        </p:xfrm>
        <a:graphic>
          <a:graphicData uri="http://schemas.openxmlformats.org/drawingml/2006/table">
            <a:tbl>
              <a:tblPr firstRow="1" bandRow="1"/>
              <a:tblGrid>
                <a:gridCol w="1626394"/>
                <a:gridCol w="1626394"/>
                <a:gridCol w="1626394"/>
                <a:gridCol w="1626394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295525" y="1943100"/>
            <a:ext cx="6838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次数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14600" y="2428875"/>
            <a:ext cx="6619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14600" y="2905125"/>
            <a:ext cx="6619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43025" y="3781425"/>
            <a:ext cx="7791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实验结论：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38650" y="4286250"/>
            <a:ext cx="469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并联电路中，干路电流（总电流）等</a:t>
            </a:r>
            <a:r>
              <a:t/>
            </a:r>
            <a:br/>
            <a:r>
              <a:rPr lang="en-US" sz="21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于各支路电流之和。</a:t>
            </a:r>
            <a:r>
              <a:t/>
            </a:r>
            <a:br/>
            <a:r>
              <a:rPr lang="en-US" sz="21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 </a:t>
            </a:r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5" y="4400550"/>
            <a:ext cx="990600" cy="1905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552825" y="19526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905000"/>
            <a:ext cx="1323975" cy="5048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200650" y="19526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6" name="图片 1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153025" y="1905000"/>
            <a:ext cx="1323975" cy="5048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829425" y="1962150"/>
            <a:ext cx="1524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8" name="图片 1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1914525"/>
            <a:ext cx="1338263" cy="50482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019300" y="4276725"/>
            <a:ext cx="132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0" name="图片 19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971675" y="4229100"/>
            <a:ext cx="1238250" cy="50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4895850"/>
          <a:chOff x="285750" y="285750"/>
          <a:chExt cx="9134475" cy="489585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66875" y="876300"/>
            <a:ext cx="7467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如图所示电路图，电流表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48200" y="8858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75" y="838200"/>
            <a:ext cx="2295525" cy="504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19950" y="847725"/>
            <a:ext cx="1914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的示数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66875" y="1371600"/>
            <a:ext cx="7467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为0.4 A，则通过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14750" y="13906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25" y="1343025"/>
            <a:ext cx="3209925" cy="5048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010400" y="1362075"/>
            <a:ext cx="2124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的电流是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66875" y="1876425"/>
            <a:ext cx="7467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______，通过干路的电流是______。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62550" y="1371600"/>
            <a:ext cx="3971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0.4 A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66875" y="1857375"/>
            <a:ext cx="7467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0.5 A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838700" y="1857375"/>
            <a:ext cx="828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0.9 A</a:t>
            </a:r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067050" y="2514600"/>
            <a:ext cx="3309623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4914900"/>
          <a:chOff x="285750" y="285750"/>
          <a:chExt cx="9134475" cy="491490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95400" y="790575"/>
            <a:ext cx="7839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在一个电路中有两个用电器，用电流表测量时，如发现通过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每个电器的电流不相同,则这两个用电器的连接一定是_____；
如发现通过每个用电器的电流相同，则这两个用电器的连接_______________________________。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524750" y="1171575"/>
            <a:ext cx="1609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并联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47800" y="1971675"/>
            <a:ext cx="7686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可能是串联、也可能是并联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50" y="2533650"/>
            <a:ext cx="3288643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3448050"/>
          <a:chOff x="285750" y="285750"/>
          <a:chExt cx="9134475" cy="344805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00175" y="876300"/>
            <a:ext cx="7734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如图所示，S闭合后，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0000" y="8953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5" y="847725"/>
            <a:ext cx="1145381" cy="504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00175" y="1323975"/>
            <a:ext cx="7734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是0.2A，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38400" y="13239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390775" y="1276350"/>
            <a:ext cx="2316956" cy="5048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00175" y="18192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52550" y="1771650"/>
            <a:ext cx="2409825" cy="5048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428750" y="2400300"/>
            <a:ext cx="7705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A．0.4A			
B．0.8A
C．0.6A			
D．1A</a:t>
            </a:r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334125" y="1143000"/>
            <a:ext cx="2228850" cy="23050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" name="文本框 12"/>
          <p:cNvSpPr txBox="1"/>
          <p:nvPr/>
        </p:nvSpPr>
        <p:spPr>
          <a:xfrm>
            <a:off x="3305175" y="1847850"/>
            <a:ext cx="504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257550" y="1800225"/>
            <a:ext cx="276225" cy="502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163300" cy="4733925"/>
          <a:chOff x="285750" y="285750"/>
          <a:chExt cx="11163300" cy="4733925"/>
        </a:xfrm>
      </p:grpSpPr>
      <p:sp>
        <p:nvSpPr>
          <p:cNvPr id="2" name="文本框 1"/>
          <p:cNvSpPr txBox="1"/>
          <p:nvPr/>
        </p:nvSpPr>
        <p:spPr>
          <a:xfrm>
            <a:off x="1514475" y="990600"/>
            <a:ext cx="762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在图13-4-10所示的电路中，开关闭合时，电流表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53300" y="10096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05675" y="962025"/>
            <a:ext cx="361950" cy="5024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24000" y="1476375"/>
            <a:ext cx="7610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的示数是0.12A，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24250" y="1466850"/>
            <a:ext cx="571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25" y="1419225"/>
            <a:ext cx="361950" cy="50244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933825" y="1438275"/>
            <a:ext cx="5200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的示数是180 mA，求电流表A的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24000" y="2000250"/>
            <a:ext cx="7610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示数是多少安？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733800" y="1990725"/>
            <a:ext cx="5400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0.3A</a:t>
            </a:r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790825" y="2628900"/>
            <a:ext cx="2105025" cy="210502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914900"/>
          <a:chOff x="381000" y="266700"/>
          <a:chExt cx="9134475" cy="49149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复习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43000" y="866775"/>
            <a:ext cx="7991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电流表的使用规则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14500" y="1447800"/>
            <a:ext cx="7419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4、被测电流不要超过电流表的量程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14500" y="1990725"/>
            <a:ext cx="7419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5、绝对不允许把电流表直接接到电源的两极上。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2343150"/>
            <a:ext cx="443865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3524250"/>
          <a:chOff x="285750" y="285750"/>
          <a:chExt cx="9134475" cy="352425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09725" y="762000"/>
            <a:ext cx="7524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(实践应用题）小明同学家中有一台电视机、一台洗衣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机、四盏相同的照明电灯、一台电脑，它们工作时的电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流分别为300 mA,1 A, 200 mA, 500 mA，如果干路中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的电流不允许超过3A，问这些用电器能否同时使用？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47825" y="2495550"/>
            <a:ext cx="7486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300mA=0.3A   200mA=0.2A   500mA=0.5A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85925" y="3009900"/>
            <a:ext cx="695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2962275"/>
            <a:ext cx="400050" cy="5024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00250" y="3000375"/>
            <a:ext cx="7134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=0.3A+1A+4×0.2A+0.5A =2.6A＜3A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85925" y="3524250"/>
            <a:ext cx="7448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∴这些用电器能同时使用。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4638675"/>
          <a:chOff x="285750" y="285750"/>
          <a:chExt cx="9134475" cy="463867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52525" y="914400"/>
            <a:ext cx="798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如图，当开关闭合后，电流表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38675" y="933450"/>
            <a:ext cx="457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0" y="885825"/>
            <a:ext cx="361950" cy="5024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91100" y="914400"/>
            <a:ext cx="4143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的示数为0.3A，通过小灯泡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239125" y="923925"/>
            <a:ext cx="552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0" y="876300"/>
            <a:ext cx="333375" cy="50244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81100" y="1428750"/>
            <a:ext cx="7953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的电流是多少安？电流表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152900" y="14478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105275" y="1400175"/>
            <a:ext cx="2324100" cy="504825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2419350"/>
            <a:ext cx="4152900" cy="221932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4743450"/>
          <a:chOff x="285750" y="285750"/>
          <a:chExt cx="9134475" cy="474345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71575" y="876300"/>
            <a:ext cx="7962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根据图甲所示的电路图，在图乙的实物图上用笔画出连线。在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62050" y="1390650"/>
            <a:ext cx="7972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闭合开关后，如果电流表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24325" y="14001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1352550"/>
            <a:ext cx="3188494" cy="5048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48550" y="1371600"/>
            <a:ext cx="1685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的示数为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" y="2552700"/>
            <a:ext cx="2914650" cy="2105025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743450" y="2619375"/>
            <a:ext cx="3705225" cy="212407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文本框 9"/>
          <p:cNvSpPr txBox="1"/>
          <p:nvPr/>
        </p:nvSpPr>
        <p:spPr>
          <a:xfrm>
            <a:off x="1171575" y="1933575"/>
            <a:ext cx="7962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0.3A，则通过小灯泡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695700" y="1933575"/>
            <a:ext cx="933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648075" y="1885950"/>
            <a:ext cx="638175" cy="5048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610100" y="1914525"/>
            <a:ext cx="4524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的电流分别是多少安？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4905375"/>
          <a:chOff x="285750" y="285750"/>
          <a:chExt cx="9134475" cy="490537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85850" y="666750"/>
            <a:ext cx="8048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课堂上按图做“探究串联电路中各处电流的关系”的实验时，各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个实验小组只有一个电流表。实验完成后，小明借来其他小组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的电流表，同时测量三个位置的电流以验证探究的结果。图中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有三个电流表和两个小灯泡，请你按小明的设计在图中画出连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线，注意连线不要交叉。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50" y="2495550"/>
            <a:ext cx="3543300" cy="240982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4953000"/>
          <a:chOff x="285750" y="285750"/>
          <a:chExt cx="9134475" cy="495300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62025" y="800100"/>
            <a:ext cx="8172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小明用三个电流表和两个小灯泡做实验，检验并联电路干路电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流是否等于各支路电流之和，其连接的电路如图所示。这个电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路中有一根导线接错了，请在这根导线上打“×”，表示这根导线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不能这样连接，然后画出正确的连线位置。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50" y="2705100"/>
            <a:ext cx="4000500" cy="22479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324975" cy="4543425"/>
          <a:chOff x="285750" y="285750"/>
          <a:chExt cx="9324975" cy="454342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66825" y="866775"/>
            <a:ext cx="7867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在图所示的电路中，电流表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76750" y="885825"/>
            <a:ext cx="3600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5" y="838200"/>
            <a:ext cx="361950" cy="5024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10125" y="866775"/>
            <a:ext cx="4324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的示数为1.2 A，电流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47775" y="13525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50" y="1304925"/>
            <a:ext cx="2302669" cy="5048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733800" y="13239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86175" y="1276350"/>
            <a:ext cx="3438525" cy="5048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238250" y="18288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190625" y="1781175"/>
            <a:ext cx="2516981" cy="5048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524500" y="2781300"/>
            <a:ext cx="2857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476875" y="2733675"/>
            <a:ext cx="1009650" cy="504825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952500" y="2590800"/>
            <a:ext cx="3571875" cy="19526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514975" y="33242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5467350" y="3276600"/>
            <a:ext cx="1009650" cy="50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4791075"/>
          <a:chOff x="285750" y="285750"/>
          <a:chExt cx="9134475" cy="479107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95425" y="942975"/>
            <a:ext cx="7639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如图所示，电流表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33800" y="952500"/>
            <a:ext cx="4457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86175" y="904875"/>
            <a:ext cx="3288506" cy="504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95425" y="1457325"/>
            <a:ext cx="7639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0.8A和0.3A，那么通过灯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91450" y="1200150"/>
            <a:ext cx="1343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666666">
                    <a:alpha val="100000"/>
                  </a:srgbClr>
                </a:solidFill>
                <a:latin typeface="微软雅黑"/>
              </a:rPr>
              <a:t>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24375" y="14763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0" y="1428750"/>
            <a:ext cx="2845594" cy="5048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95425" y="2066925"/>
            <a:ext cx="7639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电流是_____A,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14700" y="20764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267075" y="2028825"/>
            <a:ext cx="2288381" cy="504825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419350" y="2819400"/>
            <a:ext cx="4210050" cy="197167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934075" y="1457325"/>
            <a:ext cx="619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0.4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381250" y="2076450"/>
            <a:ext cx="6753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0.5 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724400" y="2038350"/>
            <a:ext cx="4410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0.3 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171450" y="285750"/>
          <a:ext cx="9134475" cy="4838700"/>
          <a:chOff x="171450" y="285750"/>
          <a:chExt cx="9134475" cy="483870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95375" y="838200"/>
            <a:ext cx="8039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连接电路图。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685925"/>
            <a:ext cx="3086100" cy="22002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85900" y="1543050"/>
            <a:ext cx="7648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0.5A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1450" y="3371850"/>
            <a:ext cx="8963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1.6A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81050" y="42386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5" y="4191000"/>
            <a:ext cx="2288381" cy="5048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14700" y="4229100"/>
            <a:ext cx="5819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1.1A</a:t>
            </a: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219575" y="1485900"/>
            <a:ext cx="4591050" cy="335280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895975" y="2276475"/>
            <a:ext cx="1123950" cy="171450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495925" y="2390775"/>
            <a:ext cx="790575" cy="1104900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610225" y="3295650"/>
            <a:ext cx="1438275" cy="314325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5114925" y="3476625"/>
            <a:ext cx="819150" cy="923925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6705600" y="4257675"/>
            <a:ext cx="733425" cy="209550"/>
          </a:xfrm>
          <a:prstGeom prst="rect">
            <a:avLst/>
          </a:prstGeom>
        </p:spPr>
      </p:pic>
      <p:pic>
        <p:nvPicPr>
          <p:cNvPr id="16" name="图片 15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7486650" y="3209925"/>
            <a:ext cx="561975" cy="952500"/>
          </a:xfrm>
          <a:prstGeom prst="rect">
            <a:avLst/>
          </a:prstGeom>
        </p:spPr>
      </p:pic>
      <p:pic>
        <p:nvPicPr>
          <p:cNvPr id="17" name="图片 16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7477125" y="2400300"/>
            <a:ext cx="371475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4829175"/>
          <a:chOff x="285750" y="285750"/>
          <a:chExt cx="9134475" cy="482917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66850" y="866775"/>
            <a:ext cx="7667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将图5中给出的实物连接起来．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66850" y="13525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1304925"/>
            <a:ext cx="1752600" cy="504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629025" y="1352550"/>
            <a:ext cx="5505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、S控制干路，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419225" y="2333625"/>
            <a:ext cx="5734050" cy="24955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181225" y="2428875"/>
            <a:ext cx="1857375" cy="62865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733675" y="4019550"/>
            <a:ext cx="2419350" cy="695325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124075" y="3067050"/>
            <a:ext cx="209550" cy="1000125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638425" y="3057525"/>
            <a:ext cx="1047750" cy="1390650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629025" y="3552825"/>
            <a:ext cx="2752725" cy="1019175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4810125" y="2647950"/>
            <a:ext cx="1143000" cy="447675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4086225" y="3105150"/>
            <a:ext cx="2276475" cy="12858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257800" y="13620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6" name="图片 15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5210175" y="1314450"/>
            <a:ext cx="3045619" cy="5048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438275" y="1866900"/>
            <a:ext cx="7696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中的电流．已知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352800" y="18859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9" name="图片 18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3305175" y="1838325"/>
            <a:ext cx="3002756" cy="50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4924425"/>
          <a:chOff x="285750" y="285750"/>
          <a:chExt cx="9134475" cy="492442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14450" y="847725"/>
            <a:ext cx="7820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如图所示，用电流表测量电流时，发现两个电流表的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指针在同一个位置，则电流表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838700" y="12573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75" y="1209675"/>
            <a:ext cx="2359819" cy="504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04925" y="1743075"/>
            <a:ext cx="7829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的示数为 ______，灯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24275" y="17526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76650" y="1704975"/>
            <a:ext cx="2288381" cy="5048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219825" y="1228725"/>
            <a:ext cx="2914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1.8A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447925" y="1724025"/>
            <a:ext cx="6686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0.36A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05425" y="1733550"/>
            <a:ext cx="3829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1.44A</a:t>
            </a:r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209675" y="2076450"/>
            <a:ext cx="3505200" cy="2847975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172075" y="2457450"/>
            <a:ext cx="2920024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781425"/>
          <a:chOff x="381000" y="266700"/>
          <a:chExt cx="9134475" cy="37814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复习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239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电流表的使用规则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81375" y="914400"/>
            <a:ext cx="5753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两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要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两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不</a:t>
            </a:r>
            <a:r>
              <a:t/>
            </a:r>
            <a:br/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1314450" y="1552575"/>
            <a:ext cx="7820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1、使用前应先检查指针是否指零；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14450" y="1990725"/>
            <a:ext cx="7820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2、必须____把电流表串联在电路中；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14450" y="2419350"/>
            <a:ext cx="7820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3、 ____使电流从标有“+” 接线柱流入电流表,从标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有“—”的接线柱流出电流表；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14450" y="3209925"/>
            <a:ext cx="7820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4、绝对____允许把电流表直接接到电源的两极；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04925" y="3781425"/>
            <a:ext cx="7829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5、被测电流的大小____能超过电流表的量程。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371725" y="1933575"/>
            <a:ext cx="6762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05000" y="2362200"/>
            <a:ext cx="7229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371725" y="3143250"/>
            <a:ext cx="6762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不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86175" y="3705225"/>
            <a:ext cx="5448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4095750"/>
          <a:chOff x="285750" y="285750"/>
          <a:chExt cx="9134475" cy="409575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57250" y="971550"/>
            <a:ext cx="8277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如图所示，0.1分钟通过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48075" y="1000125"/>
            <a:ext cx="971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0" y="952500"/>
            <a:ext cx="838200" cy="504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38650" y="990600"/>
            <a:ext cx="469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量是12库仑，A的示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6300" y="1476375"/>
            <a:ext cx="8258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数为3.5A,则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62200" y="15049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314575" y="1457325"/>
            <a:ext cx="2152650" cy="5048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62050" y="2266950"/>
            <a:ext cx="7972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A．2安            B．5.5安
	C．1.5安         D．120安</a:t>
            </a:r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733925" y="1876425"/>
            <a:ext cx="2219325" cy="221932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" name="文本框 11"/>
          <p:cNvSpPr txBox="1"/>
          <p:nvPr/>
        </p:nvSpPr>
        <p:spPr>
          <a:xfrm>
            <a:off x="3981450" y="15335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933825" y="1485900"/>
            <a:ext cx="285750" cy="502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457575"/>
          <a:chOff x="381000" y="266700"/>
          <a:chExt cx="9134475" cy="34575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总结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38175" y="1514475"/>
          <a:ext cx="8210550" cy="1905000"/>
        </p:xfrm>
        <a:graphic>
          <a:graphicData uri="http://schemas.openxmlformats.org/drawingml/2006/table">
            <a:tbl>
              <a:tblPr firstRow="1" bandRow="1"/>
              <a:tblGrid>
                <a:gridCol w="2736850"/>
                <a:gridCol w="2736850"/>
                <a:gridCol w="2736850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 rowSpan="2"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 vMerge="1"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152900" y="1571625"/>
            <a:ext cx="4981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串联电路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96100" y="1571625"/>
            <a:ext cx="2238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并联电路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09700" y="2266950"/>
            <a:ext cx="7724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电流规则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52875" y="2247900"/>
            <a:ext cx="5181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电流处处相等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72250" y="2047875"/>
            <a:ext cx="2562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干路电流等于各支</a:t>
            </a:r>
            <a:r>
              <a:t/>
            </a:r>
            <a:br/>
            <a:r>
              <a:rPr lang="en-US" sz="21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路电流之和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71625" y="2962275"/>
            <a:ext cx="7562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表达式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29100" y="2981325"/>
            <a:ext cx="1171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181475" y="2933700"/>
            <a:ext cx="1009650" cy="5048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010400" y="3000375"/>
            <a:ext cx="1219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962775" y="2952750"/>
            <a:ext cx="1009650" cy="50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104775" y="266700"/>
          <a:ext cx="9134475" cy="4210050"/>
          <a:chOff x="-104775" y="266700"/>
          <a:chExt cx="9134475" cy="42100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复习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14775" y="600075"/>
            <a:ext cx="5219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读表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5" y="590550"/>
            <a:ext cx="4962525" cy="3114675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75" y="609600"/>
            <a:ext cx="4943475" cy="3114675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2657475"/>
            <a:ext cx="942975" cy="9715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657475"/>
            <a:ext cx="1038225" cy="1038225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50" y="2733675"/>
            <a:ext cx="990600" cy="100965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562725" y="2714625"/>
            <a:ext cx="1000125" cy="10096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095500" y="3810000"/>
            <a:ext cx="7038975" cy="40005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2.6A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10300" y="3714750"/>
            <a:ext cx="2924175" cy="40005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0.52A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114300" y="266700"/>
          <a:ext cx="9134475" cy="3800475"/>
          <a:chOff x="-114300" y="266700"/>
          <a:chExt cx="9134475" cy="380047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638175"/>
            <a:ext cx="4972050" cy="30575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复习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81475" y="447675"/>
            <a:ext cx="4953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读表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90975" y="628650"/>
            <a:ext cx="4876800" cy="30099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667000"/>
            <a:ext cx="1133475" cy="1133475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09825" y="2714625"/>
            <a:ext cx="1057275" cy="1057275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086350" y="2695575"/>
            <a:ext cx="981075" cy="100965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2714625"/>
            <a:ext cx="1009650" cy="10477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152650" y="3733800"/>
            <a:ext cx="6981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0.3A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391275" y="3562350"/>
            <a:ext cx="2743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1.5A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1028700" y="581025"/>
          <a:ext cx="9134475" cy="4181475"/>
          <a:chOff x="1028700" y="581025"/>
          <a:chExt cx="9134475" cy="418147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628650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95475" y="581025"/>
            <a:ext cx="7239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电流表接在这个简单电路的不同位置，两次电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流表的示数有什么关系？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3762375"/>
            <a:ext cx="419100" cy="4191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05000" y="3733800"/>
            <a:ext cx="7229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串联电路中各点的电流之间有什么关系？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285875"/>
            <a:ext cx="2914650" cy="2295525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76775" y="1247775"/>
            <a:ext cx="2990850" cy="235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Theme3">
  <a:themeElements>
    <a:clrScheme name="Theme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1031</Words>
  <Application>Microsoft Office PowerPoint</Application>
  <PresentationFormat>全屏显示(16:9)</PresentationFormat>
  <Paragraphs>369</Paragraphs>
  <Slides>61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62" baseType="lpstr">
      <vt:lpstr>Theme3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十五章第五节：串、并联电路中电流的规律</dc:title>
  <dc:subject/>
  <dc:creator>Unknown Creator</dc:creator>
  <cp:keywords/>
  <dc:description/>
  <cp:lastModifiedBy>User</cp:lastModifiedBy>
  <cp:revision>3</cp:revision>
  <dcterms:created xsi:type="dcterms:W3CDTF">2019-12-06T08:14:25Z</dcterms:created>
  <dcterms:modified xsi:type="dcterms:W3CDTF">2020-02-16T03:10:28Z</dcterms:modified>
  <cp:category/>
</cp:coreProperties>
</file>