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8" r:id="rId3"/>
    <p:sldId id="329" r:id="rId4"/>
    <p:sldId id="330" r:id="rId6"/>
    <p:sldId id="345" r:id="rId7"/>
    <p:sldId id="350" r:id="rId8"/>
    <p:sldId id="335" r:id="rId9"/>
    <p:sldId id="346" r:id="rId10"/>
    <p:sldId id="331" r:id="rId11"/>
    <p:sldId id="349" r:id="rId12"/>
    <p:sldId id="338" r:id="rId13"/>
    <p:sldId id="351" r:id="rId14"/>
    <p:sldId id="347" r:id="rId15"/>
    <p:sldId id="321" r:id="rId16"/>
    <p:sldId id="291" r:id="rId17"/>
    <p:sldId id="293" r:id="rId18"/>
    <p:sldId id="304" r:id="rId19"/>
    <p:sldId id="299" r:id="rId20"/>
    <p:sldId id="353" r:id="rId21"/>
    <p:sldId id="354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  <a:srgbClr val="FF0066"/>
    <a:srgbClr val="996633"/>
    <a:srgbClr val="FFCC66"/>
    <a:srgbClr val="DCEF95"/>
    <a:srgbClr val="99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64"/>
    <p:restoredTop sz="94710"/>
  </p:normalViewPr>
  <p:slideViewPr>
    <p:cSldViewPr showGuides="1">
      <p:cViewPr varScale="1">
        <p:scale>
          <a:sx n="78" d="100"/>
          <a:sy n="78" d="100"/>
        </p:scale>
        <p:origin x="-1746" y="-102"/>
      </p:cViewPr>
      <p:guideLst>
        <p:guide orient="horz" pos="1026"/>
        <p:guide pos="10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r>
              <a:rPr lang="en-US" altLang="zh-CN" sz="1200" dirty="0"/>
              <a:t>苏科版　八年级　下册</a:t>
            </a:r>
            <a:endParaRPr lang="en-US" altLang="zh-CN" sz="1200" dirty="0"/>
          </a:p>
        </p:txBody>
      </p:sp>
      <p:sp>
        <p:nvSpPr>
          <p:cNvPr id="23555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r>
              <a:rPr lang="zh-CN" altLang="en-US" sz="1200" dirty="0"/>
              <a:t>澄城县冯原镇中学　赵军平</a:t>
            </a:r>
            <a:endParaRPr lang="en-US" altLang="zh-CN" sz="1200" dirty="0"/>
          </a:p>
        </p:txBody>
      </p:sp>
      <p:sp>
        <p:nvSpPr>
          <p:cNvPr id="2355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355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3559" name="日期占位符 6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62000" y="274638"/>
            <a:ext cx="80772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D:/mohaisheng/http:/dns.takes.tpc.edu.tw/~micro/images/TB-2016R.jpg" TargetMode="Externa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D:/mohaisheng/http:/dns.takes.tpc.edu.tw/~micro/images/TB-2016R.jpg" TargetMode="External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D:/mohaisheng/http:/dns.takes.tpc.edu.tw/~micro/images/jcm-45.jpg" TargetMode="External"/><Relationship Id="rId7" Type="http://schemas.openxmlformats.org/officeDocument/2006/relationships/image" Target="../media/image13.jpeg"/><Relationship Id="rId6" Type="http://schemas.openxmlformats.org/officeDocument/2006/relationships/image" Target="D:/mohaisheng/http:/dns.takes.tpc.edu.tw/~micro/images/TB-2016R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304800" y="1981200"/>
            <a:ext cx="8540750" cy="3886200"/>
          </a:xfrm>
          <a:ln/>
        </p:spPr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3076" name="Picture 4" descr="ppt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3537" y="0"/>
            <a:ext cx="9812337" cy="725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4319588" cy="480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zh-CN" sz="4000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请拿出你的导学案</a:t>
            </a:r>
            <a:r>
              <a:rPr kumimoji="0" lang="en-US" altLang="zh-CN" sz="4000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zh-CN" sz="4000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课本，双色笔，还有你的激情、目标，。走入今天的课堂。</a:t>
            </a:r>
            <a:r>
              <a:rPr kumimoji="0" lang="zh-CN" altLang="en-US" sz="32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（老师坚信</a:t>
            </a:r>
            <a:r>
              <a:rPr kumimoji="0" lang="en-US" altLang="zh-CN" sz="32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--</a:t>
            </a:r>
            <a:r>
              <a:rPr kumimoji="0" lang="zh-CN" altLang="zh-CN" sz="32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你是最优秀的，你一定能做的更好！</a:t>
            </a:r>
            <a:r>
              <a:rPr kumimoji="0" lang="zh-CN" altLang="en-US" sz="32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</a:t>
            </a:r>
            <a:endParaRPr kumimoji="0" lang="zh-CN" altLang="zh-CN" sz="3200" kern="1200" cap="none" spc="0" normalizeH="0" baseline="0" noProof="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2400" kern="1200" cap="none" spc="0" normalizeH="0" baseline="0" noProof="0" dirty="0">
              <a:solidFill>
                <a:srgbClr val="CC0000"/>
              </a:solidFill>
              <a:latin typeface="Arial" panose="020B0604020202020204" pitchFamily="34" charset="0"/>
              <a:ea typeface="楷体_GB2312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24525" y="2492375"/>
            <a:ext cx="2519363" cy="2105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6600" kern="1200" cap="none" spc="0" normalizeH="0" baseline="0" noProof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温馨提示</a:t>
            </a:r>
            <a:endParaRPr kumimoji="0" lang="zh-CN" altLang="en-US" sz="6600" kern="1200" cap="none" spc="0" normalizeH="0" baseline="0" noProof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望远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76250"/>
            <a:ext cx="8458200" cy="511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3"/>
          <p:cNvSpPr/>
          <p:nvPr/>
        </p:nvSpPr>
        <p:spPr>
          <a:xfrm>
            <a:off x="2339975" y="5589588"/>
            <a:ext cx="1147763" cy="725487"/>
          </a:xfrm>
          <a:prstGeom prst="callout1">
            <a:avLst>
              <a:gd name="adj1" fmla="val 15755"/>
              <a:gd name="adj2" fmla="val -6639"/>
              <a:gd name="adj3" fmla="val -74181"/>
              <a:gd name="adj4" fmla="val -10514"/>
            </a:avLst>
          </a:prstGeom>
          <a:noFill/>
          <a:ln w="9525">
            <a:noFill/>
          </a:ln>
        </p:spPr>
        <p:txBody>
          <a:bodyPr/>
          <a:p>
            <a:pPr algn="ctr"/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目镜</a:t>
            </a:r>
            <a:endParaRPr lang="zh-CN" alt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6156325" y="765175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物镜</a:t>
            </a:r>
            <a:endParaRPr lang="zh-CN" alt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Line 5"/>
          <p:cNvSpPr/>
          <p:nvPr/>
        </p:nvSpPr>
        <p:spPr>
          <a:xfrm>
            <a:off x="2339975" y="4941888"/>
            <a:ext cx="38100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4" name="Line 6"/>
          <p:cNvSpPr/>
          <p:nvPr/>
        </p:nvSpPr>
        <p:spPr>
          <a:xfrm>
            <a:off x="6877050" y="1412875"/>
            <a:ext cx="80963" cy="2333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07" name="AutoShape 7"/>
          <p:cNvSpPr/>
          <p:nvPr/>
        </p:nvSpPr>
        <p:spPr>
          <a:xfrm>
            <a:off x="0" y="2276475"/>
            <a:ext cx="4032250" cy="719138"/>
          </a:xfrm>
          <a:prstGeom prst="wedgeEllipseCallout">
            <a:avLst>
              <a:gd name="adj1" fmla="val 2282"/>
              <a:gd name="adj2" fmla="val 251324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靠近眼睛的透镜</a:t>
            </a:r>
            <a:endParaRPr lang="zh-CN" altLang="en-US" sz="28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8" name="AutoShape 8"/>
          <p:cNvSpPr/>
          <p:nvPr/>
        </p:nvSpPr>
        <p:spPr>
          <a:xfrm>
            <a:off x="4859338" y="3933825"/>
            <a:ext cx="4032250" cy="719138"/>
          </a:xfrm>
          <a:prstGeom prst="wedgeEllipseCallout">
            <a:avLst>
              <a:gd name="adj1" fmla="val 14250"/>
              <a:gd name="adj2" fmla="val -238741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靠近物体的透镜</a:t>
            </a:r>
            <a:endParaRPr lang="zh-CN" altLang="en-US" sz="28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Text Box 10"/>
          <p:cNvSpPr txBox="1"/>
          <p:nvPr/>
        </p:nvSpPr>
        <p:spPr>
          <a:xfrm>
            <a:off x="827088" y="692150"/>
            <a:ext cx="46085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4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298" name="Text Box 11"/>
          <p:cNvSpPr txBox="1"/>
          <p:nvPr/>
        </p:nvSpPr>
        <p:spPr>
          <a:xfrm>
            <a:off x="611188" y="549275"/>
            <a:ext cx="38877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Tahoma" panose="020B0604030504040204" pitchFamily="34" charset="0"/>
              </a:rPr>
              <a:t>望远镜的结构</a:t>
            </a:r>
            <a:endParaRPr lang="zh-CN" altLang="en-US" sz="4400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476250" y="233363"/>
            <a:ext cx="53101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．开普勒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望远镜成像原理：</a:t>
            </a:r>
            <a:r>
              <a:rPr lang="zh-CN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Text Box 4"/>
          <p:cNvSpPr txBox="1"/>
          <p:nvPr/>
        </p:nvSpPr>
        <p:spPr>
          <a:xfrm>
            <a:off x="161925" y="4284663"/>
            <a:ext cx="6616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物镜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：相当于照相机的镜头，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1989" name="Text Box 5"/>
          <p:cNvSpPr txBox="1"/>
          <p:nvPr/>
        </p:nvSpPr>
        <p:spPr>
          <a:xfrm>
            <a:off x="2276475" y="4824413"/>
            <a:ext cx="34655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成倒立缩小的实像。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41995" name="Text Box 11"/>
          <p:cNvSpPr txBox="1"/>
          <p:nvPr/>
        </p:nvSpPr>
        <p:spPr>
          <a:xfrm>
            <a:off x="161925" y="5364163"/>
            <a:ext cx="8686800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目镜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：相当于放大镜（成正立放大的虚像），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1996" name="Text Box 12"/>
          <p:cNvSpPr txBox="1"/>
          <p:nvPr/>
        </p:nvSpPr>
        <p:spPr>
          <a:xfrm>
            <a:off x="1601788" y="6084888"/>
            <a:ext cx="58515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   把物镜所成的像再放大一次。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pic>
        <p:nvPicPr>
          <p:cNvPr id="41997" name="Picture 13" descr="望远镜光路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998538"/>
            <a:ext cx="8397875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4" name="Line 30"/>
          <p:cNvSpPr/>
          <p:nvPr/>
        </p:nvSpPr>
        <p:spPr>
          <a:xfrm flipH="1" flipV="1">
            <a:off x="5607050" y="3159125"/>
            <a:ext cx="1169988" cy="13620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Text Box 3"/>
          <p:cNvSpPr txBox="1"/>
          <p:nvPr/>
        </p:nvSpPr>
        <p:spPr>
          <a:xfrm>
            <a:off x="6416675" y="4419600"/>
            <a:ext cx="2251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FF00FF"/>
                </a:solidFill>
                <a:latin typeface="宋体" panose="02010600030101010101" pitchFamily="2" charset="-122"/>
              </a:rPr>
              <a:t>物镜所成像</a:t>
            </a:r>
            <a:endParaRPr lang="zh-CN" altLang="en-US" sz="2800" b="1" i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Line 30"/>
          <p:cNvSpPr/>
          <p:nvPr/>
        </p:nvSpPr>
        <p:spPr>
          <a:xfrm flipH="1">
            <a:off x="3762375" y="819150"/>
            <a:ext cx="1754188" cy="1168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" name="Text Box 3"/>
          <p:cNvSpPr txBox="1"/>
          <p:nvPr/>
        </p:nvSpPr>
        <p:spPr>
          <a:xfrm>
            <a:off x="5651500" y="458788"/>
            <a:ext cx="22510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FF00FF"/>
                </a:solidFill>
                <a:latin typeface="宋体" panose="02010600030101010101" pitchFamily="2" charset="-122"/>
              </a:rPr>
              <a:t>目镜所成像</a:t>
            </a:r>
            <a:endParaRPr lang="zh-CN" altLang="en-US" sz="2800" b="1" i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5" grpId="0"/>
      <p:bldP spid="41996" grpId="0"/>
      <p:bldP spid="11294" grpId="0" animBg="1"/>
      <p:bldP spid="11294" grpId="1" animBg="1"/>
      <p:bldP spid="7" grpId="0"/>
      <p:bldP spid="7" grpId="1"/>
      <p:bldP spid="2" grpId="0" animBg="1"/>
      <p:bldP spid="2" grpId="1" animBg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8" descr="ZMHC_1016w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28"/>
          <p:cNvSpPr/>
          <p:nvPr/>
        </p:nvSpPr>
        <p:spPr>
          <a:xfrm>
            <a:off x="855663" y="3759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14340" name="Picture 2" descr="开普勒望远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954088"/>
            <a:ext cx="7380288" cy="590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矩形 6"/>
          <p:cNvSpPr/>
          <p:nvPr/>
        </p:nvSpPr>
        <p:spPr>
          <a:xfrm>
            <a:off x="1016000" y="863600"/>
            <a:ext cx="6796088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FF00FF"/>
                </a:solidFill>
                <a:latin typeface="Arial" panose="020B0604020202020204" pitchFamily="34" charset="0"/>
              </a:rPr>
              <a:t>实验探究（二）</a:t>
            </a:r>
            <a:endParaRPr lang="en-US" altLang="zh-CN" sz="4400" b="1"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模拟望远镜</a:t>
            </a:r>
            <a:endParaRPr lang="en-US" altLang="zh-CN" sz="4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altLang="zh-CN" sz="3600" b="1" dirty="0">
                <a:latin typeface="Arial" panose="020B0604020202020204" pitchFamily="34" charset="0"/>
              </a:rPr>
              <a:t>  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endParaRPr lang="en-US" altLang="zh-CN" sz="3600" b="1" dirty="0"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</a:rPr>
              <a:t>同学们用两个焦距不同的放大镜模拟望远镜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隶书" pitchFamily="49" charset="-122"/>
              </a:rPr>
              <a:t>（观察远处的物体）</a:t>
            </a:r>
            <a:endParaRPr lang="en-US" altLang="zh-CN" sz="3600" b="1" dirty="0">
              <a:solidFill>
                <a:srgbClr val="FF00FF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3" descr="伽利略望远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" y="773113"/>
            <a:ext cx="1311275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4"/>
          <p:cNvSpPr txBox="1"/>
          <p:nvPr/>
        </p:nvSpPr>
        <p:spPr>
          <a:xfrm>
            <a:off x="522288" y="5791200"/>
            <a:ext cx="9445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伽利略望远镜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pic>
        <p:nvPicPr>
          <p:cNvPr id="15364" name="Picture 5" descr="早期的伽利略望远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908050"/>
            <a:ext cx="1169988" cy="473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6"/>
          <p:cNvSpPr txBox="1"/>
          <p:nvPr/>
        </p:nvSpPr>
        <p:spPr>
          <a:xfrm>
            <a:off x="1736725" y="5678488"/>
            <a:ext cx="9906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早期的伽利略望远镜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sp>
        <p:nvSpPr>
          <p:cNvPr id="15366" name="Text Box 2"/>
          <p:cNvSpPr txBox="1"/>
          <p:nvPr/>
        </p:nvSpPr>
        <p:spPr>
          <a:xfrm>
            <a:off x="381000" y="228600"/>
            <a:ext cx="40560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</a:rPr>
              <a:t>了解望远镜的发展：</a:t>
            </a:r>
            <a:endParaRPr lang="zh-CN" altLang="en-US" sz="3200" b="1" dirty="0">
              <a:latin typeface="Verdana" panose="020B0604030504040204" pitchFamily="34" charset="0"/>
            </a:endParaRPr>
          </a:p>
        </p:txBody>
      </p:sp>
      <p:pic>
        <p:nvPicPr>
          <p:cNvPr id="15367" name="Picture 2" descr="开普勒望远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13" y="954088"/>
            <a:ext cx="1395412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Text Box 3"/>
          <p:cNvSpPr txBox="1"/>
          <p:nvPr/>
        </p:nvSpPr>
        <p:spPr>
          <a:xfrm>
            <a:off x="3132138" y="5724525"/>
            <a:ext cx="9445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开普勒望远镜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pic>
        <p:nvPicPr>
          <p:cNvPr id="15369" name="Picture 4" descr="开普勒空间望远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75" y="819150"/>
            <a:ext cx="1389063" cy="481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矩形 9"/>
          <p:cNvSpPr/>
          <p:nvPr/>
        </p:nvSpPr>
        <p:spPr>
          <a:xfrm>
            <a:off x="4572000" y="5678488"/>
            <a:ext cx="90011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开普勒空间望远镜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pic>
        <p:nvPicPr>
          <p:cNvPr id="15371" name="Picture 3" descr="哈勃空间望远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38" y="819150"/>
            <a:ext cx="1620837" cy="477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Text Box 2"/>
          <p:cNvSpPr txBox="1"/>
          <p:nvPr/>
        </p:nvSpPr>
        <p:spPr>
          <a:xfrm>
            <a:off x="6237288" y="5678488"/>
            <a:ext cx="9001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  <a:latin typeface="Verdana" panose="020B0604030504040204" pitchFamily="34" charset="0"/>
              </a:rPr>
              <a:t>哈勃空间望远镜</a:t>
            </a:r>
            <a:endParaRPr lang="zh-CN" altLang="en-US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15373" name="Picture 4" descr="全球最大的单镜面光学望远镜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763" y="819150"/>
            <a:ext cx="1439862" cy="477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4" name="Text Box 3"/>
          <p:cNvSpPr txBox="1"/>
          <p:nvPr/>
        </p:nvSpPr>
        <p:spPr>
          <a:xfrm>
            <a:off x="7586663" y="5657850"/>
            <a:ext cx="12477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Verdana" panose="020B0604030504040204" pitchFamily="34" charset="0"/>
              </a:rPr>
              <a:t>全球最大的单镜面光学望远镜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86" name="Picture 14" descr="眼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2388"/>
            <a:ext cx="2654300" cy="218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2"/>
          <p:cNvSpPr txBox="1"/>
          <p:nvPr/>
        </p:nvSpPr>
        <p:spPr>
          <a:xfrm>
            <a:off x="701675" y="323850"/>
            <a:ext cx="1223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3200" b="1" dirty="0">
                <a:solidFill>
                  <a:srgbClr val="0066CC"/>
                </a:solidFill>
                <a:latin typeface="Times New Roman" panose="02020603050405020304" pitchFamily="18" charset="0"/>
              </a:rPr>
              <a:t>视角</a:t>
            </a:r>
            <a:endParaRPr lang="zh-CN" altLang="en-US" sz="3200" b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3"/>
          <p:cNvSpPr txBox="1"/>
          <p:nvPr/>
        </p:nvSpPr>
        <p:spPr>
          <a:xfrm>
            <a:off x="566738" y="954088"/>
            <a:ext cx="7829550" cy="115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  从眼睛的中心向物体两端所引的两条直线的夹角。</a:t>
            </a:r>
            <a:endParaRPr lang="en-US" altLang="zh-CN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8677" name="Tree"/>
          <p:cNvSpPr>
            <a:spLocks noEditPoints="1" noChangeArrowheads="1"/>
          </p:cNvSpPr>
          <p:nvPr/>
        </p:nvSpPr>
        <p:spPr bwMode="auto">
          <a:xfrm>
            <a:off x="1196975" y="2573338"/>
            <a:ext cx="1216025" cy="23399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0" name="Arc 8"/>
          <p:cNvSpPr/>
          <p:nvPr/>
        </p:nvSpPr>
        <p:spPr>
          <a:xfrm rot="-98193" flipH="1">
            <a:off x="5019675" y="3470275"/>
            <a:ext cx="136525" cy="45402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280669713" y="0"/>
              </a:cxn>
              <a:cxn ang="0">
                <a:pos x="325882933" y="2147483647"/>
              </a:cxn>
              <a:cxn ang="0">
                <a:pos x="0" y="2147483647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1781175" y="5454650"/>
            <a:ext cx="6661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思考、讨论：</a:t>
            </a: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视角与什么因素有关？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28684" name="Text Box 12"/>
          <p:cNvSpPr txBox="1"/>
          <p:nvPr/>
        </p:nvSpPr>
        <p:spPr>
          <a:xfrm>
            <a:off x="4933950" y="3429000"/>
            <a:ext cx="584200" cy="487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 dirty="0">
                <a:solidFill>
                  <a:srgbClr val="0066CC"/>
                </a:solidFill>
                <a:latin typeface="Symbol" panose="05050102010706020507" pitchFamily="18" charset="2"/>
                <a:ea typeface="楷体_GB2312" pitchFamily="49" charset="-122"/>
              </a:rPr>
              <a:t>a</a:t>
            </a:r>
            <a:endParaRPr lang="el-GR" altLang="zh-CN" sz="3200" b="1" i="1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94" name="Line 30"/>
          <p:cNvSpPr/>
          <p:nvPr/>
        </p:nvSpPr>
        <p:spPr>
          <a:xfrm>
            <a:off x="1916113" y="2619375"/>
            <a:ext cx="5491162" cy="148431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Line 30"/>
          <p:cNvSpPr/>
          <p:nvPr/>
        </p:nvSpPr>
        <p:spPr>
          <a:xfrm flipV="1">
            <a:off x="2051050" y="3203575"/>
            <a:ext cx="5356225" cy="16652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90" name="Tree"/>
          <p:cNvSpPr>
            <a:spLocks noEditPoints="1" noChangeArrowheads="1"/>
          </p:cNvSpPr>
          <p:nvPr/>
        </p:nvSpPr>
        <p:spPr bwMode="auto">
          <a:xfrm rot="10800000">
            <a:off x="7227888" y="3249613"/>
            <a:ext cx="269875" cy="85566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80" grpId="0" animBg="1"/>
      <p:bldP spid="28682" grpId="0"/>
      <p:bldP spid="286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36" descr="眼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8882">
            <a:off x="7721600" y="419417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5" descr="眼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8882">
            <a:off x="7721600" y="2347913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Line 3"/>
          <p:cNvSpPr/>
          <p:nvPr/>
        </p:nvSpPr>
        <p:spPr>
          <a:xfrm flipV="1">
            <a:off x="1106488" y="2754313"/>
            <a:ext cx="6796087" cy="715962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5" name="Tree"/>
          <p:cNvSpPr>
            <a:spLocks noEditPoints="1" noChangeArrowheads="1"/>
          </p:cNvSpPr>
          <p:nvPr/>
        </p:nvSpPr>
        <p:spPr bwMode="auto">
          <a:xfrm>
            <a:off x="341313" y="1089025"/>
            <a:ext cx="1524000" cy="2362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6" name="Line 6"/>
          <p:cNvSpPr/>
          <p:nvPr/>
        </p:nvSpPr>
        <p:spPr>
          <a:xfrm>
            <a:off x="1106488" y="1089025"/>
            <a:ext cx="6840537" cy="1665288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8" name="AutoShape 8"/>
          <p:cNvSpPr/>
          <p:nvPr/>
        </p:nvSpPr>
        <p:spPr>
          <a:xfrm>
            <a:off x="5741988" y="1042988"/>
            <a:ext cx="1485900" cy="533400"/>
          </a:xfrm>
          <a:prstGeom prst="wedgeRoundRectCallout">
            <a:avLst>
              <a:gd name="adj1" fmla="val 35361"/>
              <a:gd name="adj2" fmla="val 25773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视角大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30737" name="Line 17"/>
          <p:cNvSpPr/>
          <p:nvPr/>
        </p:nvSpPr>
        <p:spPr>
          <a:xfrm flipV="1">
            <a:off x="1106488" y="4598988"/>
            <a:ext cx="6796087" cy="53975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39" name="Tree"/>
          <p:cNvSpPr>
            <a:spLocks noEditPoints="1" noChangeArrowheads="1"/>
          </p:cNvSpPr>
          <p:nvPr/>
        </p:nvSpPr>
        <p:spPr bwMode="auto">
          <a:xfrm>
            <a:off x="476250" y="3698875"/>
            <a:ext cx="1171575" cy="143986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40" name="Line 20"/>
          <p:cNvSpPr/>
          <p:nvPr/>
        </p:nvSpPr>
        <p:spPr>
          <a:xfrm>
            <a:off x="1062038" y="3698875"/>
            <a:ext cx="6840537" cy="900113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49" name="Text Box 29"/>
          <p:cNvSpPr txBox="1"/>
          <p:nvPr/>
        </p:nvSpPr>
        <p:spPr>
          <a:xfrm>
            <a:off x="1150938" y="466725"/>
            <a:ext cx="64817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因素一：视角与物体本身的大小有关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30750" name="Arc 30"/>
          <p:cNvSpPr/>
          <p:nvPr/>
        </p:nvSpPr>
        <p:spPr>
          <a:xfrm rot="13683" flipH="1">
            <a:off x="6551613" y="2438400"/>
            <a:ext cx="88900" cy="449263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21395712" y="0"/>
              </a:cxn>
              <a:cxn ang="0">
                <a:pos x="24843055" y="2147483647"/>
              </a:cxn>
              <a:cxn ang="0">
                <a:pos x="0" y="2147483647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51" name="Text Box 31"/>
          <p:cNvSpPr txBox="1"/>
          <p:nvPr/>
        </p:nvSpPr>
        <p:spPr>
          <a:xfrm>
            <a:off x="6507163" y="2393950"/>
            <a:ext cx="584200" cy="487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 dirty="0">
                <a:solidFill>
                  <a:srgbClr val="0066CC"/>
                </a:solidFill>
                <a:latin typeface="Symbol" panose="05050102010706020507" pitchFamily="18" charset="2"/>
                <a:ea typeface="楷体_GB2312" pitchFamily="49" charset="-122"/>
              </a:rPr>
              <a:t>a</a:t>
            </a:r>
            <a:endParaRPr lang="el-GR" altLang="zh-CN" sz="3200" b="1" i="1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52" name="Arc 32"/>
          <p:cNvSpPr/>
          <p:nvPr/>
        </p:nvSpPr>
        <p:spPr>
          <a:xfrm rot="251695" flipH="1">
            <a:off x="6821488" y="4464050"/>
            <a:ext cx="44450" cy="22542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334324" y="0"/>
              </a:cxn>
              <a:cxn ang="0">
                <a:pos x="388182" y="988208048"/>
              </a:cxn>
              <a:cxn ang="0">
                <a:pos x="0" y="495982839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53" name="AutoShape 33"/>
          <p:cNvSpPr/>
          <p:nvPr/>
        </p:nvSpPr>
        <p:spPr>
          <a:xfrm>
            <a:off x="5697538" y="3248025"/>
            <a:ext cx="1350962" cy="495300"/>
          </a:xfrm>
          <a:prstGeom prst="wedgeRoundRectCallout">
            <a:avLst>
              <a:gd name="adj1" fmla="val 52116"/>
              <a:gd name="adj2" fmla="val 217306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视角小</a:t>
            </a:r>
            <a:endParaRPr lang="zh-CN" altLang="en-US" sz="2800" b="1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30754" name="Text Box 34"/>
          <p:cNvSpPr txBox="1"/>
          <p:nvPr/>
        </p:nvSpPr>
        <p:spPr>
          <a:xfrm>
            <a:off x="6237288" y="4238625"/>
            <a:ext cx="584200" cy="487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 dirty="0">
                <a:solidFill>
                  <a:srgbClr val="0066CC"/>
                </a:solidFill>
                <a:latin typeface="Symbol" panose="05050102010706020507" pitchFamily="18" charset="2"/>
                <a:ea typeface="楷体_GB2312" pitchFamily="49" charset="-122"/>
              </a:rPr>
              <a:t>a</a:t>
            </a:r>
            <a:endParaRPr lang="el-GR" altLang="zh-CN" sz="3200" b="1" i="1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758" name="Text Box 38"/>
          <p:cNvSpPr txBox="1"/>
          <p:nvPr/>
        </p:nvSpPr>
        <p:spPr>
          <a:xfrm>
            <a:off x="1306513" y="5284788"/>
            <a:ext cx="6686550" cy="1095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 到眼睛的距离相等的物体，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大物体的视角大，小物体的视角小。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49" grpId="0"/>
      <p:bldP spid="30750" grpId="0" animBg="1"/>
      <p:bldP spid="30751" grpId="0"/>
      <p:bldP spid="30752" grpId="0" animBg="1"/>
      <p:bldP spid="30753" grpId="0" animBg="1"/>
      <p:bldP spid="30754" grpId="0"/>
      <p:bldP spid="30758" grpId="0"/>
      <p:bldP spid="3075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40" descr="眼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8882">
            <a:off x="8140700" y="4060825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41" descr="眼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8882">
            <a:off x="8128000" y="1922463"/>
            <a:ext cx="752475" cy="75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Line 3"/>
          <p:cNvSpPr/>
          <p:nvPr/>
        </p:nvSpPr>
        <p:spPr>
          <a:xfrm flipV="1">
            <a:off x="1295400" y="2327275"/>
            <a:ext cx="7056438" cy="827088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13" name="Tree"/>
          <p:cNvSpPr>
            <a:spLocks noEditPoints="1" noChangeArrowheads="1"/>
          </p:cNvSpPr>
          <p:nvPr/>
        </p:nvSpPr>
        <p:spPr bwMode="auto">
          <a:xfrm>
            <a:off x="4225925" y="2979738"/>
            <a:ext cx="1350963" cy="207168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4" name="Line 6"/>
          <p:cNvSpPr/>
          <p:nvPr/>
        </p:nvSpPr>
        <p:spPr>
          <a:xfrm>
            <a:off x="1331913" y="1111250"/>
            <a:ext cx="6975475" cy="1216025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16" name="AutoShape 8"/>
          <p:cNvSpPr/>
          <p:nvPr/>
        </p:nvSpPr>
        <p:spPr>
          <a:xfrm>
            <a:off x="6507163" y="977900"/>
            <a:ext cx="1574800" cy="533400"/>
          </a:xfrm>
          <a:prstGeom prst="wedgeRoundRectCallout">
            <a:avLst>
              <a:gd name="adj1" fmla="val 29736"/>
              <a:gd name="adj2" fmla="val 205060"/>
              <a:gd name="adj3" fmla="val 16667"/>
            </a:avLst>
          </a:prstGeom>
          <a:noFill/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视角小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3038" name="Line 30"/>
          <p:cNvSpPr/>
          <p:nvPr/>
        </p:nvSpPr>
        <p:spPr>
          <a:xfrm flipV="1">
            <a:off x="4945063" y="4510088"/>
            <a:ext cx="3392487" cy="53975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40" name="Tree"/>
          <p:cNvSpPr>
            <a:spLocks noEditPoints="1" noChangeArrowheads="1"/>
          </p:cNvSpPr>
          <p:nvPr/>
        </p:nvSpPr>
        <p:spPr bwMode="auto">
          <a:xfrm>
            <a:off x="701675" y="1111250"/>
            <a:ext cx="1344613" cy="20478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41" name="Line 33"/>
          <p:cNvSpPr/>
          <p:nvPr/>
        </p:nvSpPr>
        <p:spPr>
          <a:xfrm>
            <a:off x="4900613" y="2979738"/>
            <a:ext cx="3419475" cy="1530350"/>
          </a:xfrm>
          <a:prstGeom prst="line">
            <a:avLst/>
          </a:prstGeom>
          <a:ln w="28575" cap="flat" cmpd="sng">
            <a:solidFill>
              <a:srgbClr val="0066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44" name="Text Box 36"/>
          <p:cNvSpPr txBox="1"/>
          <p:nvPr/>
        </p:nvSpPr>
        <p:spPr>
          <a:xfrm>
            <a:off x="1196975" y="368300"/>
            <a:ext cx="70199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因素二：视角与物体到眼睛的远近有关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43045" name="Text Box 37"/>
          <p:cNvSpPr txBox="1"/>
          <p:nvPr/>
        </p:nvSpPr>
        <p:spPr>
          <a:xfrm>
            <a:off x="611188" y="5454650"/>
            <a:ext cx="82359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物体大小一定时，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近处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看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物体，视角大，远处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看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物体，视角小。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3047" name="AutoShape 39"/>
          <p:cNvSpPr/>
          <p:nvPr/>
        </p:nvSpPr>
        <p:spPr>
          <a:xfrm>
            <a:off x="6610350" y="2890838"/>
            <a:ext cx="1350963" cy="577850"/>
          </a:xfrm>
          <a:prstGeom prst="wedgeRoundRectCallout">
            <a:avLst>
              <a:gd name="adj1" fmla="val 34134"/>
              <a:gd name="adj2" fmla="val 225000"/>
              <a:gd name="adj3" fmla="val 16667"/>
            </a:avLst>
          </a:prstGeom>
          <a:noFill/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视角大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3051" name="Arc 43"/>
          <p:cNvSpPr/>
          <p:nvPr/>
        </p:nvSpPr>
        <p:spPr>
          <a:xfrm rot="13683" flipH="1">
            <a:off x="7554913" y="4195763"/>
            <a:ext cx="88900" cy="449262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21395712" y="0"/>
              </a:cxn>
              <a:cxn ang="0">
                <a:pos x="24843055" y="2147483647"/>
              </a:cxn>
              <a:cxn ang="0">
                <a:pos x="0" y="2147483647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52" name="Text Box 44"/>
          <p:cNvSpPr txBox="1"/>
          <p:nvPr/>
        </p:nvSpPr>
        <p:spPr>
          <a:xfrm>
            <a:off x="6732588" y="2011363"/>
            <a:ext cx="584200" cy="4873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 dirty="0">
                <a:solidFill>
                  <a:srgbClr val="0066CC"/>
                </a:solidFill>
                <a:latin typeface="Symbol" panose="05050102010706020507" pitchFamily="18" charset="2"/>
                <a:ea typeface="楷体_GB2312" pitchFamily="49" charset="-122"/>
              </a:rPr>
              <a:t>a</a:t>
            </a:r>
            <a:endParaRPr lang="el-GR" altLang="zh-CN" sz="3200" b="1" i="1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053" name="Arc 45"/>
          <p:cNvSpPr/>
          <p:nvPr/>
        </p:nvSpPr>
        <p:spPr>
          <a:xfrm rot="-35749" flipH="1">
            <a:off x="7542213" y="2192338"/>
            <a:ext cx="44450" cy="225425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0">
                <a:pos x="334324" y="0"/>
              </a:cxn>
              <a:cxn ang="0">
                <a:pos x="388182" y="988208048"/>
              </a:cxn>
              <a:cxn ang="0">
                <a:pos x="0" y="495982839"/>
              </a:cxn>
            </a:cxnLst>
            <a:rect l="txL" t="txT" r="txR" b="txB"/>
            <a:pathLst>
              <a:path w="21600" h="42134" fill="none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</a:path>
              <a:path w="21600" h="42134" stroke="0">
                <a:moveTo>
                  <a:pt x="4401" y="0"/>
                </a:moveTo>
                <a:cubicBezTo>
                  <a:pt x="14419" y="2085"/>
                  <a:pt x="21600" y="10914"/>
                  <a:pt x="21600" y="21147"/>
                </a:cubicBezTo>
                <a:cubicBezTo>
                  <a:pt x="21600" y="31107"/>
                  <a:pt x="14788" y="39776"/>
                  <a:pt x="5110" y="42133"/>
                </a:cubicBezTo>
                <a:lnTo>
                  <a:pt x="0" y="21147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55" name="Text Box 47"/>
          <p:cNvSpPr txBox="1"/>
          <p:nvPr/>
        </p:nvSpPr>
        <p:spPr>
          <a:xfrm>
            <a:off x="6970713" y="4105275"/>
            <a:ext cx="584200" cy="4873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/>
            <a:r>
              <a:rPr lang="en-US" altLang="zh-CN" sz="3200" b="1" i="1" dirty="0">
                <a:solidFill>
                  <a:srgbClr val="0066CC"/>
                </a:solidFill>
                <a:latin typeface="Symbol" panose="05050102010706020507" pitchFamily="18" charset="2"/>
                <a:ea typeface="楷体_GB2312" pitchFamily="49" charset="-122"/>
              </a:rPr>
              <a:t>a</a:t>
            </a:r>
            <a:endParaRPr lang="el-GR" altLang="zh-CN" sz="3200" b="1" i="1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44" grpId="0"/>
      <p:bldP spid="43045" grpId="0"/>
      <p:bldP spid="43047" grpId="0" animBg="1"/>
      <p:bldP spid="43051" grpId="0" animBg="1"/>
      <p:bldP spid="43052" grpId="0"/>
      <p:bldP spid="43053" grpId="0" animBg="1"/>
      <p:bldP spid="430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58" name="Picture 2" descr="太阳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38" y="1403350"/>
            <a:ext cx="3906837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657225" y="458788"/>
            <a:ext cx="51133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CC"/>
                </a:solidFill>
                <a:latin typeface="宋体" panose="02010600030101010101" pitchFamily="2" charset="-122"/>
              </a:rPr>
              <a:t>了解：广阔无垠的宇宙 </a:t>
            </a:r>
            <a:endParaRPr lang="zh-CN" altLang="en-US" sz="36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pic>
        <p:nvPicPr>
          <p:cNvPr id="19460" name="Picture 4" descr="u=1743814486,1363865900&amp;fm=5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0"/>
            <a:ext cx="3086100" cy="2541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AutoShape 5"/>
          <p:cNvSpPr/>
          <p:nvPr/>
        </p:nvSpPr>
        <p:spPr>
          <a:xfrm>
            <a:off x="611188" y="4437063"/>
            <a:ext cx="1584325" cy="1439862"/>
          </a:xfrm>
          <a:prstGeom prst="wedgeRoundRectCallout">
            <a:avLst>
              <a:gd name="adj1" fmla="val 158819"/>
              <a:gd name="adj2" fmla="val -13588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9462" name="Picture 6" descr="u=1928744401,3372011437&amp;fm=5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3513"/>
            <a:ext cx="2816225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Text Box 7"/>
          <p:cNvSpPr txBox="1"/>
          <p:nvPr/>
        </p:nvSpPr>
        <p:spPr>
          <a:xfrm>
            <a:off x="26988" y="6067425"/>
            <a:ext cx="31607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地球和月亮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340100" y="4554538"/>
            <a:ext cx="20335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太阳系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6364288" y="4625975"/>
            <a:ext cx="20335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 银河系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内容占位符 1"/>
          <p:cNvSpPr>
            <a:spLocks noGrp="1"/>
          </p:cNvSpPr>
          <p:nvPr>
            <p:ph/>
          </p:nvPr>
        </p:nvSpPr>
        <p:spPr>
          <a:xfrm>
            <a:off x="838200" y="304800"/>
            <a:ext cx="8077200" cy="4384675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sz="5400" b="1" dirty="0">
                <a:solidFill>
                  <a:srgbClr val="C00000"/>
                </a:solidFill>
              </a:rPr>
              <a:t> </a:t>
            </a:r>
            <a:r>
              <a:rPr lang="zh-CN" altLang="en-US" sz="4000" b="1" dirty="0"/>
              <a:t>  </a:t>
            </a:r>
            <a:endParaRPr lang="en-US" altLang="zh-CN" sz="4000" b="1" dirty="0"/>
          </a:p>
          <a:p>
            <a:pPr eaLnBrk="1" hangingPunct="1">
              <a:buNone/>
            </a:pPr>
            <a:r>
              <a:rPr lang="en-US" altLang="zh-CN" sz="4000" b="1" dirty="0"/>
              <a:t>1</a:t>
            </a:r>
            <a:r>
              <a:rPr lang="zh-CN" altLang="en-US" sz="4000" b="1" dirty="0"/>
              <a:t>、</a:t>
            </a:r>
            <a:r>
              <a:rPr lang="en-US" altLang="zh-CN" sz="4000" b="1" dirty="0"/>
              <a:t> </a:t>
            </a:r>
            <a:r>
              <a:rPr lang="zh-CN" altLang="zh-CN" sz="4000" b="1" dirty="0"/>
              <a:t>学生自结</a:t>
            </a:r>
            <a:r>
              <a:rPr lang="zh-CN" altLang="en-US" sz="4000" b="1" dirty="0"/>
              <a:t>你学到了什么</a:t>
            </a:r>
            <a:r>
              <a:rPr lang="en-US" altLang="zh-CN" sz="4000" b="1" dirty="0"/>
              <a:t>?</a:t>
            </a:r>
            <a:endParaRPr lang="en-US" altLang="zh-CN" sz="4000" b="1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4000" b="1" dirty="0"/>
              <a:t> 2</a:t>
            </a:r>
            <a:r>
              <a:rPr lang="zh-CN" altLang="en-US" sz="4000" b="1" dirty="0"/>
              <a:t>、</a:t>
            </a:r>
            <a:r>
              <a:rPr lang="zh-CN" altLang="zh-CN" sz="4000" b="1" dirty="0"/>
              <a:t>小组合作反思</a:t>
            </a:r>
            <a:endParaRPr lang="en-US" altLang="zh-CN" sz="4000" b="1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优胜合作小组总结胜利的原因，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最低分小组组长总结失分原因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4000" dirty="0"/>
          </a:p>
          <a:p>
            <a:pPr eaLnBrk="1" hangingPunct="1">
              <a:buNone/>
            </a:pPr>
            <a:endParaRPr lang="en-US" altLang="zh-CN" sz="4000" b="1" dirty="0"/>
          </a:p>
          <a:p>
            <a:pPr eaLnBrk="1" hangingPunct="1">
              <a:buNone/>
            </a:pPr>
            <a:endParaRPr lang="zh-CN" altLang="en-US" sz="4000" b="1" dirty="0"/>
          </a:p>
        </p:txBody>
      </p:sp>
      <p:grpSp>
        <p:nvGrpSpPr>
          <p:cNvPr id="20483" name="Group 5"/>
          <p:cNvGrpSpPr/>
          <p:nvPr/>
        </p:nvGrpSpPr>
        <p:grpSpPr>
          <a:xfrm>
            <a:off x="827088" y="260350"/>
            <a:ext cx="3203575" cy="1014413"/>
            <a:chOff x="2448" y="1845"/>
            <a:chExt cx="1936" cy="565"/>
          </a:xfrm>
        </p:grpSpPr>
        <p:pic>
          <p:nvPicPr>
            <p:cNvPr id="20484" name="Picture 6" descr="uarh4nj2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40" y="1920"/>
              <a:ext cx="544" cy="45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485" name="Group 7"/>
            <p:cNvGrpSpPr/>
            <p:nvPr/>
          </p:nvGrpSpPr>
          <p:grpSpPr>
            <a:xfrm>
              <a:off x="2448" y="1845"/>
              <a:ext cx="1392" cy="565"/>
              <a:chOff x="672" y="3460"/>
              <a:chExt cx="4176" cy="572"/>
            </a:xfrm>
          </p:grpSpPr>
          <p:sp>
            <p:nvSpPr>
              <p:cNvPr id="20487" name="AutoShape 8"/>
              <p:cNvSpPr/>
              <p:nvPr/>
            </p:nvSpPr>
            <p:spPr>
              <a:xfrm>
                <a:off x="672" y="3504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  <a:tileRect/>
              </a:gradFill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718" y="3460"/>
                <a:ext cx="4130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anchor="ctr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buNone/>
                  <a:defRPr/>
                </a:pPr>
                <a:endParaRPr kumimoji="0" lang="zh-CN" altLang="zh-CN" sz="3200" kern="1200" cap="none" spc="0" normalizeH="0" baseline="0" noProof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幼圆" pitchFamily="49" charset="-122"/>
                  <a:cs typeface="+mn-cs"/>
                </a:endParaRPr>
              </a:p>
            </p:txBody>
          </p:sp>
        </p:grpSp>
        <p:sp>
          <p:nvSpPr>
            <p:cNvPr id="20486" name="Text Box 10"/>
            <p:cNvSpPr txBox="1"/>
            <p:nvPr/>
          </p:nvSpPr>
          <p:spPr>
            <a:xfrm>
              <a:off x="2544" y="1968"/>
              <a:ext cx="1200" cy="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itchFamily="49" charset="-122"/>
                </a:rPr>
                <a:t>盘点收获</a:t>
              </a:r>
              <a:endPara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</p:grp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7" descr="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5912"/>
            <a:ext cx="9144000" cy="386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0" name="Text Box 2"/>
          <p:cNvSpPr txBox="1"/>
          <p:nvPr/>
        </p:nvSpPr>
        <p:spPr>
          <a:xfrm>
            <a:off x="3059113" y="260350"/>
            <a:ext cx="2951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accent2"/>
                </a:solidFill>
                <a:latin typeface="Tahoma" panose="020B0604030504040204" pitchFamily="34" charset="0"/>
                <a:ea typeface="微软雅黑" panose="020B0503020204020204" pitchFamily="34" charset="-122"/>
              </a:rPr>
              <a:t>当堂训练</a:t>
            </a:r>
            <a:endParaRPr lang="zh-CN" altLang="en-US" sz="4000" dirty="0">
              <a:solidFill>
                <a:schemeClr val="accent2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4691" name="Text Box 3"/>
          <p:cNvSpPr txBox="1"/>
          <p:nvPr/>
        </p:nvSpPr>
        <p:spPr>
          <a:xfrm>
            <a:off x="900113" y="1196975"/>
            <a:ext cx="7488237" cy="64135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7030A0"/>
                </a:solidFill>
                <a:latin typeface="Tahoma" panose="020B0604030504040204" pitchFamily="34" charset="0"/>
                <a:ea typeface="华文楷体" pitchFamily="2" charset="-122"/>
              </a:rPr>
              <a:t>（合上课本和笔记快速独立完成）</a:t>
            </a:r>
            <a:endParaRPr lang="zh-CN" altLang="en-US" sz="3600" b="1" dirty="0">
              <a:solidFill>
                <a:srgbClr val="7030A0"/>
              </a:solidFill>
              <a:latin typeface="Tahoma" panose="020B0604030504040204" pitchFamily="34" charset="0"/>
              <a:ea typeface="华文楷体" pitchFamily="2" charset="-122"/>
            </a:endParaRPr>
          </a:p>
        </p:txBody>
      </p:sp>
      <p:sp>
        <p:nvSpPr>
          <p:cNvPr id="114692" name="Text Box 4"/>
          <p:cNvSpPr txBox="1"/>
          <p:nvPr/>
        </p:nvSpPr>
        <p:spPr>
          <a:xfrm>
            <a:off x="3205163" y="1916113"/>
            <a:ext cx="2951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pitchFamily="34" charset="-122"/>
              </a:rPr>
              <a:t>课后作业</a:t>
            </a:r>
            <a:endParaRPr lang="zh-CN" altLang="en-US" sz="4000" dirty="0">
              <a:solidFill>
                <a:srgbClr val="FF0000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4693" name="Text Box 5"/>
          <p:cNvSpPr txBox="1"/>
          <p:nvPr/>
        </p:nvSpPr>
        <p:spPr>
          <a:xfrm>
            <a:off x="296863" y="2573338"/>
            <a:ext cx="8847137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009900"/>
                </a:solidFill>
                <a:latin typeface="Tahoma" panose="020B0604030504040204" pitchFamily="34" charset="0"/>
                <a:ea typeface="华文楷体" pitchFamily="2" charset="-122"/>
              </a:rPr>
              <a:t>1</a:t>
            </a:r>
            <a:r>
              <a:rPr lang="zh-CN" altLang="zh-CN" sz="3600" b="1" dirty="0">
                <a:solidFill>
                  <a:srgbClr val="009900"/>
                </a:solidFill>
                <a:latin typeface="Tahoma" panose="020B0604030504040204" pitchFamily="34" charset="0"/>
                <a:ea typeface="华文楷体" pitchFamily="2" charset="-122"/>
              </a:rPr>
              <a:t>、</a:t>
            </a:r>
            <a:r>
              <a:rPr lang="zh-CN" altLang="zh-CN" sz="3600" b="1" dirty="0">
                <a:solidFill>
                  <a:srgbClr val="C00000"/>
                </a:solidFill>
                <a:latin typeface="Tahoma" panose="020B0604030504040204" pitchFamily="34" charset="0"/>
                <a:ea typeface="华文楷体" pitchFamily="2" charset="-122"/>
              </a:rPr>
              <a:t>作业本作业：</a:t>
            </a:r>
            <a:r>
              <a:rPr lang="zh-CN" altLang="zh-CN" sz="3600" b="1" dirty="0">
                <a:solidFill>
                  <a:srgbClr val="009900"/>
                </a:solidFill>
                <a:latin typeface="Tahoma" panose="020B0604030504040204" pitchFamily="34" charset="0"/>
                <a:ea typeface="华文楷体" pitchFamily="2" charset="-122"/>
              </a:rPr>
              <a:t>将你本节课你学到了什么写在作业本上。</a:t>
            </a:r>
            <a:endParaRPr lang="zh-CN" altLang="zh-CN" sz="3600" b="1" dirty="0">
              <a:solidFill>
                <a:srgbClr val="009900"/>
              </a:solidFill>
              <a:latin typeface="Tahoma" panose="020B0604030504040204" pitchFamily="34" charset="0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rgbClr val="009900"/>
                </a:solidFill>
                <a:latin typeface="Tahoma" panose="020B0604030504040204" pitchFamily="34" charset="0"/>
                <a:ea typeface="华文楷体" pitchFamily="2" charset="-122"/>
              </a:rPr>
              <a:t>2</a:t>
            </a:r>
            <a:r>
              <a:rPr lang="zh-CN" altLang="zh-CN" sz="3600" b="1" dirty="0">
                <a:solidFill>
                  <a:srgbClr val="009900"/>
                </a:solidFill>
                <a:latin typeface="Tahoma" panose="020B0604030504040204" pitchFamily="34" charset="0"/>
                <a:ea typeface="华文楷体" pitchFamily="2" charset="-122"/>
              </a:rPr>
              <a:t>、</a:t>
            </a:r>
            <a:r>
              <a:rPr lang="zh-CN" altLang="zh-CN" sz="3600" b="1" dirty="0">
                <a:solidFill>
                  <a:srgbClr val="C00000"/>
                </a:solidFill>
                <a:latin typeface="Tahoma" panose="020B0604030504040204" pitchFamily="34" charset="0"/>
                <a:ea typeface="华文楷体" pitchFamily="2" charset="-122"/>
              </a:rPr>
              <a:t>找一找：</a:t>
            </a:r>
            <a:r>
              <a:rPr lang="zh-CN" altLang="zh-CN" sz="3600" b="1" dirty="0">
                <a:solidFill>
                  <a:srgbClr val="FF00FF"/>
                </a:solidFill>
                <a:latin typeface="Tahoma" panose="020B0604030504040204" pitchFamily="34" charset="0"/>
                <a:ea typeface="华文楷体" pitchFamily="2" charset="-122"/>
              </a:rPr>
              <a:t>课后收集人们探索宇宙的资料，自拟题目就你喜欢的相关问题写一篇科学小短文。</a:t>
            </a:r>
            <a:endParaRPr lang="zh-CN" altLang="zh-CN" sz="3600" b="1" dirty="0">
              <a:solidFill>
                <a:srgbClr val="FF00FF"/>
              </a:solidFill>
              <a:latin typeface="Tahoma" panose="020B0604030504040204" pitchFamily="34" charset="0"/>
              <a:ea typeface="华文楷体" pitchFamily="2" charset="-122"/>
            </a:endParaRPr>
          </a:p>
        </p:txBody>
      </p:sp>
      <p:sp>
        <p:nvSpPr>
          <p:cNvPr id="21511" name="Rectangle 6"/>
          <p:cNvSpPr/>
          <p:nvPr/>
        </p:nvSpPr>
        <p:spPr>
          <a:xfrm>
            <a:off x="2660650" y="294798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zh-CN" sz="2400" dirty="0">
              <a:latin typeface="Tahoma" panose="020B0604030504040204" pitchFamily="34" charset="0"/>
            </a:endParaRPr>
          </a:p>
        </p:txBody>
      </p:sp>
      <p:pic>
        <p:nvPicPr>
          <p:cNvPr id="21512" name="Picture 8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7638"/>
            <a:ext cx="9180513" cy="360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animBg="1"/>
      <p:bldP spid="114692" grpId="0"/>
      <p:bldP spid="114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8"/>
          <p:cNvSpPr txBox="1"/>
          <p:nvPr/>
        </p:nvSpPr>
        <p:spPr>
          <a:xfrm>
            <a:off x="6351588" y="4586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099" name="TextBox 3"/>
          <p:cNvSpPr txBox="1"/>
          <p:nvPr/>
        </p:nvSpPr>
        <p:spPr>
          <a:xfrm>
            <a:off x="0" y="188913"/>
            <a:ext cx="5832475" cy="461962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>
            <a:spAutoFit/>
          </a:bodyPr>
          <a:p>
            <a:r>
              <a:rPr lang="zh-CN" altLang="en-US" sz="2400" dirty="0">
                <a:solidFill>
                  <a:srgbClr val="111111"/>
                </a:solidFill>
                <a:latin typeface="宋体" panose="02010600030101010101" pitchFamily="2" charset="-122"/>
              </a:rPr>
              <a:t>人民教育出版社   八年级   物理  上册</a:t>
            </a:r>
            <a:endParaRPr lang="zh-CN" altLang="en-US" sz="2400" dirty="0">
              <a:solidFill>
                <a:srgbClr val="111111"/>
              </a:solidFill>
              <a:latin typeface="宋体" panose="02010600030101010101" pitchFamily="2" charset="-122"/>
            </a:endParaRPr>
          </a:p>
        </p:txBody>
      </p:sp>
      <p:pic>
        <p:nvPicPr>
          <p:cNvPr id="4100" name="Picture 12" descr="http://dns.takes.tpc.edu.tw/~micro/images/TB-2016R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773113"/>
            <a:ext cx="4662488" cy="5894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2" descr="开普勒望远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8" y="773113"/>
            <a:ext cx="4481512" cy="585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31800" y="1943100"/>
            <a:ext cx="81327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隶书" pitchFamily="49" charset="-122"/>
                <a:cs typeface="+mn-cs"/>
              </a:rPr>
              <a:t>显微镜和望远镜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隶书" pitchFamily="49" charset="-122"/>
              <a:cs typeface="+mn-cs"/>
            </a:endParaRPr>
          </a:p>
        </p:txBody>
      </p:sp>
      <p:sp>
        <p:nvSpPr>
          <p:cNvPr id="4103" name="TextBox 6"/>
          <p:cNvSpPr txBox="1"/>
          <p:nvPr/>
        </p:nvSpPr>
        <p:spPr>
          <a:xfrm>
            <a:off x="4140200" y="5013325"/>
            <a:ext cx="374491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B0F0"/>
                </a:solidFill>
                <a:latin typeface="Arial" panose="020B0604020202020204" pitchFamily="34" charset="0"/>
              </a:rPr>
              <a:t>授课教师：胡山东</a:t>
            </a:r>
            <a:endParaRPr lang="en-US" altLang="zh-CN" sz="2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00B0F0"/>
                </a:solidFill>
                <a:latin typeface="Arial" panose="020B0604020202020204" pitchFamily="34" charset="0"/>
              </a:rPr>
              <a:t>时间：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</a:rPr>
              <a:t>2018</a:t>
            </a:r>
            <a:r>
              <a:rPr lang="zh-CN" altLang="en-US" sz="2800" dirty="0">
                <a:solidFill>
                  <a:srgbClr val="00B0F0"/>
                </a:solidFill>
                <a:latin typeface="Arial" panose="020B0604020202020204" pitchFamily="34" charset="0"/>
              </a:rPr>
              <a:t>、</a:t>
            </a:r>
            <a:r>
              <a:rPr lang="en-US" altLang="zh-CN" sz="2800" dirty="0">
                <a:solidFill>
                  <a:srgbClr val="00B0F0"/>
                </a:solidFill>
                <a:latin typeface="Arial" panose="020B0604020202020204" pitchFamily="34" charset="0"/>
              </a:rPr>
              <a:t>05</a:t>
            </a:r>
            <a:endParaRPr lang="zh-CN" altLang="en-US" sz="2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ZMHC_1016w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11188" y="1854200"/>
            <a:ext cx="7966075" cy="390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１．明确显微镜和望远镜的基本结构和原理。</a:t>
            </a:r>
            <a:endParaRPr kumimoji="1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２．学会应用已知的物理规律解决具体问题。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pic>
        <p:nvPicPr>
          <p:cNvPr id="5124" name="Picture 6" descr="学习目标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20713"/>
            <a:ext cx="4537075" cy="1169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8" descr="ZMHC_1016w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9"/>
          <p:cNvSpPr txBox="1"/>
          <p:nvPr/>
        </p:nvSpPr>
        <p:spPr>
          <a:xfrm>
            <a:off x="971550" y="1268413"/>
            <a:ext cx="6985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476375" y="1557338"/>
            <a:ext cx="6911975" cy="249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请同学们认真阅读课本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en-US" altLang="zh-CN" sz="28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103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页一、二段显微镜，并完成自学达标：（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分钟后比谁最棒）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149" name="Group 20"/>
          <p:cNvGrpSpPr/>
          <p:nvPr/>
        </p:nvGrpSpPr>
        <p:grpSpPr>
          <a:xfrm>
            <a:off x="1547813" y="260350"/>
            <a:ext cx="5975350" cy="1366838"/>
            <a:chOff x="975" y="0"/>
            <a:chExt cx="3447" cy="650"/>
          </a:xfrm>
        </p:grpSpPr>
        <p:pic>
          <p:nvPicPr>
            <p:cNvPr id="6155" name="Picture 21" descr="自学指导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" y="0"/>
              <a:ext cx="2476" cy="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6" name="Rectangle 22"/>
            <p:cNvSpPr/>
            <p:nvPr/>
          </p:nvSpPr>
          <p:spPr>
            <a:xfrm>
              <a:off x="3243" y="203"/>
              <a:ext cx="1179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endParaRPr lang="zh-CN" altLang="zh-CN" sz="4400" b="1" dirty="0">
                <a:latin typeface="Arial" panose="020B0604020202020204" pitchFamily="34" charset="0"/>
                <a:ea typeface="迷你简启体" pitchFamily="65" charset="-122"/>
              </a:endParaRPr>
            </a:p>
          </p:txBody>
        </p:sp>
      </p:grpSp>
      <p:sp>
        <p:nvSpPr>
          <p:cNvPr id="6150" name="Oval 24"/>
          <p:cNvSpPr/>
          <p:nvPr/>
        </p:nvSpPr>
        <p:spPr>
          <a:xfrm>
            <a:off x="5795963" y="692150"/>
            <a:ext cx="720725" cy="8636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58DB2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1" name="Text Box 25"/>
          <p:cNvSpPr txBox="1"/>
          <p:nvPr/>
        </p:nvSpPr>
        <p:spPr>
          <a:xfrm>
            <a:off x="5435600" y="836613"/>
            <a:ext cx="18732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（一）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3518" name="Rectangle 30"/>
          <p:cNvSpPr/>
          <p:nvPr/>
        </p:nvSpPr>
        <p:spPr>
          <a:xfrm>
            <a:off x="611188" y="3213100"/>
            <a:ext cx="67691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自学达标（一）答案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4213" y="4005263"/>
            <a:ext cx="51736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、凸透镜、目镜 、物镜、目镜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675" y="4959350"/>
            <a:ext cx="72009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、倒、放大、实。正、放大、虚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4"/>
          <p:cNvSpPr/>
          <p:nvPr/>
        </p:nvSpPr>
        <p:spPr>
          <a:xfrm>
            <a:off x="657225" y="549275"/>
            <a:ext cx="5129213" cy="7191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>
              <a:spcBef>
                <a:spcPct val="2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．显微镜的基本结构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1738" y="1449388"/>
            <a:ext cx="1700212" cy="4186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94" name="Line 30"/>
          <p:cNvSpPr/>
          <p:nvPr/>
        </p:nvSpPr>
        <p:spPr>
          <a:xfrm flipH="1" flipV="1">
            <a:off x="7721600" y="5454650"/>
            <a:ext cx="136525" cy="3603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" name="Text Box 3"/>
          <p:cNvSpPr txBox="1"/>
          <p:nvPr/>
        </p:nvSpPr>
        <p:spPr>
          <a:xfrm>
            <a:off x="7586663" y="5724525"/>
            <a:ext cx="1285875" cy="466725"/>
          </a:xfrm>
          <a:prstGeom prst="rect">
            <a:avLst/>
          </a:prstGeom>
          <a:noFill/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i="1" dirty="0">
                <a:solidFill>
                  <a:srgbClr val="FF00FF"/>
                </a:solidFill>
                <a:latin typeface="宋体" panose="02010600030101010101" pitchFamily="2" charset="-122"/>
              </a:rPr>
              <a:t>反光镜</a:t>
            </a:r>
            <a:endParaRPr lang="zh-CN" altLang="en-US" sz="2400" b="1" i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Line 30"/>
          <p:cNvSpPr/>
          <p:nvPr/>
        </p:nvSpPr>
        <p:spPr>
          <a:xfrm flipH="1">
            <a:off x="7677150" y="4464050"/>
            <a:ext cx="539750" cy="1809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" name="Text Box 3"/>
          <p:cNvSpPr txBox="1"/>
          <p:nvPr/>
        </p:nvSpPr>
        <p:spPr>
          <a:xfrm>
            <a:off x="8128000" y="4149725"/>
            <a:ext cx="585788" cy="1196975"/>
          </a:xfrm>
          <a:prstGeom prst="rect">
            <a:avLst/>
          </a:prstGeom>
          <a:noFill/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i="1" dirty="0">
                <a:solidFill>
                  <a:srgbClr val="FF00FF"/>
                </a:solidFill>
                <a:latin typeface="宋体" panose="02010600030101010101" pitchFamily="2" charset="-122"/>
              </a:rPr>
              <a:t>载物片</a:t>
            </a:r>
            <a:endParaRPr lang="zh-CN" altLang="en-US" sz="2400" b="1" i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19481" name="AutoShape 25"/>
          <p:cNvSpPr/>
          <p:nvPr/>
        </p:nvSpPr>
        <p:spPr>
          <a:xfrm>
            <a:off x="611188" y="4868863"/>
            <a:ext cx="5408612" cy="1331912"/>
          </a:xfrm>
          <a:prstGeom prst="wedgeEllipseCallout">
            <a:avLst>
              <a:gd name="adj1" fmla="val 76944"/>
              <a:gd name="adj2" fmla="val 36292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800" b="1" dirty="0">
                <a:latin typeface="Times New Roman" panose="02020603050405020304" pitchFamily="18" charset="0"/>
              </a:rPr>
              <a:t>由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凹面镜</a:t>
            </a:r>
            <a:r>
              <a:rPr lang="zh-CN" altLang="en-US" sz="2800" b="1" dirty="0">
                <a:latin typeface="Times New Roman" panose="02020603050405020304" pitchFamily="18" charset="0"/>
              </a:rPr>
              <a:t>构成，起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反射光线</a:t>
            </a:r>
            <a:r>
              <a:rPr lang="zh-CN" altLang="en-US" sz="2800" b="1" dirty="0">
                <a:latin typeface="Times New Roman" panose="02020603050405020304" pitchFamily="18" charset="0"/>
              </a:rPr>
              <a:t>的作用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482" name="AutoShape 26"/>
          <p:cNvSpPr/>
          <p:nvPr/>
        </p:nvSpPr>
        <p:spPr>
          <a:xfrm>
            <a:off x="161925" y="3024188"/>
            <a:ext cx="5984875" cy="1214437"/>
          </a:xfrm>
          <a:prstGeom prst="wedgeEllipseCallout">
            <a:avLst>
              <a:gd name="adj1" fmla="val 70583"/>
              <a:gd name="adj2" fmla="val 57972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b="1" dirty="0">
                <a:latin typeface="Times New Roman" panose="02020603050405020304" pitchFamily="18" charset="0"/>
              </a:rPr>
              <a:t>靠近物体的叫</a:t>
            </a:r>
            <a:r>
              <a:rPr lang="zh-CN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物镜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</a:rPr>
              <a:t>是</a:t>
            </a:r>
            <a:r>
              <a:rPr lang="zh-CN" altLang="en-US" sz="2400" b="1" dirty="0">
                <a:latin typeface="Arial" panose="020B0604020202020204" pitchFamily="34" charset="0"/>
              </a:rPr>
              <a:t>一组透镜，相当于一个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凸透镜</a:t>
            </a:r>
            <a:r>
              <a:rPr lang="zh-CN" altLang="en-US" sz="2400" b="1" dirty="0">
                <a:latin typeface="Arial" panose="020B0604020202020204" pitchFamily="34" charset="0"/>
              </a:rPr>
              <a:t>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9483" name="AutoShape 27"/>
          <p:cNvSpPr/>
          <p:nvPr/>
        </p:nvSpPr>
        <p:spPr>
          <a:xfrm>
            <a:off x="296863" y="1412875"/>
            <a:ext cx="5210175" cy="1223963"/>
          </a:xfrm>
          <a:prstGeom prst="wedgeEllipseCallout">
            <a:avLst>
              <a:gd name="adj1" fmla="val 81750"/>
              <a:gd name="adj2" fmla="val 13296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b="1" dirty="0">
                <a:latin typeface="Times New Roman" panose="02020603050405020304" pitchFamily="18" charset="0"/>
              </a:rPr>
              <a:t>靠近眼睛的叫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目镜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400" b="1" dirty="0">
                <a:latin typeface="Arial" panose="020B0604020202020204" pitchFamily="34" charset="0"/>
              </a:rPr>
              <a:t>一组透镜，相当于一个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凸透镜</a:t>
            </a:r>
            <a:r>
              <a:rPr lang="zh-CN" altLang="en-US" sz="2400" b="1" dirty="0">
                <a:latin typeface="Arial" panose="020B0604020202020204" pitchFamily="34" charset="0"/>
              </a:rPr>
              <a:t>。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9481" grpId="0" animBg="1"/>
      <p:bldP spid="19482" grpId="0" animBg="1"/>
      <p:bldP spid="194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385763" y="233363"/>
            <a:ext cx="76327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B050"/>
                </a:solidFill>
                <a:latin typeface="宋体" panose="02010600030101010101" pitchFamily="2" charset="-122"/>
              </a:rPr>
              <a:t>一、显微镜成像原理及光路图：</a:t>
            </a:r>
            <a:r>
              <a:rPr lang="zh-CN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3"/>
          <p:cNvSpPr txBox="1"/>
          <p:nvPr/>
        </p:nvSpPr>
        <p:spPr>
          <a:xfrm>
            <a:off x="341313" y="863600"/>
            <a:ext cx="46085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物镜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：相当于投影仪的镜头，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55300" name="Text Box 4"/>
          <p:cNvSpPr txBox="1"/>
          <p:nvPr/>
        </p:nvSpPr>
        <p:spPr>
          <a:xfrm>
            <a:off x="4976813" y="908050"/>
            <a:ext cx="31956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成倒立放大的实像。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55301" name="Text Box 5"/>
          <p:cNvSpPr txBox="1"/>
          <p:nvPr/>
        </p:nvSpPr>
        <p:spPr>
          <a:xfrm>
            <a:off x="296863" y="1314450"/>
            <a:ext cx="3735387" cy="63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目镜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</a:rPr>
              <a:t>：相当于放大镜，</a:t>
            </a:r>
            <a:endParaRPr lang="zh-CN" altLang="en-US" sz="28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263" y="1403350"/>
            <a:ext cx="35115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成正立放大的虚像。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Rectangle 57"/>
          <p:cNvSpPr>
            <a:spLocks noGrp="1"/>
          </p:cNvSpPr>
          <p:nvPr>
            <p:ph type="title"/>
          </p:nvPr>
        </p:nvSpPr>
        <p:spPr>
          <a:xfrm>
            <a:off x="161925" y="1719263"/>
            <a:ext cx="2835275" cy="914400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3600" b="1" dirty="0">
                <a:solidFill>
                  <a:srgbClr val="00B050"/>
                </a:solidFill>
                <a:ea typeface="隶书" pitchFamily="49" charset="-122"/>
              </a:rPr>
              <a:t>二、光路图</a:t>
            </a:r>
            <a:endParaRPr lang="en-US" altLang="zh-CN" sz="3600" dirty="0">
              <a:solidFill>
                <a:srgbClr val="00B050"/>
              </a:solidFill>
              <a:ea typeface="隶书" pitchFamily="49" charset="-122"/>
            </a:endParaRPr>
          </a:p>
        </p:txBody>
      </p:sp>
      <p:sp>
        <p:nvSpPr>
          <p:cNvPr id="8200" name="Freeform 4"/>
          <p:cNvSpPr/>
          <p:nvPr/>
        </p:nvSpPr>
        <p:spPr>
          <a:xfrm>
            <a:off x="4705350" y="4224338"/>
            <a:ext cx="63500" cy="63500"/>
          </a:xfrm>
          <a:custGeom>
            <a:avLst/>
            <a:gdLst>
              <a:gd name="txL" fmla="*/ 0 w 202"/>
              <a:gd name="txT" fmla="*/ 0 h 201"/>
              <a:gd name="txR" fmla="*/ 202 w 202"/>
              <a:gd name="txB" fmla="*/ 201 h 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2" h="201">
                <a:moveTo>
                  <a:pt x="103" y="201"/>
                </a:moveTo>
                <a:lnTo>
                  <a:pt x="143" y="191"/>
                </a:lnTo>
                <a:lnTo>
                  <a:pt x="157" y="179"/>
                </a:lnTo>
                <a:lnTo>
                  <a:pt x="163" y="172"/>
                </a:lnTo>
                <a:lnTo>
                  <a:pt x="170" y="167"/>
                </a:lnTo>
                <a:lnTo>
                  <a:pt x="171" y="162"/>
                </a:lnTo>
                <a:lnTo>
                  <a:pt x="173" y="159"/>
                </a:lnTo>
                <a:lnTo>
                  <a:pt x="178" y="152"/>
                </a:lnTo>
                <a:lnTo>
                  <a:pt x="187" y="138"/>
                </a:lnTo>
                <a:lnTo>
                  <a:pt x="188" y="134"/>
                </a:lnTo>
                <a:lnTo>
                  <a:pt x="190" y="131"/>
                </a:lnTo>
                <a:lnTo>
                  <a:pt x="195" y="124"/>
                </a:lnTo>
                <a:lnTo>
                  <a:pt x="202" y="110"/>
                </a:lnTo>
                <a:lnTo>
                  <a:pt x="202" y="101"/>
                </a:lnTo>
                <a:lnTo>
                  <a:pt x="200" y="91"/>
                </a:lnTo>
                <a:lnTo>
                  <a:pt x="199" y="83"/>
                </a:lnTo>
                <a:lnTo>
                  <a:pt x="191" y="66"/>
                </a:lnTo>
                <a:lnTo>
                  <a:pt x="182" y="52"/>
                </a:lnTo>
                <a:lnTo>
                  <a:pt x="172" y="39"/>
                </a:lnTo>
                <a:lnTo>
                  <a:pt x="162" y="28"/>
                </a:lnTo>
                <a:lnTo>
                  <a:pt x="148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5" y="13"/>
                </a:lnTo>
                <a:lnTo>
                  <a:pt x="48" y="18"/>
                </a:lnTo>
                <a:lnTo>
                  <a:pt x="36" y="26"/>
                </a:lnTo>
                <a:lnTo>
                  <a:pt x="23" y="35"/>
                </a:lnTo>
                <a:lnTo>
                  <a:pt x="15" y="47"/>
                </a:lnTo>
                <a:lnTo>
                  <a:pt x="7" y="58"/>
                </a:lnTo>
                <a:lnTo>
                  <a:pt x="3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9" y="137"/>
                </a:lnTo>
                <a:lnTo>
                  <a:pt x="17" y="152"/>
                </a:lnTo>
                <a:lnTo>
                  <a:pt x="26" y="165"/>
                </a:lnTo>
                <a:lnTo>
                  <a:pt x="38" y="176"/>
                </a:lnTo>
                <a:lnTo>
                  <a:pt x="51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1" name="Freeform 5"/>
          <p:cNvSpPr/>
          <p:nvPr/>
        </p:nvSpPr>
        <p:spPr>
          <a:xfrm>
            <a:off x="2406650" y="4224338"/>
            <a:ext cx="65088" cy="63500"/>
          </a:xfrm>
          <a:custGeom>
            <a:avLst/>
            <a:gdLst>
              <a:gd name="txL" fmla="*/ 0 w 203"/>
              <a:gd name="txT" fmla="*/ 0 h 201"/>
              <a:gd name="txR" fmla="*/ 203 w 203"/>
              <a:gd name="txB" fmla="*/ 201 h 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203" h="201">
                <a:moveTo>
                  <a:pt x="1" y="101"/>
                </a:moveTo>
                <a:lnTo>
                  <a:pt x="3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7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lnTo>
                  <a:pt x="122" y="194"/>
                </a:lnTo>
                <a:lnTo>
                  <a:pt x="143" y="191"/>
                </a:lnTo>
                <a:lnTo>
                  <a:pt x="155" y="179"/>
                </a:lnTo>
                <a:lnTo>
                  <a:pt x="161" y="172"/>
                </a:lnTo>
                <a:lnTo>
                  <a:pt x="163" y="169"/>
                </a:lnTo>
                <a:lnTo>
                  <a:pt x="166" y="167"/>
                </a:ln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4" y="124"/>
                </a:lnTo>
                <a:lnTo>
                  <a:pt x="203" y="110"/>
                </a:lnTo>
                <a:lnTo>
                  <a:pt x="203" y="101"/>
                </a:lnTo>
                <a:lnTo>
                  <a:pt x="199" y="91"/>
                </a:lnTo>
                <a:lnTo>
                  <a:pt x="197" y="83"/>
                </a:ln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60" y="28"/>
                </a:lnTo>
                <a:lnTo>
                  <a:pt x="147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3" y="13"/>
                </a:lnTo>
                <a:lnTo>
                  <a:pt x="46" y="18"/>
                </a:lnTo>
                <a:lnTo>
                  <a:pt x="34" y="26"/>
                </a:lnTo>
                <a:lnTo>
                  <a:pt x="21" y="35"/>
                </a:lnTo>
                <a:lnTo>
                  <a:pt x="13" y="47"/>
                </a:lnTo>
                <a:lnTo>
                  <a:pt x="5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2" name="Freeform 6"/>
          <p:cNvSpPr/>
          <p:nvPr/>
        </p:nvSpPr>
        <p:spPr>
          <a:xfrm>
            <a:off x="1720850" y="4224338"/>
            <a:ext cx="65088" cy="63500"/>
          </a:xfrm>
          <a:custGeom>
            <a:avLst/>
            <a:gdLst>
              <a:gd name="txL" fmla="*/ 0 w 203"/>
              <a:gd name="txT" fmla="*/ 0 h 201"/>
              <a:gd name="txR" fmla="*/ 203 w 203"/>
              <a:gd name="txB" fmla="*/ 201 h 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3" h="201">
                <a:moveTo>
                  <a:pt x="167" y="167"/>
                </a:move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4" y="124"/>
                </a:lnTo>
                <a:lnTo>
                  <a:pt x="203" y="110"/>
                </a:lnTo>
                <a:lnTo>
                  <a:pt x="203" y="101"/>
                </a:lnTo>
                <a:lnTo>
                  <a:pt x="200" y="91"/>
                </a:lnTo>
                <a:lnTo>
                  <a:pt x="197" y="83"/>
                </a:ln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60" y="28"/>
                </a:lnTo>
                <a:lnTo>
                  <a:pt x="147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4" y="13"/>
                </a:lnTo>
                <a:lnTo>
                  <a:pt x="47" y="18"/>
                </a:lnTo>
                <a:lnTo>
                  <a:pt x="34" y="26"/>
                </a:lnTo>
                <a:lnTo>
                  <a:pt x="22" y="35"/>
                </a:lnTo>
                <a:lnTo>
                  <a:pt x="14" y="47"/>
                </a:lnTo>
                <a:lnTo>
                  <a:pt x="6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7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lnTo>
                  <a:pt x="122" y="194"/>
                </a:lnTo>
                <a:lnTo>
                  <a:pt x="143" y="191"/>
                </a:lnTo>
                <a:lnTo>
                  <a:pt x="155" y="179"/>
                </a:lnTo>
                <a:lnTo>
                  <a:pt x="161" y="172"/>
                </a:lnTo>
                <a:lnTo>
                  <a:pt x="163" y="169"/>
                </a:lnTo>
                <a:lnTo>
                  <a:pt x="167" y="167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3" name="Freeform 7"/>
          <p:cNvSpPr/>
          <p:nvPr/>
        </p:nvSpPr>
        <p:spPr>
          <a:xfrm>
            <a:off x="3422650" y="4238625"/>
            <a:ext cx="46038" cy="46038"/>
          </a:xfrm>
          <a:custGeom>
            <a:avLst/>
            <a:gdLst>
              <a:gd name="txL" fmla="*/ 0 w 203"/>
              <a:gd name="txT" fmla="*/ 0 h 201"/>
              <a:gd name="txR" fmla="*/ 203 w 203"/>
              <a:gd name="txB" fmla="*/ 201 h 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3" h="201">
                <a:moveTo>
                  <a:pt x="203" y="110"/>
                </a:moveTo>
                <a:lnTo>
                  <a:pt x="203" y="101"/>
                </a:lnTo>
                <a:lnTo>
                  <a:pt x="200" y="91"/>
                </a:lnTo>
                <a:lnTo>
                  <a:pt x="198" y="83"/>
                </a:lnTo>
                <a:lnTo>
                  <a:pt x="190" y="66"/>
                </a:lnTo>
                <a:lnTo>
                  <a:pt x="181" y="52"/>
                </a:lnTo>
                <a:lnTo>
                  <a:pt x="170" y="39"/>
                </a:lnTo>
                <a:lnTo>
                  <a:pt x="160" y="28"/>
                </a:lnTo>
                <a:lnTo>
                  <a:pt x="148" y="18"/>
                </a:lnTo>
                <a:lnTo>
                  <a:pt x="134" y="10"/>
                </a:lnTo>
                <a:lnTo>
                  <a:pt x="119" y="4"/>
                </a:lnTo>
                <a:lnTo>
                  <a:pt x="104" y="0"/>
                </a:lnTo>
                <a:lnTo>
                  <a:pt x="64" y="13"/>
                </a:lnTo>
                <a:lnTo>
                  <a:pt x="47" y="18"/>
                </a:lnTo>
                <a:lnTo>
                  <a:pt x="34" y="26"/>
                </a:lnTo>
                <a:lnTo>
                  <a:pt x="22" y="35"/>
                </a:lnTo>
                <a:lnTo>
                  <a:pt x="14" y="47"/>
                </a:lnTo>
                <a:lnTo>
                  <a:pt x="6" y="58"/>
                </a:lnTo>
                <a:lnTo>
                  <a:pt x="3" y="72"/>
                </a:lnTo>
                <a:lnTo>
                  <a:pt x="0" y="85"/>
                </a:lnTo>
                <a:lnTo>
                  <a:pt x="2" y="101"/>
                </a:lnTo>
                <a:lnTo>
                  <a:pt x="4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8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4" y="201"/>
                </a:lnTo>
                <a:lnTo>
                  <a:pt x="123" y="194"/>
                </a:lnTo>
                <a:lnTo>
                  <a:pt x="143" y="191"/>
                </a:lnTo>
                <a:lnTo>
                  <a:pt x="156" y="179"/>
                </a:lnTo>
                <a:lnTo>
                  <a:pt x="161" y="172"/>
                </a:lnTo>
                <a:lnTo>
                  <a:pt x="164" y="169"/>
                </a:lnTo>
                <a:lnTo>
                  <a:pt x="167" y="167"/>
                </a:ln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90" y="131"/>
                </a:lnTo>
                <a:lnTo>
                  <a:pt x="194" y="124"/>
                </a:lnTo>
                <a:lnTo>
                  <a:pt x="203" y="11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4" name="Freeform 8"/>
          <p:cNvSpPr/>
          <p:nvPr/>
        </p:nvSpPr>
        <p:spPr>
          <a:xfrm>
            <a:off x="2951163" y="4194175"/>
            <a:ext cx="65087" cy="63500"/>
          </a:xfrm>
          <a:custGeom>
            <a:avLst/>
            <a:gdLst>
              <a:gd name="txL" fmla="*/ 0 w 203"/>
              <a:gd name="txT" fmla="*/ 0 h 201"/>
              <a:gd name="txR" fmla="*/ 203 w 203"/>
              <a:gd name="txB" fmla="*/ 201 h 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3" h="201">
                <a:moveTo>
                  <a:pt x="197" y="83"/>
                </a:move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59" y="28"/>
                </a:lnTo>
                <a:lnTo>
                  <a:pt x="147" y="18"/>
                </a:lnTo>
                <a:lnTo>
                  <a:pt x="133" y="10"/>
                </a:lnTo>
                <a:lnTo>
                  <a:pt x="119" y="4"/>
                </a:lnTo>
                <a:lnTo>
                  <a:pt x="103" y="0"/>
                </a:lnTo>
                <a:lnTo>
                  <a:pt x="63" y="13"/>
                </a:lnTo>
                <a:lnTo>
                  <a:pt x="46" y="18"/>
                </a:lnTo>
                <a:lnTo>
                  <a:pt x="34" y="26"/>
                </a:lnTo>
                <a:lnTo>
                  <a:pt x="21" y="35"/>
                </a:lnTo>
                <a:lnTo>
                  <a:pt x="13" y="47"/>
                </a:lnTo>
                <a:lnTo>
                  <a:pt x="5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8" y="137"/>
                </a:lnTo>
                <a:lnTo>
                  <a:pt x="15" y="152"/>
                </a:lnTo>
                <a:lnTo>
                  <a:pt x="25" y="165"/>
                </a:lnTo>
                <a:lnTo>
                  <a:pt x="37" y="176"/>
                </a:lnTo>
                <a:lnTo>
                  <a:pt x="49" y="184"/>
                </a:lnTo>
                <a:lnTo>
                  <a:pt x="65" y="192"/>
                </a:lnTo>
                <a:lnTo>
                  <a:pt x="82" y="197"/>
                </a:lnTo>
                <a:lnTo>
                  <a:pt x="103" y="201"/>
                </a:lnTo>
                <a:lnTo>
                  <a:pt x="122" y="194"/>
                </a:lnTo>
                <a:lnTo>
                  <a:pt x="142" y="191"/>
                </a:lnTo>
                <a:lnTo>
                  <a:pt x="155" y="179"/>
                </a:lnTo>
                <a:lnTo>
                  <a:pt x="166" y="167"/>
                </a:lnTo>
                <a:lnTo>
                  <a:pt x="175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3" y="124"/>
                </a:lnTo>
                <a:lnTo>
                  <a:pt x="203" y="110"/>
                </a:lnTo>
                <a:lnTo>
                  <a:pt x="203" y="101"/>
                </a:lnTo>
                <a:lnTo>
                  <a:pt x="199" y="91"/>
                </a:lnTo>
                <a:lnTo>
                  <a:pt x="197" y="83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5" name="Freeform 9"/>
          <p:cNvSpPr/>
          <p:nvPr/>
        </p:nvSpPr>
        <p:spPr>
          <a:xfrm>
            <a:off x="6096000" y="4300538"/>
            <a:ext cx="228600" cy="1263650"/>
          </a:xfrm>
          <a:custGeom>
            <a:avLst/>
            <a:gdLst>
              <a:gd name="txL" fmla="*/ 0 w 719"/>
              <a:gd name="txT" fmla="*/ 0 h 3979"/>
              <a:gd name="txR" fmla="*/ 719 w 719"/>
              <a:gd name="txB" fmla="*/ 3979 h 397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19" h="3979">
                <a:moveTo>
                  <a:pt x="719" y="39"/>
                </a:moveTo>
                <a:lnTo>
                  <a:pt x="719" y="0"/>
                </a:lnTo>
                <a:lnTo>
                  <a:pt x="664" y="2052"/>
                </a:lnTo>
                <a:lnTo>
                  <a:pt x="650" y="2199"/>
                </a:lnTo>
                <a:lnTo>
                  <a:pt x="644" y="2272"/>
                </a:lnTo>
                <a:lnTo>
                  <a:pt x="638" y="2344"/>
                </a:lnTo>
                <a:lnTo>
                  <a:pt x="624" y="2486"/>
                </a:lnTo>
                <a:lnTo>
                  <a:pt x="613" y="2626"/>
                </a:lnTo>
                <a:lnTo>
                  <a:pt x="606" y="2695"/>
                </a:lnTo>
                <a:lnTo>
                  <a:pt x="599" y="2764"/>
                </a:lnTo>
                <a:lnTo>
                  <a:pt x="593" y="2831"/>
                </a:lnTo>
                <a:lnTo>
                  <a:pt x="586" y="2895"/>
                </a:lnTo>
                <a:lnTo>
                  <a:pt x="578" y="2957"/>
                </a:lnTo>
                <a:lnTo>
                  <a:pt x="571" y="3017"/>
                </a:lnTo>
                <a:lnTo>
                  <a:pt x="564" y="3075"/>
                </a:lnTo>
                <a:lnTo>
                  <a:pt x="557" y="3130"/>
                </a:lnTo>
                <a:lnTo>
                  <a:pt x="548" y="3181"/>
                </a:lnTo>
                <a:lnTo>
                  <a:pt x="541" y="3232"/>
                </a:lnTo>
                <a:lnTo>
                  <a:pt x="535" y="3281"/>
                </a:lnTo>
                <a:lnTo>
                  <a:pt x="528" y="3328"/>
                </a:lnTo>
                <a:lnTo>
                  <a:pt x="519" y="3372"/>
                </a:lnTo>
                <a:lnTo>
                  <a:pt x="512" y="3414"/>
                </a:lnTo>
                <a:lnTo>
                  <a:pt x="507" y="3433"/>
                </a:lnTo>
                <a:lnTo>
                  <a:pt x="504" y="3453"/>
                </a:lnTo>
                <a:lnTo>
                  <a:pt x="497" y="3491"/>
                </a:lnTo>
                <a:lnTo>
                  <a:pt x="488" y="3525"/>
                </a:lnTo>
                <a:lnTo>
                  <a:pt x="484" y="3541"/>
                </a:lnTo>
                <a:lnTo>
                  <a:pt x="481" y="3549"/>
                </a:lnTo>
                <a:lnTo>
                  <a:pt x="480" y="3558"/>
                </a:lnTo>
                <a:lnTo>
                  <a:pt x="471" y="3588"/>
                </a:lnTo>
                <a:lnTo>
                  <a:pt x="464" y="3617"/>
                </a:lnTo>
                <a:lnTo>
                  <a:pt x="455" y="3643"/>
                </a:lnTo>
                <a:lnTo>
                  <a:pt x="446" y="3667"/>
                </a:lnTo>
                <a:lnTo>
                  <a:pt x="437" y="3688"/>
                </a:lnTo>
                <a:lnTo>
                  <a:pt x="430" y="3707"/>
                </a:lnTo>
                <a:lnTo>
                  <a:pt x="421" y="3724"/>
                </a:lnTo>
                <a:lnTo>
                  <a:pt x="412" y="3739"/>
                </a:lnTo>
                <a:lnTo>
                  <a:pt x="403" y="3752"/>
                </a:lnTo>
                <a:lnTo>
                  <a:pt x="399" y="3756"/>
                </a:lnTo>
                <a:lnTo>
                  <a:pt x="396" y="3758"/>
                </a:lnTo>
                <a:lnTo>
                  <a:pt x="395" y="3762"/>
                </a:lnTo>
                <a:lnTo>
                  <a:pt x="386" y="3770"/>
                </a:lnTo>
                <a:lnTo>
                  <a:pt x="377" y="3775"/>
                </a:lnTo>
                <a:lnTo>
                  <a:pt x="368" y="3779"/>
                </a:lnTo>
                <a:lnTo>
                  <a:pt x="359" y="3780"/>
                </a:lnTo>
                <a:lnTo>
                  <a:pt x="349" y="3779"/>
                </a:lnTo>
                <a:lnTo>
                  <a:pt x="340" y="3775"/>
                </a:lnTo>
                <a:lnTo>
                  <a:pt x="331" y="3770"/>
                </a:lnTo>
                <a:lnTo>
                  <a:pt x="322" y="3762"/>
                </a:lnTo>
                <a:lnTo>
                  <a:pt x="312" y="3752"/>
                </a:lnTo>
                <a:lnTo>
                  <a:pt x="303" y="3739"/>
                </a:lnTo>
                <a:lnTo>
                  <a:pt x="294" y="3724"/>
                </a:lnTo>
                <a:lnTo>
                  <a:pt x="286" y="3707"/>
                </a:lnTo>
                <a:lnTo>
                  <a:pt x="277" y="3688"/>
                </a:lnTo>
                <a:lnTo>
                  <a:pt x="268" y="3667"/>
                </a:lnTo>
                <a:lnTo>
                  <a:pt x="259" y="3643"/>
                </a:lnTo>
                <a:lnTo>
                  <a:pt x="251" y="3617"/>
                </a:lnTo>
                <a:lnTo>
                  <a:pt x="242" y="3588"/>
                </a:lnTo>
                <a:lnTo>
                  <a:pt x="235" y="3558"/>
                </a:lnTo>
                <a:lnTo>
                  <a:pt x="226" y="3525"/>
                </a:lnTo>
                <a:lnTo>
                  <a:pt x="220" y="3491"/>
                </a:lnTo>
                <a:lnTo>
                  <a:pt x="210" y="3453"/>
                </a:lnTo>
                <a:lnTo>
                  <a:pt x="204" y="3414"/>
                </a:lnTo>
                <a:lnTo>
                  <a:pt x="195" y="3372"/>
                </a:lnTo>
                <a:lnTo>
                  <a:pt x="188" y="3328"/>
                </a:lnTo>
                <a:lnTo>
                  <a:pt x="179" y="3281"/>
                </a:lnTo>
                <a:lnTo>
                  <a:pt x="172" y="3232"/>
                </a:lnTo>
                <a:lnTo>
                  <a:pt x="165" y="3181"/>
                </a:lnTo>
                <a:lnTo>
                  <a:pt x="158" y="3130"/>
                </a:lnTo>
                <a:lnTo>
                  <a:pt x="150" y="3075"/>
                </a:lnTo>
                <a:lnTo>
                  <a:pt x="144" y="3017"/>
                </a:lnTo>
                <a:lnTo>
                  <a:pt x="137" y="2957"/>
                </a:lnTo>
                <a:lnTo>
                  <a:pt x="130" y="2895"/>
                </a:lnTo>
                <a:lnTo>
                  <a:pt x="123" y="2831"/>
                </a:lnTo>
                <a:lnTo>
                  <a:pt x="116" y="2764"/>
                </a:lnTo>
                <a:lnTo>
                  <a:pt x="110" y="2695"/>
                </a:lnTo>
                <a:lnTo>
                  <a:pt x="104" y="2626"/>
                </a:lnTo>
                <a:lnTo>
                  <a:pt x="90" y="2486"/>
                </a:lnTo>
                <a:lnTo>
                  <a:pt x="79" y="2344"/>
                </a:lnTo>
                <a:lnTo>
                  <a:pt x="66" y="2199"/>
                </a:lnTo>
                <a:lnTo>
                  <a:pt x="55" y="2052"/>
                </a:lnTo>
                <a:lnTo>
                  <a:pt x="0" y="0"/>
                </a:lnTo>
                <a:lnTo>
                  <a:pt x="0" y="39"/>
                </a:lnTo>
                <a:lnTo>
                  <a:pt x="55" y="2092"/>
                </a:lnTo>
                <a:lnTo>
                  <a:pt x="63" y="2282"/>
                </a:lnTo>
                <a:lnTo>
                  <a:pt x="74" y="2468"/>
                </a:lnTo>
                <a:lnTo>
                  <a:pt x="80" y="2559"/>
                </a:lnTo>
                <a:lnTo>
                  <a:pt x="87" y="2648"/>
                </a:lnTo>
                <a:lnTo>
                  <a:pt x="104" y="2825"/>
                </a:lnTo>
                <a:lnTo>
                  <a:pt x="110" y="2894"/>
                </a:lnTo>
                <a:lnTo>
                  <a:pt x="116" y="2964"/>
                </a:lnTo>
                <a:lnTo>
                  <a:pt x="123" y="3030"/>
                </a:lnTo>
                <a:lnTo>
                  <a:pt x="130" y="3095"/>
                </a:lnTo>
                <a:lnTo>
                  <a:pt x="137" y="3156"/>
                </a:lnTo>
                <a:lnTo>
                  <a:pt x="144" y="3216"/>
                </a:lnTo>
                <a:lnTo>
                  <a:pt x="150" y="3274"/>
                </a:lnTo>
                <a:lnTo>
                  <a:pt x="158" y="3330"/>
                </a:lnTo>
                <a:lnTo>
                  <a:pt x="165" y="3381"/>
                </a:lnTo>
                <a:lnTo>
                  <a:pt x="172" y="3432"/>
                </a:lnTo>
                <a:lnTo>
                  <a:pt x="179" y="3481"/>
                </a:lnTo>
                <a:lnTo>
                  <a:pt x="188" y="3527"/>
                </a:lnTo>
                <a:lnTo>
                  <a:pt x="195" y="3571"/>
                </a:lnTo>
                <a:lnTo>
                  <a:pt x="204" y="3613"/>
                </a:lnTo>
                <a:lnTo>
                  <a:pt x="210" y="3653"/>
                </a:lnTo>
                <a:lnTo>
                  <a:pt x="220" y="3690"/>
                </a:lnTo>
                <a:lnTo>
                  <a:pt x="226" y="3724"/>
                </a:lnTo>
                <a:lnTo>
                  <a:pt x="235" y="3757"/>
                </a:lnTo>
                <a:lnTo>
                  <a:pt x="242" y="3788"/>
                </a:lnTo>
                <a:lnTo>
                  <a:pt x="251" y="3816"/>
                </a:lnTo>
                <a:lnTo>
                  <a:pt x="259" y="3842"/>
                </a:lnTo>
                <a:lnTo>
                  <a:pt x="268" y="3866"/>
                </a:lnTo>
                <a:lnTo>
                  <a:pt x="277" y="3888"/>
                </a:lnTo>
                <a:lnTo>
                  <a:pt x="286" y="3907"/>
                </a:lnTo>
                <a:lnTo>
                  <a:pt x="294" y="3924"/>
                </a:lnTo>
                <a:lnTo>
                  <a:pt x="303" y="3939"/>
                </a:lnTo>
                <a:lnTo>
                  <a:pt x="312" y="3951"/>
                </a:lnTo>
                <a:lnTo>
                  <a:pt x="322" y="3961"/>
                </a:lnTo>
                <a:lnTo>
                  <a:pt x="331" y="3969"/>
                </a:lnTo>
                <a:lnTo>
                  <a:pt x="340" y="3975"/>
                </a:lnTo>
                <a:lnTo>
                  <a:pt x="349" y="3978"/>
                </a:lnTo>
                <a:lnTo>
                  <a:pt x="359" y="3979"/>
                </a:lnTo>
                <a:lnTo>
                  <a:pt x="368" y="3978"/>
                </a:lnTo>
                <a:lnTo>
                  <a:pt x="377" y="3975"/>
                </a:lnTo>
                <a:lnTo>
                  <a:pt x="386" y="3969"/>
                </a:lnTo>
                <a:lnTo>
                  <a:pt x="395" y="3961"/>
                </a:lnTo>
                <a:lnTo>
                  <a:pt x="396" y="3958"/>
                </a:lnTo>
                <a:lnTo>
                  <a:pt x="399" y="3956"/>
                </a:lnTo>
                <a:lnTo>
                  <a:pt x="403" y="3951"/>
                </a:lnTo>
                <a:lnTo>
                  <a:pt x="412" y="3939"/>
                </a:lnTo>
                <a:lnTo>
                  <a:pt x="421" y="3924"/>
                </a:lnTo>
                <a:lnTo>
                  <a:pt x="430" y="3907"/>
                </a:lnTo>
                <a:lnTo>
                  <a:pt x="437" y="3888"/>
                </a:lnTo>
                <a:lnTo>
                  <a:pt x="446" y="3866"/>
                </a:lnTo>
                <a:lnTo>
                  <a:pt x="455" y="3842"/>
                </a:lnTo>
                <a:lnTo>
                  <a:pt x="464" y="3816"/>
                </a:lnTo>
                <a:lnTo>
                  <a:pt x="471" y="3788"/>
                </a:lnTo>
                <a:lnTo>
                  <a:pt x="480" y="3757"/>
                </a:lnTo>
                <a:lnTo>
                  <a:pt x="481" y="3748"/>
                </a:lnTo>
                <a:lnTo>
                  <a:pt x="484" y="3740"/>
                </a:lnTo>
                <a:lnTo>
                  <a:pt x="488" y="3724"/>
                </a:lnTo>
                <a:lnTo>
                  <a:pt x="497" y="3690"/>
                </a:lnTo>
                <a:lnTo>
                  <a:pt x="504" y="3653"/>
                </a:lnTo>
                <a:lnTo>
                  <a:pt x="507" y="3633"/>
                </a:lnTo>
                <a:lnTo>
                  <a:pt x="512" y="3613"/>
                </a:lnTo>
                <a:lnTo>
                  <a:pt x="519" y="3571"/>
                </a:lnTo>
                <a:lnTo>
                  <a:pt x="528" y="3527"/>
                </a:lnTo>
                <a:lnTo>
                  <a:pt x="535" y="3481"/>
                </a:lnTo>
                <a:lnTo>
                  <a:pt x="541" y="3432"/>
                </a:lnTo>
                <a:lnTo>
                  <a:pt x="548" y="3381"/>
                </a:lnTo>
                <a:lnTo>
                  <a:pt x="557" y="3330"/>
                </a:lnTo>
                <a:lnTo>
                  <a:pt x="564" y="3274"/>
                </a:lnTo>
                <a:lnTo>
                  <a:pt x="571" y="3216"/>
                </a:lnTo>
                <a:lnTo>
                  <a:pt x="578" y="3156"/>
                </a:lnTo>
                <a:lnTo>
                  <a:pt x="586" y="3095"/>
                </a:lnTo>
                <a:lnTo>
                  <a:pt x="593" y="3030"/>
                </a:lnTo>
                <a:lnTo>
                  <a:pt x="599" y="2964"/>
                </a:lnTo>
                <a:lnTo>
                  <a:pt x="606" y="2894"/>
                </a:lnTo>
                <a:lnTo>
                  <a:pt x="613" y="2825"/>
                </a:lnTo>
                <a:lnTo>
                  <a:pt x="620" y="2737"/>
                </a:lnTo>
                <a:lnTo>
                  <a:pt x="628" y="2648"/>
                </a:lnTo>
                <a:lnTo>
                  <a:pt x="634" y="2559"/>
                </a:lnTo>
                <a:lnTo>
                  <a:pt x="641" y="2468"/>
                </a:lnTo>
                <a:lnTo>
                  <a:pt x="647" y="2375"/>
                </a:lnTo>
                <a:lnTo>
                  <a:pt x="654" y="2282"/>
                </a:lnTo>
                <a:lnTo>
                  <a:pt x="658" y="2187"/>
                </a:lnTo>
                <a:lnTo>
                  <a:pt x="664" y="2092"/>
                </a:lnTo>
                <a:lnTo>
                  <a:pt x="719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6" name="Freeform 10"/>
          <p:cNvSpPr/>
          <p:nvPr/>
        </p:nvSpPr>
        <p:spPr>
          <a:xfrm>
            <a:off x="5948363" y="4237038"/>
            <a:ext cx="65087" cy="63500"/>
          </a:xfrm>
          <a:custGeom>
            <a:avLst/>
            <a:gdLst>
              <a:gd name="txL" fmla="*/ 0 w 204"/>
              <a:gd name="txT" fmla="*/ 0 h 200"/>
              <a:gd name="txR" fmla="*/ 204 w 204"/>
              <a:gd name="txB" fmla="*/ 200 h 2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4" h="200">
                <a:moveTo>
                  <a:pt x="103" y="200"/>
                </a:moveTo>
                <a:lnTo>
                  <a:pt x="144" y="189"/>
                </a:lnTo>
                <a:lnTo>
                  <a:pt x="157" y="178"/>
                </a:lnTo>
                <a:lnTo>
                  <a:pt x="163" y="171"/>
                </a:lnTo>
                <a:lnTo>
                  <a:pt x="170" y="166"/>
                </a:lnTo>
                <a:lnTo>
                  <a:pt x="187" y="138"/>
                </a:lnTo>
                <a:lnTo>
                  <a:pt x="188" y="134"/>
                </a:lnTo>
                <a:lnTo>
                  <a:pt x="190" y="130"/>
                </a:lnTo>
                <a:lnTo>
                  <a:pt x="195" y="124"/>
                </a:lnTo>
                <a:lnTo>
                  <a:pt x="204" y="110"/>
                </a:lnTo>
                <a:lnTo>
                  <a:pt x="203" y="94"/>
                </a:lnTo>
                <a:lnTo>
                  <a:pt x="199" y="82"/>
                </a:lnTo>
                <a:lnTo>
                  <a:pt x="195" y="69"/>
                </a:lnTo>
                <a:lnTo>
                  <a:pt x="189" y="60"/>
                </a:lnTo>
                <a:lnTo>
                  <a:pt x="181" y="48"/>
                </a:lnTo>
                <a:lnTo>
                  <a:pt x="173" y="37"/>
                </a:lnTo>
                <a:lnTo>
                  <a:pt x="163" y="28"/>
                </a:lnTo>
                <a:lnTo>
                  <a:pt x="154" y="22"/>
                </a:lnTo>
                <a:lnTo>
                  <a:pt x="142" y="14"/>
                </a:lnTo>
                <a:lnTo>
                  <a:pt x="130" y="8"/>
                </a:lnTo>
                <a:lnTo>
                  <a:pt x="103" y="0"/>
                </a:lnTo>
                <a:lnTo>
                  <a:pt x="84" y="3"/>
                </a:lnTo>
                <a:lnTo>
                  <a:pt x="66" y="11"/>
                </a:lnTo>
                <a:lnTo>
                  <a:pt x="45" y="19"/>
                </a:lnTo>
                <a:lnTo>
                  <a:pt x="30" y="31"/>
                </a:lnTo>
                <a:lnTo>
                  <a:pt x="18" y="43"/>
                </a:lnTo>
                <a:lnTo>
                  <a:pt x="10" y="60"/>
                </a:lnTo>
                <a:lnTo>
                  <a:pt x="4" y="73"/>
                </a:lnTo>
                <a:lnTo>
                  <a:pt x="1" y="87"/>
                </a:lnTo>
                <a:lnTo>
                  <a:pt x="0" y="102"/>
                </a:lnTo>
                <a:lnTo>
                  <a:pt x="3" y="119"/>
                </a:lnTo>
                <a:lnTo>
                  <a:pt x="9" y="136"/>
                </a:lnTo>
                <a:lnTo>
                  <a:pt x="17" y="151"/>
                </a:lnTo>
                <a:lnTo>
                  <a:pt x="26" y="163"/>
                </a:lnTo>
                <a:lnTo>
                  <a:pt x="38" y="175"/>
                </a:lnTo>
                <a:lnTo>
                  <a:pt x="51" y="183"/>
                </a:lnTo>
                <a:lnTo>
                  <a:pt x="67" y="190"/>
                </a:lnTo>
                <a:lnTo>
                  <a:pt x="84" y="196"/>
                </a:lnTo>
                <a:lnTo>
                  <a:pt x="103" y="20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7" name="Freeform 11"/>
          <p:cNvSpPr/>
          <p:nvPr/>
        </p:nvSpPr>
        <p:spPr>
          <a:xfrm>
            <a:off x="2120900" y="2998788"/>
            <a:ext cx="31750" cy="4762"/>
          </a:xfrm>
          <a:custGeom>
            <a:avLst/>
            <a:gdLst>
              <a:gd name="txL" fmla="*/ 0 w 99"/>
              <a:gd name="txT" fmla="*/ 0 h 14"/>
              <a:gd name="txR" fmla="*/ 99 w 99"/>
              <a:gd name="txB" fmla="*/ 14 h 14"/>
            </a:gdLst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9" h="14">
                <a:moveTo>
                  <a:pt x="25" y="0"/>
                </a:moveTo>
                <a:lnTo>
                  <a:pt x="0" y="3"/>
                </a:lnTo>
                <a:lnTo>
                  <a:pt x="3" y="3"/>
                </a:lnTo>
                <a:lnTo>
                  <a:pt x="25" y="3"/>
                </a:lnTo>
                <a:lnTo>
                  <a:pt x="62" y="4"/>
                </a:lnTo>
                <a:lnTo>
                  <a:pt x="80" y="7"/>
                </a:lnTo>
                <a:lnTo>
                  <a:pt x="99" y="14"/>
                </a:lnTo>
                <a:lnTo>
                  <a:pt x="80" y="7"/>
                </a:lnTo>
                <a:lnTo>
                  <a:pt x="62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8" name="Freeform 12"/>
          <p:cNvSpPr/>
          <p:nvPr/>
        </p:nvSpPr>
        <p:spPr>
          <a:xfrm>
            <a:off x="2236788" y="3367088"/>
            <a:ext cx="423862" cy="1752600"/>
          </a:xfrm>
          <a:custGeom>
            <a:avLst/>
            <a:gdLst>
              <a:gd name="txL" fmla="*/ 0 w 1361"/>
              <a:gd name="txT" fmla="*/ 0 h 7800"/>
              <a:gd name="txR" fmla="*/ 1361 w 1361"/>
              <a:gd name="txB" fmla="*/ 7800 h 78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61" h="7800">
                <a:moveTo>
                  <a:pt x="681" y="0"/>
                </a:moveTo>
                <a:lnTo>
                  <a:pt x="644" y="3"/>
                </a:lnTo>
                <a:lnTo>
                  <a:pt x="626" y="9"/>
                </a:lnTo>
                <a:lnTo>
                  <a:pt x="610" y="17"/>
                </a:lnTo>
                <a:lnTo>
                  <a:pt x="592" y="27"/>
                </a:lnTo>
                <a:lnTo>
                  <a:pt x="576" y="40"/>
                </a:lnTo>
                <a:lnTo>
                  <a:pt x="559" y="54"/>
                </a:lnTo>
                <a:lnTo>
                  <a:pt x="543" y="71"/>
                </a:lnTo>
                <a:lnTo>
                  <a:pt x="526" y="89"/>
                </a:lnTo>
                <a:lnTo>
                  <a:pt x="511" y="110"/>
                </a:lnTo>
                <a:lnTo>
                  <a:pt x="495" y="134"/>
                </a:lnTo>
                <a:lnTo>
                  <a:pt x="479" y="160"/>
                </a:lnTo>
                <a:lnTo>
                  <a:pt x="448" y="218"/>
                </a:lnTo>
                <a:lnTo>
                  <a:pt x="432" y="251"/>
                </a:lnTo>
                <a:lnTo>
                  <a:pt x="419" y="286"/>
                </a:lnTo>
                <a:lnTo>
                  <a:pt x="403" y="321"/>
                </a:lnTo>
                <a:lnTo>
                  <a:pt x="388" y="361"/>
                </a:lnTo>
                <a:lnTo>
                  <a:pt x="359" y="446"/>
                </a:lnTo>
                <a:lnTo>
                  <a:pt x="344" y="490"/>
                </a:lnTo>
                <a:lnTo>
                  <a:pt x="330" y="539"/>
                </a:lnTo>
                <a:lnTo>
                  <a:pt x="317" y="590"/>
                </a:lnTo>
                <a:lnTo>
                  <a:pt x="303" y="643"/>
                </a:lnTo>
                <a:lnTo>
                  <a:pt x="290" y="696"/>
                </a:lnTo>
                <a:lnTo>
                  <a:pt x="276" y="754"/>
                </a:lnTo>
                <a:lnTo>
                  <a:pt x="262" y="812"/>
                </a:lnTo>
                <a:lnTo>
                  <a:pt x="250" y="874"/>
                </a:lnTo>
                <a:lnTo>
                  <a:pt x="236" y="937"/>
                </a:lnTo>
                <a:lnTo>
                  <a:pt x="224" y="1004"/>
                </a:lnTo>
                <a:lnTo>
                  <a:pt x="199" y="1143"/>
                </a:lnTo>
                <a:lnTo>
                  <a:pt x="174" y="1286"/>
                </a:lnTo>
                <a:lnTo>
                  <a:pt x="151" y="1434"/>
                </a:lnTo>
                <a:lnTo>
                  <a:pt x="130" y="1586"/>
                </a:lnTo>
                <a:lnTo>
                  <a:pt x="112" y="1743"/>
                </a:lnTo>
                <a:lnTo>
                  <a:pt x="92" y="1902"/>
                </a:lnTo>
                <a:lnTo>
                  <a:pt x="76" y="2065"/>
                </a:lnTo>
                <a:lnTo>
                  <a:pt x="62" y="2232"/>
                </a:lnTo>
                <a:lnTo>
                  <a:pt x="49" y="2403"/>
                </a:lnTo>
                <a:lnTo>
                  <a:pt x="37" y="2576"/>
                </a:lnTo>
                <a:lnTo>
                  <a:pt x="26" y="2754"/>
                </a:lnTo>
                <a:lnTo>
                  <a:pt x="17" y="2936"/>
                </a:lnTo>
                <a:lnTo>
                  <a:pt x="12" y="3122"/>
                </a:lnTo>
                <a:lnTo>
                  <a:pt x="6" y="3310"/>
                </a:lnTo>
                <a:lnTo>
                  <a:pt x="3" y="3503"/>
                </a:lnTo>
                <a:lnTo>
                  <a:pt x="0" y="3699"/>
                </a:lnTo>
                <a:lnTo>
                  <a:pt x="0" y="3901"/>
                </a:lnTo>
                <a:lnTo>
                  <a:pt x="0" y="3921"/>
                </a:lnTo>
                <a:lnTo>
                  <a:pt x="0" y="4118"/>
                </a:lnTo>
                <a:lnTo>
                  <a:pt x="3" y="4313"/>
                </a:lnTo>
                <a:lnTo>
                  <a:pt x="6" y="4504"/>
                </a:lnTo>
                <a:lnTo>
                  <a:pt x="13" y="4692"/>
                </a:lnTo>
                <a:lnTo>
                  <a:pt x="19" y="4876"/>
                </a:lnTo>
                <a:lnTo>
                  <a:pt x="28" y="5056"/>
                </a:lnTo>
                <a:lnTo>
                  <a:pt x="38" y="5233"/>
                </a:lnTo>
                <a:lnTo>
                  <a:pt x="50" y="5406"/>
                </a:lnTo>
                <a:lnTo>
                  <a:pt x="63" y="5575"/>
                </a:lnTo>
                <a:lnTo>
                  <a:pt x="78" y="5741"/>
                </a:lnTo>
                <a:lnTo>
                  <a:pt x="93" y="5903"/>
                </a:lnTo>
                <a:lnTo>
                  <a:pt x="112" y="6062"/>
                </a:lnTo>
                <a:lnTo>
                  <a:pt x="130" y="6216"/>
                </a:lnTo>
                <a:lnTo>
                  <a:pt x="151" y="6367"/>
                </a:lnTo>
                <a:lnTo>
                  <a:pt x="174" y="6514"/>
                </a:lnTo>
                <a:lnTo>
                  <a:pt x="199" y="6658"/>
                </a:lnTo>
                <a:lnTo>
                  <a:pt x="210" y="6727"/>
                </a:lnTo>
                <a:lnTo>
                  <a:pt x="224" y="6795"/>
                </a:lnTo>
                <a:lnTo>
                  <a:pt x="236" y="6860"/>
                </a:lnTo>
                <a:lnTo>
                  <a:pt x="250" y="6925"/>
                </a:lnTo>
                <a:lnTo>
                  <a:pt x="262" y="6985"/>
                </a:lnTo>
                <a:lnTo>
                  <a:pt x="276" y="7045"/>
                </a:lnTo>
                <a:lnTo>
                  <a:pt x="290" y="7102"/>
                </a:lnTo>
                <a:lnTo>
                  <a:pt x="303" y="7157"/>
                </a:lnTo>
                <a:lnTo>
                  <a:pt x="317" y="7208"/>
                </a:lnTo>
                <a:lnTo>
                  <a:pt x="330" y="7259"/>
                </a:lnTo>
                <a:lnTo>
                  <a:pt x="344" y="7307"/>
                </a:lnTo>
                <a:lnTo>
                  <a:pt x="359" y="7353"/>
                </a:lnTo>
                <a:lnTo>
                  <a:pt x="372" y="7395"/>
                </a:lnTo>
                <a:lnTo>
                  <a:pt x="388" y="7437"/>
                </a:lnTo>
                <a:lnTo>
                  <a:pt x="403" y="7477"/>
                </a:lnTo>
                <a:lnTo>
                  <a:pt x="419" y="7514"/>
                </a:lnTo>
                <a:lnTo>
                  <a:pt x="432" y="7547"/>
                </a:lnTo>
                <a:lnTo>
                  <a:pt x="448" y="7580"/>
                </a:lnTo>
                <a:lnTo>
                  <a:pt x="463" y="7611"/>
                </a:lnTo>
                <a:lnTo>
                  <a:pt x="479" y="7639"/>
                </a:lnTo>
                <a:lnTo>
                  <a:pt x="495" y="7664"/>
                </a:lnTo>
                <a:lnTo>
                  <a:pt x="511" y="7688"/>
                </a:lnTo>
                <a:lnTo>
                  <a:pt x="526" y="7709"/>
                </a:lnTo>
                <a:lnTo>
                  <a:pt x="543" y="7729"/>
                </a:lnTo>
                <a:lnTo>
                  <a:pt x="559" y="7745"/>
                </a:lnTo>
                <a:lnTo>
                  <a:pt x="576" y="7759"/>
                </a:lnTo>
                <a:lnTo>
                  <a:pt x="592" y="7772"/>
                </a:lnTo>
                <a:lnTo>
                  <a:pt x="610" y="7782"/>
                </a:lnTo>
                <a:lnTo>
                  <a:pt x="626" y="7790"/>
                </a:lnTo>
                <a:lnTo>
                  <a:pt x="644" y="7796"/>
                </a:lnTo>
                <a:lnTo>
                  <a:pt x="663" y="7799"/>
                </a:lnTo>
                <a:lnTo>
                  <a:pt x="681" y="7800"/>
                </a:lnTo>
                <a:lnTo>
                  <a:pt x="697" y="7799"/>
                </a:lnTo>
                <a:lnTo>
                  <a:pt x="715" y="7796"/>
                </a:lnTo>
                <a:lnTo>
                  <a:pt x="731" y="7790"/>
                </a:lnTo>
                <a:lnTo>
                  <a:pt x="749" y="7782"/>
                </a:lnTo>
                <a:lnTo>
                  <a:pt x="765" y="7772"/>
                </a:lnTo>
                <a:lnTo>
                  <a:pt x="772" y="7765"/>
                </a:lnTo>
                <a:lnTo>
                  <a:pt x="782" y="7759"/>
                </a:lnTo>
                <a:lnTo>
                  <a:pt x="797" y="7745"/>
                </a:lnTo>
                <a:lnTo>
                  <a:pt x="816" y="7729"/>
                </a:lnTo>
                <a:lnTo>
                  <a:pt x="831" y="7709"/>
                </a:lnTo>
                <a:lnTo>
                  <a:pt x="847" y="7688"/>
                </a:lnTo>
                <a:lnTo>
                  <a:pt x="863" y="7664"/>
                </a:lnTo>
                <a:lnTo>
                  <a:pt x="879" y="7639"/>
                </a:lnTo>
                <a:lnTo>
                  <a:pt x="886" y="7624"/>
                </a:lnTo>
                <a:lnTo>
                  <a:pt x="894" y="7611"/>
                </a:lnTo>
                <a:lnTo>
                  <a:pt x="910" y="7580"/>
                </a:lnTo>
                <a:lnTo>
                  <a:pt x="926" y="7547"/>
                </a:lnTo>
                <a:lnTo>
                  <a:pt x="941" y="7514"/>
                </a:lnTo>
                <a:lnTo>
                  <a:pt x="955" y="7477"/>
                </a:lnTo>
                <a:lnTo>
                  <a:pt x="962" y="7457"/>
                </a:lnTo>
                <a:lnTo>
                  <a:pt x="965" y="7446"/>
                </a:lnTo>
                <a:lnTo>
                  <a:pt x="970" y="7437"/>
                </a:lnTo>
                <a:lnTo>
                  <a:pt x="983" y="7395"/>
                </a:lnTo>
                <a:lnTo>
                  <a:pt x="999" y="7353"/>
                </a:lnTo>
                <a:lnTo>
                  <a:pt x="1013" y="7307"/>
                </a:lnTo>
                <a:lnTo>
                  <a:pt x="1028" y="7259"/>
                </a:lnTo>
                <a:lnTo>
                  <a:pt x="1041" y="7208"/>
                </a:lnTo>
                <a:lnTo>
                  <a:pt x="1048" y="7182"/>
                </a:lnTo>
                <a:lnTo>
                  <a:pt x="1056" y="7157"/>
                </a:lnTo>
                <a:lnTo>
                  <a:pt x="1058" y="7142"/>
                </a:lnTo>
                <a:lnTo>
                  <a:pt x="1062" y="7129"/>
                </a:lnTo>
                <a:lnTo>
                  <a:pt x="1068" y="7102"/>
                </a:lnTo>
                <a:lnTo>
                  <a:pt x="1082" y="7045"/>
                </a:lnTo>
                <a:lnTo>
                  <a:pt x="1096" y="6985"/>
                </a:lnTo>
                <a:lnTo>
                  <a:pt x="1109" y="6925"/>
                </a:lnTo>
                <a:lnTo>
                  <a:pt x="1111" y="6908"/>
                </a:lnTo>
                <a:lnTo>
                  <a:pt x="1115" y="6892"/>
                </a:lnTo>
                <a:lnTo>
                  <a:pt x="1122" y="6860"/>
                </a:lnTo>
                <a:lnTo>
                  <a:pt x="1135" y="6795"/>
                </a:lnTo>
                <a:lnTo>
                  <a:pt x="1148" y="6727"/>
                </a:lnTo>
                <a:lnTo>
                  <a:pt x="1161" y="6658"/>
                </a:lnTo>
                <a:lnTo>
                  <a:pt x="1184" y="6514"/>
                </a:lnTo>
                <a:lnTo>
                  <a:pt x="1207" y="6367"/>
                </a:lnTo>
                <a:lnTo>
                  <a:pt x="1227" y="6216"/>
                </a:lnTo>
                <a:lnTo>
                  <a:pt x="1248" y="6062"/>
                </a:lnTo>
                <a:lnTo>
                  <a:pt x="1255" y="5982"/>
                </a:lnTo>
                <a:lnTo>
                  <a:pt x="1265" y="5903"/>
                </a:lnTo>
                <a:lnTo>
                  <a:pt x="1272" y="5821"/>
                </a:lnTo>
                <a:lnTo>
                  <a:pt x="1282" y="5741"/>
                </a:lnTo>
                <a:lnTo>
                  <a:pt x="1288" y="5658"/>
                </a:lnTo>
                <a:lnTo>
                  <a:pt x="1289" y="5637"/>
                </a:lnTo>
                <a:lnTo>
                  <a:pt x="1292" y="5616"/>
                </a:lnTo>
                <a:lnTo>
                  <a:pt x="1296" y="5575"/>
                </a:lnTo>
                <a:lnTo>
                  <a:pt x="1310" y="5406"/>
                </a:lnTo>
                <a:lnTo>
                  <a:pt x="1321" y="5233"/>
                </a:lnTo>
                <a:lnTo>
                  <a:pt x="1326" y="5145"/>
                </a:lnTo>
                <a:lnTo>
                  <a:pt x="1331" y="5056"/>
                </a:lnTo>
                <a:lnTo>
                  <a:pt x="1335" y="4965"/>
                </a:lnTo>
                <a:lnTo>
                  <a:pt x="1339" y="4876"/>
                </a:lnTo>
                <a:lnTo>
                  <a:pt x="1339" y="4852"/>
                </a:lnTo>
                <a:lnTo>
                  <a:pt x="1341" y="4829"/>
                </a:lnTo>
                <a:lnTo>
                  <a:pt x="1343" y="4784"/>
                </a:lnTo>
                <a:lnTo>
                  <a:pt x="1347" y="4692"/>
                </a:lnTo>
                <a:lnTo>
                  <a:pt x="1352" y="4504"/>
                </a:lnTo>
                <a:lnTo>
                  <a:pt x="1356" y="4313"/>
                </a:lnTo>
                <a:lnTo>
                  <a:pt x="1359" y="4118"/>
                </a:lnTo>
                <a:lnTo>
                  <a:pt x="1361" y="3921"/>
                </a:lnTo>
                <a:lnTo>
                  <a:pt x="1361" y="3901"/>
                </a:lnTo>
                <a:lnTo>
                  <a:pt x="1360" y="3799"/>
                </a:lnTo>
                <a:lnTo>
                  <a:pt x="1360" y="3699"/>
                </a:lnTo>
                <a:lnTo>
                  <a:pt x="1358" y="3503"/>
                </a:lnTo>
                <a:lnTo>
                  <a:pt x="1353" y="3310"/>
                </a:lnTo>
                <a:lnTo>
                  <a:pt x="1348" y="3122"/>
                </a:lnTo>
                <a:lnTo>
                  <a:pt x="1344" y="3028"/>
                </a:lnTo>
                <a:lnTo>
                  <a:pt x="1341" y="2936"/>
                </a:lnTo>
                <a:lnTo>
                  <a:pt x="1336" y="2844"/>
                </a:lnTo>
                <a:lnTo>
                  <a:pt x="1333" y="2754"/>
                </a:lnTo>
                <a:lnTo>
                  <a:pt x="1322" y="2576"/>
                </a:lnTo>
                <a:lnTo>
                  <a:pt x="1311" y="2403"/>
                </a:lnTo>
                <a:lnTo>
                  <a:pt x="1297" y="2232"/>
                </a:lnTo>
                <a:lnTo>
                  <a:pt x="1283" y="2065"/>
                </a:lnTo>
                <a:lnTo>
                  <a:pt x="1274" y="1982"/>
                </a:lnTo>
                <a:lnTo>
                  <a:pt x="1266" y="1902"/>
                </a:lnTo>
                <a:lnTo>
                  <a:pt x="1257" y="1821"/>
                </a:lnTo>
                <a:lnTo>
                  <a:pt x="1249" y="1743"/>
                </a:lnTo>
                <a:lnTo>
                  <a:pt x="1228" y="1586"/>
                </a:lnTo>
                <a:lnTo>
                  <a:pt x="1208" y="1434"/>
                </a:lnTo>
                <a:lnTo>
                  <a:pt x="1185" y="1286"/>
                </a:lnTo>
                <a:lnTo>
                  <a:pt x="1173" y="1213"/>
                </a:lnTo>
                <a:lnTo>
                  <a:pt x="1161" y="1143"/>
                </a:lnTo>
                <a:lnTo>
                  <a:pt x="1148" y="1072"/>
                </a:lnTo>
                <a:lnTo>
                  <a:pt x="1135" y="1004"/>
                </a:lnTo>
                <a:lnTo>
                  <a:pt x="1122" y="937"/>
                </a:lnTo>
                <a:lnTo>
                  <a:pt x="1109" y="874"/>
                </a:lnTo>
                <a:lnTo>
                  <a:pt x="1096" y="812"/>
                </a:lnTo>
                <a:lnTo>
                  <a:pt x="1082" y="754"/>
                </a:lnTo>
                <a:lnTo>
                  <a:pt x="1068" y="696"/>
                </a:lnTo>
                <a:lnTo>
                  <a:pt x="1056" y="643"/>
                </a:lnTo>
                <a:lnTo>
                  <a:pt x="1041" y="590"/>
                </a:lnTo>
                <a:lnTo>
                  <a:pt x="1028" y="539"/>
                </a:lnTo>
                <a:lnTo>
                  <a:pt x="1013" y="490"/>
                </a:lnTo>
                <a:lnTo>
                  <a:pt x="999" y="446"/>
                </a:lnTo>
                <a:lnTo>
                  <a:pt x="970" y="361"/>
                </a:lnTo>
                <a:lnTo>
                  <a:pt x="955" y="321"/>
                </a:lnTo>
                <a:lnTo>
                  <a:pt x="941" y="286"/>
                </a:lnTo>
                <a:lnTo>
                  <a:pt x="926" y="251"/>
                </a:lnTo>
                <a:lnTo>
                  <a:pt x="910" y="218"/>
                </a:lnTo>
                <a:lnTo>
                  <a:pt x="894" y="187"/>
                </a:lnTo>
                <a:lnTo>
                  <a:pt x="879" y="160"/>
                </a:lnTo>
                <a:lnTo>
                  <a:pt x="863" y="134"/>
                </a:lnTo>
                <a:lnTo>
                  <a:pt x="847" y="110"/>
                </a:lnTo>
                <a:lnTo>
                  <a:pt x="831" y="89"/>
                </a:lnTo>
                <a:lnTo>
                  <a:pt x="816" y="71"/>
                </a:lnTo>
                <a:lnTo>
                  <a:pt x="797" y="54"/>
                </a:lnTo>
                <a:lnTo>
                  <a:pt x="782" y="40"/>
                </a:lnTo>
                <a:lnTo>
                  <a:pt x="765" y="27"/>
                </a:lnTo>
                <a:lnTo>
                  <a:pt x="749" y="17"/>
                </a:lnTo>
                <a:lnTo>
                  <a:pt x="731" y="9"/>
                </a:lnTo>
                <a:lnTo>
                  <a:pt x="715" y="3"/>
                </a:lnTo>
                <a:lnTo>
                  <a:pt x="681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9" name="Line 13"/>
          <p:cNvSpPr/>
          <p:nvPr/>
        </p:nvSpPr>
        <p:spPr>
          <a:xfrm flipH="1">
            <a:off x="6008688" y="4256088"/>
            <a:ext cx="169862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0" name="Freeform 14"/>
          <p:cNvSpPr/>
          <p:nvPr/>
        </p:nvSpPr>
        <p:spPr>
          <a:xfrm>
            <a:off x="4768850" y="4256088"/>
            <a:ext cx="850900" cy="1587"/>
          </a:xfrm>
          <a:custGeom>
            <a:avLst/>
            <a:gdLst>
              <a:gd name="txL" fmla="*/ 0 w 2678"/>
              <a:gd name="txT" fmla="*/ 0 h 1588"/>
              <a:gd name="txR" fmla="*/ 2678 w 2678"/>
              <a:gd name="txB" fmla="*/ 1588 h 1588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2678" h="1588">
                <a:moveTo>
                  <a:pt x="2678" y="0"/>
                </a:moveTo>
                <a:lnTo>
                  <a:pt x="261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1" name="Line 15"/>
          <p:cNvSpPr/>
          <p:nvPr/>
        </p:nvSpPr>
        <p:spPr>
          <a:xfrm flipH="1">
            <a:off x="5683250" y="4256088"/>
            <a:ext cx="268288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2" name="Freeform 18"/>
          <p:cNvSpPr/>
          <p:nvPr/>
        </p:nvSpPr>
        <p:spPr>
          <a:xfrm>
            <a:off x="4572000" y="3011488"/>
            <a:ext cx="314325" cy="2501900"/>
          </a:xfrm>
          <a:custGeom>
            <a:avLst/>
            <a:gdLst>
              <a:gd name="txL" fmla="*/ 0 w 720"/>
              <a:gd name="txT" fmla="*/ 0 h 7881"/>
              <a:gd name="txR" fmla="*/ 720 w 720"/>
              <a:gd name="txB" fmla="*/ 7881 h 78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20" h="7881">
                <a:moveTo>
                  <a:pt x="614" y="1154"/>
                </a:moveTo>
                <a:lnTo>
                  <a:pt x="607" y="1083"/>
                </a:lnTo>
                <a:lnTo>
                  <a:pt x="600" y="1014"/>
                </a:lnTo>
                <a:lnTo>
                  <a:pt x="593" y="947"/>
                </a:lnTo>
                <a:lnTo>
                  <a:pt x="586" y="882"/>
                </a:lnTo>
                <a:lnTo>
                  <a:pt x="578" y="820"/>
                </a:lnTo>
                <a:lnTo>
                  <a:pt x="572" y="760"/>
                </a:lnTo>
                <a:lnTo>
                  <a:pt x="565" y="702"/>
                </a:lnTo>
                <a:lnTo>
                  <a:pt x="558" y="649"/>
                </a:lnTo>
                <a:lnTo>
                  <a:pt x="549" y="595"/>
                </a:lnTo>
                <a:lnTo>
                  <a:pt x="542" y="544"/>
                </a:lnTo>
                <a:lnTo>
                  <a:pt x="535" y="496"/>
                </a:lnTo>
                <a:lnTo>
                  <a:pt x="529" y="449"/>
                </a:lnTo>
                <a:lnTo>
                  <a:pt x="520" y="405"/>
                </a:lnTo>
                <a:lnTo>
                  <a:pt x="513" y="363"/>
                </a:lnTo>
                <a:lnTo>
                  <a:pt x="505" y="323"/>
                </a:lnTo>
                <a:lnTo>
                  <a:pt x="498" y="288"/>
                </a:lnTo>
                <a:lnTo>
                  <a:pt x="489" y="253"/>
                </a:lnTo>
                <a:lnTo>
                  <a:pt x="481" y="220"/>
                </a:lnTo>
                <a:lnTo>
                  <a:pt x="472" y="189"/>
                </a:lnTo>
                <a:lnTo>
                  <a:pt x="465" y="161"/>
                </a:lnTo>
                <a:lnTo>
                  <a:pt x="456" y="135"/>
                </a:lnTo>
                <a:lnTo>
                  <a:pt x="447" y="111"/>
                </a:lnTo>
                <a:lnTo>
                  <a:pt x="431" y="71"/>
                </a:lnTo>
                <a:lnTo>
                  <a:pt x="422" y="54"/>
                </a:lnTo>
                <a:lnTo>
                  <a:pt x="413" y="40"/>
                </a:lnTo>
                <a:lnTo>
                  <a:pt x="404" y="27"/>
                </a:lnTo>
                <a:lnTo>
                  <a:pt x="396" y="17"/>
                </a:lnTo>
                <a:lnTo>
                  <a:pt x="387" y="9"/>
                </a:lnTo>
                <a:lnTo>
                  <a:pt x="378" y="3"/>
                </a:lnTo>
                <a:lnTo>
                  <a:pt x="360" y="0"/>
                </a:lnTo>
                <a:lnTo>
                  <a:pt x="340" y="3"/>
                </a:lnTo>
                <a:lnTo>
                  <a:pt x="331" y="9"/>
                </a:lnTo>
                <a:lnTo>
                  <a:pt x="322" y="17"/>
                </a:lnTo>
                <a:lnTo>
                  <a:pt x="313" y="27"/>
                </a:lnTo>
                <a:lnTo>
                  <a:pt x="304" y="40"/>
                </a:lnTo>
                <a:lnTo>
                  <a:pt x="295" y="54"/>
                </a:lnTo>
                <a:lnTo>
                  <a:pt x="287" y="71"/>
                </a:lnTo>
                <a:lnTo>
                  <a:pt x="269" y="111"/>
                </a:lnTo>
                <a:lnTo>
                  <a:pt x="260" y="135"/>
                </a:lnTo>
                <a:lnTo>
                  <a:pt x="252" y="161"/>
                </a:lnTo>
                <a:lnTo>
                  <a:pt x="243" y="189"/>
                </a:lnTo>
                <a:lnTo>
                  <a:pt x="236" y="220"/>
                </a:lnTo>
                <a:lnTo>
                  <a:pt x="227" y="253"/>
                </a:lnTo>
                <a:lnTo>
                  <a:pt x="220" y="288"/>
                </a:lnTo>
                <a:lnTo>
                  <a:pt x="211" y="323"/>
                </a:lnTo>
                <a:lnTo>
                  <a:pt x="204" y="363"/>
                </a:lnTo>
                <a:lnTo>
                  <a:pt x="195" y="405"/>
                </a:lnTo>
                <a:lnTo>
                  <a:pt x="188" y="449"/>
                </a:lnTo>
                <a:lnTo>
                  <a:pt x="179" y="496"/>
                </a:lnTo>
                <a:lnTo>
                  <a:pt x="173" y="544"/>
                </a:lnTo>
                <a:lnTo>
                  <a:pt x="166" y="595"/>
                </a:lnTo>
                <a:lnTo>
                  <a:pt x="159" y="649"/>
                </a:lnTo>
                <a:lnTo>
                  <a:pt x="151" y="702"/>
                </a:lnTo>
                <a:lnTo>
                  <a:pt x="144" y="760"/>
                </a:lnTo>
                <a:lnTo>
                  <a:pt x="137" y="820"/>
                </a:lnTo>
                <a:lnTo>
                  <a:pt x="131" y="882"/>
                </a:lnTo>
                <a:lnTo>
                  <a:pt x="124" y="947"/>
                </a:lnTo>
                <a:lnTo>
                  <a:pt x="117" y="1014"/>
                </a:lnTo>
                <a:lnTo>
                  <a:pt x="110" y="1083"/>
                </a:lnTo>
                <a:lnTo>
                  <a:pt x="105" y="1154"/>
                </a:lnTo>
                <a:lnTo>
                  <a:pt x="88" y="1329"/>
                </a:lnTo>
                <a:lnTo>
                  <a:pt x="75" y="1510"/>
                </a:lnTo>
                <a:lnTo>
                  <a:pt x="64" y="1697"/>
                </a:lnTo>
                <a:lnTo>
                  <a:pt x="56" y="1890"/>
                </a:lnTo>
                <a:lnTo>
                  <a:pt x="3" y="3921"/>
                </a:lnTo>
                <a:lnTo>
                  <a:pt x="0" y="3940"/>
                </a:lnTo>
                <a:lnTo>
                  <a:pt x="0" y="3961"/>
                </a:lnTo>
                <a:lnTo>
                  <a:pt x="0" y="3980"/>
                </a:lnTo>
                <a:lnTo>
                  <a:pt x="0" y="4021"/>
                </a:lnTo>
                <a:lnTo>
                  <a:pt x="0" y="4061"/>
                </a:lnTo>
                <a:lnTo>
                  <a:pt x="0" y="4100"/>
                </a:lnTo>
                <a:lnTo>
                  <a:pt x="56" y="6153"/>
                </a:lnTo>
                <a:lnTo>
                  <a:pt x="67" y="6300"/>
                </a:lnTo>
                <a:lnTo>
                  <a:pt x="80" y="6445"/>
                </a:lnTo>
                <a:lnTo>
                  <a:pt x="91" y="6587"/>
                </a:lnTo>
                <a:lnTo>
                  <a:pt x="105" y="6726"/>
                </a:lnTo>
                <a:lnTo>
                  <a:pt x="110" y="6795"/>
                </a:lnTo>
                <a:lnTo>
                  <a:pt x="117" y="6865"/>
                </a:lnTo>
                <a:lnTo>
                  <a:pt x="124" y="6932"/>
                </a:lnTo>
                <a:lnTo>
                  <a:pt x="131" y="6996"/>
                </a:lnTo>
                <a:lnTo>
                  <a:pt x="137" y="7057"/>
                </a:lnTo>
                <a:lnTo>
                  <a:pt x="144" y="7118"/>
                </a:lnTo>
                <a:lnTo>
                  <a:pt x="151" y="7175"/>
                </a:lnTo>
                <a:lnTo>
                  <a:pt x="159" y="7231"/>
                </a:lnTo>
                <a:lnTo>
                  <a:pt x="166" y="7282"/>
                </a:lnTo>
                <a:lnTo>
                  <a:pt x="173" y="7333"/>
                </a:lnTo>
                <a:lnTo>
                  <a:pt x="179" y="7382"/>
                </a:lnTo>
                <a:lnTo>
                  <a:pt x="188" y="7428"/>
                </a:lnTo>
                <a:lnTo>
                  <a:pt x="195" y="7472"/>
                </a:lnTo>
                <a:lnTo>
                  <a:pt x="204" y="7514"/>
                </a:lnTo>
                <a:lnTo>
                  <a:pt x="211" y="7554"/>
                </a:lnTo>
                <a:lnTo>
                  <a:pt x="220" y="7591"/>
                </a:lnTo>
                <a:lnTo>
                  <a:pt x="227" y="7625"/>
                </a:lnTo>
                <a:lnTo>
                  <a:pt x="236" y="7658"/>
                </a:lnTo>
                <a:lnTo>
                  <a:pt x="243" y="7689"/>
                </a:lnTo>
                <a:lnTo>
                  <a:pt x="252" y="7717"/>
                </a:lnTo>
                <a:lnTo>
                  <a:pt x="260" y="7743"/>
                </a:lnTo>
                <a:lnTo>
                  <a:pt x="269" y="7767"/>
                </a:lnTo>
                <a:lnTo>
                  <a:pt x="278" y="7789"/>
                </a:lnTo>
                <a:lnTo>
                  <a:pt x="287" y="7808"/>
                </a:lnTo>
                <a:lnTo>
                  <a:pt x="295" y="7825"/>
                </a:lnTo>
                <a:lnTo>
                  <a:pt x="304" y="7840"/>
                </a:lnTo>
                <a:lnTo>
                  <a:pt x="313" y="7852"/>
                </a:lnTo>
                <a:lnTo>
                  <a:pt x="322" y="7862"/>
                </a:lnTo>
                <a:lnTo>
                  <a:pt x="331" y="7870"/>
                </a:lnTo>
                <a:lnTo>
                  <a:pt x="340" y="7876"/>
                </a:lnTo>
                <a:lnTo>
                  <a:pt x="349" y="7879"/>
                </a:lnTo>
                <a:lnTo>
                  <a:pt x="360" y="7881"/>
                </a:lnTo>
                <a:lnTo>
                  <a:pt x="369" y="7879"/>
                </a:lnTo>
                <a:lnTo>
                  <a:pt x="378" y="7876"/>
                </a:lnTo>
                <a:lnTo>
                  <a:pt x="387" y="7870"/>
                </a:lnTo>
                <a:lnTo>
                  <a:pt x="396" y="7862"/>
                </a:lnTo>
                <a:lnTo>
                  <a:pt x="397" y="7859"/>
                </a:lnTo>
                <a:lnTo>
                  <a:pt x="399" y="7857"/>
                </a:lnTo>
                <a:lnTo>
                  <a:pt x="404" y="7852"/>
                </a:lnTo>
                <a:lnTo>
                  <a:pt x="413" y="7840"/>
                </a:lnTo>
                <a:lnTo>
                  <a:pt x="422" y="7825"/>
                </a:lnTo>
                <a:lnTo>
                  <a:pt x="431" y="7808"/>
                </a:lnTo>
                <a:lnTo>
                  <a:pt x="438" y="7789"/>
                </a:lnTo>
                <a:lnTo>
                  <a:pt x="447" y="7767"/>
                </a:lnTo>
                <a:lnTo>
                  <a:pt x="456" y="7743"/>
                </a:lnTo>
                <a:lnTo>
                  <a:pt x="465" y="7717"/>
                </a:lnTo>
                <a:lnTo>
                  <a:pt x="472" y="7689"/>
                </a:lnTo>
                <a:lnTo>
                  <a:pt x="481" y="7658"/>
                </a:lnTo>
                <a:lnTo>
                  <a:pt x="482" y="7649"/>
                </a:lnTo>
                <a:lnTo>
                  <a:pt x="484" y="7641"/>
                </a:lnTo>
                <a:lnTo>
                  <a:pt x="489" y="7625"/>
                </a:lnTo>
                <a:lnTo>
                  <a:pt x="498" y="7591"/>
                </a:lnTo>
                <a:lnTo>
                  <a:pt x="505" y="7554"/>
                </a:lnTo>
                <a:lnTo>
                  <a:pt x="508" y="7534"/>
                </a:lnTo>
                <a:lnTo>
                  <a:pt x="513" y="7514"/>
                </a:lnTo>
                <a:lnTo>
                  <a:pt x="520" y="7472"/>
                </a:lnTo>
                <a:lnTo>
                  <a:pt x="529" y="7428"/>
                </a:lnTo>
                <a:lnTo>
                  <a:pt x="535" y="7382"/>
                </a:lnTo>
                <a:lnTo>
                  <a:pt x="542" y="7333"/>
                </a:lnTo>
                <a:lnTo>
                  <a:pt x="549" y="7282"/>
                </a:lnTo>
                <a:lnTo>
                  <a:pt x="558" y="7231"/>
                </a:lnTo>
                <a:lnTo>
                  <a:pt x="565" y="7175"/>
                </a:lnTo>
                <a:lnTo>
                  <a:pt x="572" y="7118"/>
                </a:lnTo>
                <a:lnTo>
                  <a:pt x="578" y="7057"/>
                </a:lnTo>
                <a:lnTo>
                  <a:pt x="586" y="6996"/>
                </a:lnTo>
                <a:lnTo>
                  <a:pt x="593" y="6932"/>
                </a:lnTo>
                <a:lnTo>
                  <a:pt x="600" y="6865"/>
                </a:lnTo>
                <a:lnTo>
                  <a:pt x="607" y="6795"/>
                </a:lnTo>
                <a:lnTo>
                  <a:pt x="614" y="6726"/>
                </a:lnTo>
                <a:lnTo>
                  <a:pt x="625" y="6587"/>
                </a:lnTo>
                <a:lnTo>
                  <a:pt x="639" y="6445"/>
                </a:lnTo>
                <a:lnTo>
                  <a:pt x="650" y="6300"/>
                </a:lnTo>
                <a:lnTo>
                  <a:pt x="664" y="6153"/>
                </a:lnTo>
                <a:lnTo>
                  <a:pt x="720" y="4100"/>
                </a:lnTo>
                <a:lnTo>
                  <a:pt x="720" y="4061"/>
                </a:lnTo>
                <a:lnTo>
                  <a:pt x="720" y="4021"/>
                </a:lnTo>
                <a:lnTo>
                  <a:pt x="720" y="3980"/>
                </a:lnTo>
                <a:lnTo>
                  <a:pt x="720" y="3961"/>
                </a:lnTo>
                <a:lnTo>
                  <a:pt x="720" y="3940"/>
                </a:lnTo>
                <a:lnTo>
                  <a:pt x="720" y="3921"/>
                </a:lnTo>
                <a:lnTo>
                  <a:pt x="664" y="1890"/>
                </a:lnTo>
                <a:lnTo>
                  <a:pt x="658" y="1793"/>
                </a:lnTo>
                <a:lnTo>
                  <a:pt x="653" y="1697"/>
                </a:lnTo>
                <a:lnTo>
                  <a:pt x="642" y="1510"/>
                </a:lnTo>
                <a:lnTo>
                  <a:pt x="628" y="1329"/>
                </a:lnTo>
                <a:lnTo>
                  <a:pt x="620" y="1241"/>
                </a:lnTo>
                <a:lnTo>
                  <a:pt x="614" y="1154"/>
                </a:lnTo>
              </a:path>
            </a:pathLst>
          </a:custGeom>
          <a:noFill/>
          <a:ln w="127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3" name="Freeform 19"/>
          <p:cNvSpPr/>
          <p:nvPr/>
        </p:nvSpPr>
        <p:spPr>
          <a:xfrm>
            <a:off x="1785938" y="4256088"/>
            <a:ext cx="620712" cy="1587"/>
          </a:xfrm>
          <a:custGeom>
            <a:avLst/>
            <a:gdLst>
              <a:gd name="txL" fmla="*/ 0 w 1958"/>
              <a:gd name="txT" fmla="*/ 0 h 1588"/>
              <a:gd name="txR" fmla="*/ 1958 w 1958"/>
              <a:gd name="txB" fmla="*/ 1588 h 1588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1958" h="1588">
                <a:moveTo>
                  <a:pt x="1958" y="0"/>
                </a:moveTo>
                <a:lnTo>
                  <a:pt x="141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4" name="Freeform 20"/>
          <p:cNvSpPr/>
          <p:nvPr/>
        </p:nvSpPr>
        <p:spPr>
          <a:xfrm>
            <a:off x="3525838" y="4256088"/>
            <a:ext cx="1166812" cy="1587"/>
          </a:xfrm>
          <a:custGeom>
            <a:avLst/>
            <a:gdLst>
              <a:gd name="txL" fmla="*/ 0 w 3678"/>
              <a:gd name="txT" fmla="*/ 0 h 1588"/>
              <a:gd name="txR" fmla="*/ 3678 w 3678"/>
              <a:gd name="txB" fmla="*/ 1588 h 1588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3678" h="1588">
                <a:moveTo>
                  <a:pt x="3678" y="0"/>
                </a:moveTo>
                <a:lnTo>
                  <a:pt x="3461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5" name="Freeform 21"/>
          <p:cNvSpPr/>
          <p:nvPr/>
        </p:nvSpPr>
        <p:spPr>
          <a:xfrm>
            <a:off x="2471738" y="4256088"/>
            <a:ext cx="620712" cy="1587"/>
          </a:xfrm>
          <a:custGeom>
            <a:avLst/>
            <a:gdLst>
              <a:gd name="txL" fmla="*/ 0 w 1958"/>
              <a:gd name="txT" fmla="*/ 0 h 1588"/>
              <a:gd name="txR" fmla="*/ 1958 w 1958"/>
              <a:gd name="txB" fmla="*/ 1588 h 1588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1958" h="1588">
                <a:moveTo>
                  <a:pt x="1958" y="0"/>
                </a:moveTo>
                <a:lnTo>
                  <a:pt x="62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6" name="Line 22"/>
          <p:cNvSpPr/>
          <p:nvPr/>
        </p:nvSpPr>
        <p:spPr>
          <a:xfrm flipH="1">
            <a:off x="3157538" y="4256088"/>
            <a:ext cx="303212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7" name="Line 23"/>
          <p:cNvSpPr/>
          <p:nvPr/>
        </p:nvSpPr>
        <p:spPr>
          <a:xfrm>
            <a:off x="1736725" y="3608388"/>
            <a:ext cx="0" cy="676275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7" name="Line 24"/>
          <p:cNvSpPr/>
          <p:nvPr/>
        </p:nvSpPr>
        <p:spPr>
          <a:xfrm flipV="1">
            <a:off x="3956050" y="4267200"/>
            <a:ext cx="0" cy="990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8" name="Line 25"/>
          <p:cNvSpPr/>
          <p:nvPr/>
        </p:nvSpPr>
        <p:spPr>
          <a:xfrm flipV="1">
            <a:off x="2889250" y="4205288"/>
            <a:ext cx="0" cy="2514600"/>
          </a:xfrm>
          <a:prstGeom prst="line">
            <a:avLst/>
          </a:prstGeom>
          <a:ln w="38100" cap="flat" cmpd="sng">
            <a:solidFill>
              <a:srgbClr val="9933FF"/>
            </a:solidFill>
            <a:prstDash val="lgDash"/>
            <a:headEnd type="triangle" w="med" len="med"/>
            <a:tailEnd type="none" w="med" len="med"/>
          </a:ln>
        </p:spPr>
      </p:sp>
      <p:sp>
        <p:nvSpPr>
          <p:cNvPr id="8220" name="Freeform 26"/>
          <p:cNvSpPr/>
          <p:nvPr/>
        </p:nvSpPr>
        <p:spPr>
          <a:xfrm>
            <a:off x="3646488" y="4194175"/>
            <a:ext cx="46037" cy="107950"/>
          </a:xfrm>
          <a:custGeom>
            <a:avLst/>
            <a:gdLst>
              <a:gd name="txL" fmla="*/ 0 w 203"/>
              <a:gd name="txT" fmla="*/ 0 h 201"/>
              <a:gd name="txR" fmla="*/ 203 w 203"/>
              <a:gd name="txB" fmla="*/ 201 h 2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3" h="201">
                <a:moveTo>
                  <a:pt x="167" y="167"/>
                </a:moveTo>
                <a:lnTo>
                  <a:pt x="176" y="152"/>
                </a:lnTo>
                <a:lnTo>
                  <a:pt x="186" y="138"/>
                </a:lnTo>
                <a:lnTo>
                  <a:pt x="187" y="134"/>
                </a:lnTo>
                <a:lnTo>
                  <a:pt x="189" y="131"/>
                </a:lnTo>
                <a:lnTo>
                  <a:pt x="194" y="124"/>
                </a:lnTo>
                <a:lnTo>
                  <a:pt x="203" y="110"/>
                </a:lnTo>
                <a:lnTo>
                  <a:pt x="203" y="101"/>
                </a:lnTo>
                <a:lnTo>
                  <a:pt x="200" y="91"/>
                </a:lnTo>
                <a:lnTo>
                  <a:pt x="197" y="83"/>
                </a:lnTo>
                <a:lnTo>
                  <a:pt x="189" y="66"/>
                </a:lnTo>
                <a:lnTo>
                  <a:pt x="180" y="52"/>
                </a:lnTo>
                <a:lnTo>
                  <a:pt x="170" y="39"/>
                </a:lnTo>
                <a:lnTo>
                  <a:pt x="160" y="28"/>
                </a:lnTo>
                <a:lnTo>
                  <a:pt x="147" y="18"/>
                </a:lnTo>
                <a:lnTo>
                  <a:pt x="134" y="10"/>
                </a:lnTo>
                <a:lnTo>
                  <a:pt x="119" y="4"/>
                </a:lnTo>
                <a:lnTo>
                  <a:pt x="103" y="0"/>
                </a:lnTo>
                <a:lnTo>
                  <a:pt x="64" y="13"/>
                </a:lnTo>
                <a:lnTo>
                  <a:pt x="47" y="18"/>
                </a:lnTo>
                <a:lnTo>
                  <a:pt x="34" y="26"/>
                </a:lnTo>
                <a:lnTo>
                  <a:pt x="22" y="35"/>
                </a:lnTo>
                <a:lnTo>
                  <a:pt x="14" y="47"/>
                </a:lnTo>
                <a:lnTo>
                  <a:pt x="6" y="58"/>
                </a:lnTo>
                <a:lnTo>
                  <a:pt x="2" y="72"/>
                </a:lnTo>
                <a:lnTo>
                  <a:pt x="0" y="85"/>
                </a:lnTo>
                <a:lnTo>
                  <a:pt x="1" y="101"/>
                </a:lnTo>
                <a:lnTo>
                  <a:pt x="3" y="120"/>
                </a:lnTo>
                <a:lnTo>
                  <a:pt x="8" y="137"/>
                </a:lnTo>
                <a:lnTo>
                  <a:pt x="16" y="152"/>
                </a:lnTo>
                <a:lnTo>
                  <a:pt x="25" y="165"/>
                </a:lnTo>
                <a:lnTo>
                  <a:pt x="37" y="176"/>
                </a:lnTo>
                <a:lnTo>
                  <a:pt x="50" y="184"/>
                </a:lnTo>
                <a:lnTo>
                  <a:pt x="66" y="192"/>
                </a:lnTo>
                <a:lnTo>
                  <a:pt x="83" y="197"/>
                </a:lnTo>
                <a:lnTo>
                  <a:pt x="103" y="201"/>
                </a:lnTo>
                <a:lnTo>
                  <a:pt x="122" y="194"/>
                </a:lnTo>
                <a:lnTo>
                  <a:pt x="143" y="191"/>
                </a:lnTo>
                <a:lnTo>
                  <a:pt x="155" y="179"/>
                </a:lnTo>
                <a:lnTo>
                  <a:pt x="161" y="172"/>
                </a:lnTo>
                <a:lnTo>
                  <a:pt x="163" y="169"/>
                </a:lnTo>
                <a:lnTo>
                  <a:pt x="167" y="167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21" name="Text Box 27"/>
          <p:cNvSpPr txBox="1"/>
          <p:nvPr/>
        </p:nvSpPr>
        <p:spPr>
          <a:xfrm>
            <a:off x="1593850" y="4205288"/>
            <a:ext cx="5334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1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8222" name="Text Box 28"/>
          <p:cNvSpPr txBox="1"/>
          <p:nvPr/>
        </p:nvSpPr>
        <p:spPr>
          <a:xfrm>
            <a:off x="2816225" y="4238625"/>
            <a:ext cx="53340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1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8223" name="Text Box 29"/>
          <p:cNvSpPr txBox="1"/>
          <p:nvPr/>
        </p:nvSpPr>
        <p:spPr>
          <a:xfrm>
            <a:off x="3536950" y="4284663"/>
            <a:ext cx="442913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2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8224" name="Text Box 30"/>
          <p:cNvSpPr txBox="1"/>
          <p:nvPr/>
        </p:nvSpPr>
        <p:spPr>
          <a:xfrm>
            <a:off x="5861050" y="4205288"/>
            <a:ext cx="5334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2</a:t>
            </a:r>
            <a:endParaRPr lang="en-US" altLang="zh-CN" sz="1600" baseline="-25000" dirty="0">
              <a:latin typeface="Times New Roman" panose="02020603050405020304" pitchFamily="18" charset="0"/>
            </a:endParaRPr>
          </a:p>
        </p:txBody>
      </p:sp>
      <p:sp>
        <p:nvSpPr>
          <p:cNvPr id="8225" name="Text Box 31"/>
          <p:cNvSpPr txBox="1"/>
          <p:nvPr/>
        </p:nvSpPr>
        <p:spPr>
          <a:xfrm>
            <a:off x="2203450" y="4205288"/>
            <a:ext cx="5334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1</a:t>
            </a:r>
            <a:endParaRPr lang="en-US" altLang="zh-CN" sz="1600" baseline="-25000" dirty="0">
              <a:latin typeface="Times New Roman" panose="02020603050405020304" pitchFamily="18" charset="0"/>
            </a:endParaRPr>
          </a:p>
        </p:txBody>
      </p:sp>
      <p:sp>
        <p:nvSpPr>
          <p:cNvPr id="8226" name="Text Box 32"/>
          <p:cNvSpPr txBox="1"/>
          <p:nvPr/>
        </p:nvSpPr>
        <p:spPr>
          <a:xfrm>
            <a:off x="4565650" y="4205288"/>
            <a:ext cx="5334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2</a:t>
            </a:r>
            <a:endParaRPr lang="en-US" altLang="zh-CN" sz="1600" baseline="-25000" dirty="0">
              <a:latin typeface="Times New Roman" panose="02020603050405020304" pitchFamily="18" charset="0"/>
            </a:endParaRPr>
          </a:p>
        </p:txBody>
      </p:sp>
      <p:sp>
        <p:nvSpPr>
          <p:cNvPr id="36" name="Line 33"/>
          <p:cNvSpPr/>
          <p:nvPr/>
        </p:nvSpPr>
        <p:spPr>
          <a:xfrm flipH="1">
            <a:off x="2889250" y="5272088"/>
            <a:ext cx="1066800" cy="1447800"/>
          </a:xfrm>
          <a:prstGeom prst="line">
            <a:avLst/>
          </a:prstGeom>
          <a:ln w="28575" cap="flat" cmpd="sng">
            <a:solidFill>
              <a:srgbClr val="00B050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37" name="Line 34"/>
          <p:cNvSpPr/>
          <p:nvPr/>
        </p:nvSpPr>
        <p:spPr>
          <a:xfrm flipV="1">
            <a:off x="2889250" y="5272088"/>
            <a:ext cx="1828800" cy="1447800"/>
          </a:xfrm>
          <a:prstGeom prst="line">
            <a:avLst/>
          </a:prstGeom>
          <a:ln w="28575" cap="flat" cmpd="sng">
            <a:solidFill>
              <a:srgbClr val="00B050"/>
            </a:solidFill>
            <a:prstDash val="lgDash"/>
            <a:headEnd type="none" w="med" len="med"/>
            <a:tailEnd type="none" w="med" len="med"/>
          </a:ln>
        </p:spPr>
      </p:sp>
      <p:grpSp>
        <p:nvGrpSpPr>
          <p:cNvPr id="2" name="Group 36"/>
          <p:cNvGrpSpPr/>
          <p:nvPr/>
        </p:nvGrpSpPr>
        <p:grpSpPr>
          <a:xfrm>
            <a:off x="1690688" y="3563938"/>
            <a:ext cx="617537" cy="179387"/>
            <a:chOff x="1271" y="1722"/>
            <a:chExt cx="389" cy="113"/>
          </a:xfrm>
        </p:grpSpPr>
        <p:sp>
          <p:nvSpPr>
            <p:cNvPr id="8250" name="Line 37"/>
            <p:cNvSpPr/>
            <p:nvPr/>
          </p:nvSpPr>
          <p:spPr>
            <a:xfrm flipV="1">
              <a:off x="1271" y="1779"/>
              <a:ext cx="389" cy="1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51" name="Freeform 38"/>
            <p:cNvSpPr/>
            <p:nvPr/>
          </p:nvSpPr>
          <p:spPr>
            <a:xfrm>
              <a:off x="1385" y="1722"/>
              <a:ext cx="148" cy="113"/>
            </a:xfrm>
            <a:custGeom>
              <a:avLst/>
              <a:gdLst>
                <a:gd name="txL" fmla="*/ 0 w 152"/>
                <a:gd name="txT" fmla="*/ 0 h 199"/>
                <a:gd name="txR" fmla="*/ 152 w 152"/>
                <a:gd name="txB" fmla="*/ 199 h 199"/>
              </a:gdLst>
              <a:ahLst/>
              <a:cxnLst>
                <a:cxn ang="0">
                  <a:pos x="0" y="0"/>
                </a:cxn>
                <a:cxn ang="0">
                  <a:pos x="218" y="12"/>
                </a:cxn>
                <a:cxn ang="0">
                  <a:pos x="73" y="17"/>
                </a:cxn>
              </a:cxnLst>
              <a:rect l="txL" t="txT" r="txR" b="txB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9"/>
          <p:cNvGrpSpPr/>
          <p:nvPr/>
        </p:nvGrpSpPr>
        <p:grpSpPr>
          <a:xfrm>
            <a:off x="3956050" y="5156200"/>
            <a:ext cx="762000" cy="163513"/>
            <a:chOff x="2448" y="2711"/>
            <a:chExt cx="480" cy="103"/>
          </a:xfrm>
        </p:grpSpPr>
        <p:sp>
          <p:nvSpPr>
            <p:cNvPr id="8247" name="Line 40"/>
            <p:cNvSpPr>
              <a:spLocks noChangeShapeType="1"/>
            </p:cNvSpPr>
            <p:nvPr/>
          </p:nvSpPr>
          <p:spPr bwMode="auto">
            <a:xfrm>
              <a:off x="2448" y="2784"/>
              <a:ext cx="4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48" name="Freeform 41"/>
            <p:cNvSpPr/>
            <p:nvPr/>
          </p:nvSpPr>
          <p:spPr bwMode="auto">
            <a:xfrm>
              <a:off x="2592" y="2711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230 w 152"/>
                <a:gd name="T3" fmla="*/ 39 h 199"/>
                <a:gd name="T4" fmla="*/ 77 w 152"/>
                <a:gd name="T5" fmla="*/ 5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4616450" y="4194175"/>
            <a:ext cx="1428750" cy="1143000"/>
            <a:chOff x="2928" y="2064"/>
            <a:chExt cx="900" cy="720"/>
          </a:xfrm>
        </p:grpSpPr>
        <p:sp>
          <p:nvSpPr>
            <p:cNvPr id="8245" name="Line 43"/>
            <p:cNvSpPr>
              <a:spLocks noChangeShapeType="1"/>
            </p:cNvSpPr>
            <p:nvPr/>
          </p:nvSpPr>
          <p:spPr bwMode="auto">
            <a:xfrm flipV="1">
              <a:off x="2928" y="2064"/>
              <a:ext cx="900" cy="7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46" name="Freeform 44"/>
            <p:cNvSpPr/>
            <p:nvPr/>
          </p:nvSpPr>
          <p:spPr bwMode="auto">
            <a:xfrm rot="-2706508">
              <a:off x="3165" y="2446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230 w 152"/>
                <a:gd name="T3" fmla="*/ 39 h 199"/>
                <a:gd name="T4" fmla="*/ 77 w 152"/>
                <a:gd name="T5" fmla="*/ 5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3956050" y="3671888"/>
            <a:ext cx="1219200" cy="1600200"/>
            <a:chOff x="2448" y="1776"/>
            <a:chExt cx="768" cy="1008"/>
          </a:xfrm>
        </p:grpSpPr>
        <p:sp>
          <p:nvSpPr>
            <p:cNvPr id="10" name="Line 46"/>
            <p:cNvSpPr>
              <a:spLocks noChangeShapeType="1"/>
            </p:cNvSpPr>
            <p:nvPr/>
          </p:nvSpPr>
          <p:spPr bwMode="auto">
            <a:xfrm flipV="1">
              <a:off x="2448" y="1776"/>
              <a:ext cx="768" cy="10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44" name="Freeform 47"/>
            <p:cNvSpPr/>
            <p:nvPr/>
          </p:nvSpPr>
          <p:spPr bwMode="auto">
            <a:xfrm rot="-4126384">
              <a:off x="2589" y="2406"/>
              <a:ext cx="192" cy="103"/>
            </a:xfrm>
            <a:custGeom>
              <a:avLst/>
              <a:gdLst>
                <a:gd name="T0" fmla="*/ 0 w 152"/>
                <a:gd name="T1" fmla="*/ 0 h 199"/>
                <a:gd name="T2" fmla="*/ 230 w 152"/>
                <a:gd name="T3" fmla="*/ 39 h 199"/>
                <a:gd name="T4" fmla="*/ 77 w 152"/>
                <a:gd name="T5" fmla="*/ 53 h 199"/>
                <a:gd name="T6" fmla="*/ 0 60000 65536"/>
                <a:gd name="T7" fmla="*/ 0 60000 65536"/>
                <a:gd name="T8" fmla="*/ 0 60000 65536"/>
                <a:gd name="T9" fmla="*/ 0 w 152"/>
                <a:gd name="T10" fmla="*/ 0 h 199"/>
                <a:gd name="T11" fmla="*/ 152 w 15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Group 48"/>
          <p:cNvGrpSpPr/>
          <p:nvPr/>
        </p:nvGrpSpPr>
        <p:grpSpPr>
          <a:xfrm>
            <a:off x="1692275" y="3698875"/>
            <a:ext cx="2182813" cy="1481138"/>
            <a:chOff x="1045" y="1822"/>
            <a:chExt cx="1375" cy="933"/>
          </a:xfrm>
        </p:grpSpPr>
        <p:sp>
          <p:nvSpPr>
            <p:cNvPr id="8241" name="Line 49"/>
            <p:cNvSpPr/>
            <p:nvPr/>
          </p:nvSpPr>
          <p:spPr>
            <a:xfrm>
              <a:off x="1045" y="1822"/>
              <a:ext cx="1375" cy="933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2" name="Freeform 50"/>
            <p:cNvSpPr/>
            <p:nvPr/>
          </p:nvSpPr>
          <p:spPr>
            <a:xfrm rot="1738114">
              <a:off x="1152" y="1920"/>
              <a:ext cx="192" cy="103"/>
            </a:xfrm>
            <a:custGeom>
              <a:avLst/>
              <a:gdLst>
                <a:gd name="txL" fmla="*/ 0 w 152"/>
                <a:gd name="txT" fmla="*/ 0 h 199"/>
                <a:gd name="txR" fmla="*/ 152 w 152"/>
                <a:gd name="txB" fmla="*/ 199 h 199"/>
              </a:gdLst>
              <a:ahLst/>
              <a:cxnLst>
                <a:cxn ang="0">
                  <a:pos x="0" y="0"/>
                </a:cxn>
                <a:cxn ang="0">
                  <a:pos x="368" y="10"/>
                </a:cxn>
                <a:cxn ang="0">
                  <a:pos x="123" y="14"/>
                </a:cxn>
              </a:cxnLst>
              <a:rect l="txL" t="txT" r="txR" b="txB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43" name="Freeform 51"/>
            <p:cNvSpPr/>
            <p:nvPr/>
          </p:nvSpPr>
          <p:spPr>
            <a:xfrm rot="1738114">
              <a:off x="1920" y="2423"/>
              <a:ext cx="192" cy="103"/>
            </a:xfrm>
            <a:custGeom>
              <a:avLst/>
              <a:gdLst>
                <a:gd name="txL" fmla="*/ 0 w 152"/>
                <a:gd name="txT" fmla="*/ 0 h 199"/>
                <a:gd name="txR" fmla="*/ 152 w 152"/>
                <a:gd name="txB" fmla="*/ 199 h 199"/>
              </a:gdLst>
              <a:ahLst/>
              <a:cxnLst>
                <a:cxn ang="0">
                  <a:pos x="0" y="0"/>
                </a:cxn>
                <a:cxn ang="0">
                  <a:pos x="368" y="10"/>
                </a:cxn>
                <a:cxn ang="0">
                  <a:pos x="123" y="14"/>
                </a:cxn>
              </a:cxnLst>
              <a:rect l="txL" t="txT" r="txR" b="txB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2322513" y="3654425"/>
            <a:ext cx="1593850" cy="1555750"/>
            <a:chOff x="1416" y="1804"/>
            <a:chExt cx="1004" cy="980"/>
          </a:xfrm>
        </p:grpSpPr>
        <p:sp>
          <p:nvSpPr>
            <p:cNvPr id="8239" name="Line 53"/>
            <p:cNvSpPr/>
            <p:nvPr/>
          </p:nvSpPr>
          <p:spPr>
            <a:xfrm>
              <a:off x="1416" y="1804"/>
              <a:ext cx="1004" cy="98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0" name="Freeform 54"/>
            <p:cNvSpPr/>
            <p:nvPr/>
          </p:nvSpPr>
          <p:spPr>
            <a:xfrm rot="2926402">
              <a:off x="2041" y="2390"/>
              <a:ext cx="192" cy="139"/>
            </a:xfrm>
            <a:custGeom>
              <a:avLst/>
              <a:gdLst>
                <a:gd name="txL" fmla="*/ 0 w 152"/>
                <a:gd name="txT" fmla="*/ 0 h 199"/>
                <a:gd name="txR" fmla="*/ 152 w 152"/>
                <a:gd name="txB" fmla="*/ 199 h 199"/>
              </a:gdLst>
              <a:ahLst/>
              <a:cxnLst>
                <a:cxn ang="0">
                  <a:pos x="0" y="0"/>
                </a:cxn>
                <a:cxn ang="0">
                  <a:pos x="368" y="19"/>
                </a:cxn>
                <a:cxn ang="0">
                  <a:pos x="123" y="26"/>
                </a:cxn>
              </a:cxnLst>
              <a:rect l="txL" t="txT" r="txR" b="txB"/>
              <a:pathLst>
                <a:path w="152" h="199">
                  <a:moveTo>
                    <a:pt x="0" y="0"/>
                  </a:moveTo>
                  <a:cubicBezTo>
                    <a:pt x="68" y="55"/>
                    <a:pt x="136" y="111"/>
                    <a:pt x="144" y="144"/>
                  </a:cubicBezTo>
                  <a:cubicBezTo>
                    <a:pt x="152" y="177"/>
                    <a:pt x="72" y="191"/>
                    <a:pt x="48" y="199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235" name="Text Box 55"/>
          <p:cNvSpPr txBox="1"/>
          <p:nvPr/>
        </p:nvSpPr>
        <p:spPr>
          <a:xfrm>
            <a:off x="2051050" y="2528888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物镜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36" name="Text Box 56"/>
          <p:cNvSpPr txBox="1"/>
          <p:nvPr/>
        </p:nvSpPr>
        <p:spPr>
          <a:xfrm>
            <a:off x="4413250" y="2528888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目镜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0" name="Picture 2" descr="反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2168525"/>
            <a:ext cx="1735138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38" name="TextBox 58"/>
          <p:cNvSpPr txBox="1"/>
          <p:nvPr/>
        </p:nvSpPr>
        <p:spPr>
          <a:xfrm>
            <a:off x="3176588" y="4284663"/>
            <a:ext cx="585787" cy="614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dirty="0">
                <a:latin typeface="Arial" panose="020B0604020202020204" pitchFamily="34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</a:rPr>
              <a:t>F</a:t>
            </a:r>
            <a:r>
              <a:rPr lang="en-US" altLang="zh-CN" sz="1600" baseline="-25000" dirty="0">
                <a:latin typeface="Times New Roman" panose="02020603050405020304" pitchFamily="18" charset="0"/>
              </a:rPr>
              <a:t>1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  <p:bldP spid="5530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8" descr="ZMHC_1016w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8"/>
          <p:cNvSpPr/>
          <p:nvPr/>
        </p:nvSpPr>
        <p:spPr>
          <a:xfrm>
            <a:off x="855663" y="3759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9220" name="Picture 2" descr="http://dns.takes.tpc.edu.tw/~micro/images/TB-2016R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66738" y="279400"/>
            <a:ext cx="8101012" cy="657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13"/>
          <p:cNvSpPr txBox="1"/>
          <p:nvPr/>
        </p:nvSpPr>
        <p:spPr>
          <a:xfrm>
            <a:off x="836613" y="908050"/>
            <a:ext cx="74168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latin typeface="Arial" panose="020B0604020202020204" pitchFamily="34" charset="0"/>
              </a:rPr>
              <a:t>实验探究（一）</a:t>
            </a:r>
            <a:endParaRPr lang="en-US" altLang="zh-CN" sz="4400" b="1" dirty="0">
              <a:latin typeface="Arial" panose="020B0604020202020204" pitchFamily="34" charset="0"/>
            </a:endParaRPr>
          </a:p>
          <a:p>
            <a:pPr algn="ctr"/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模拟显微镜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CN" sz="4400" b="1" dirty="0">
                <a:latin typeface="Arial" panose="020B0604020202020204" pitchFamily="34" charset="0"/>
              </a:rPr>
              <a:t>  </a:t>
            </a:r>
            <a:endParaRPr lang="en-US" altLang="zh-CN" sz="4400" b="1" dirty="0">
              <a:latin typeface="Arial" panose="020B0604020202020204" pitchFamily="34" charset="0"/>
            </a:endParaRPr>
          </a:p>
          <a:p>
            <a:r>
              <a:rPr lang="zh-CN" altLang="en-US" sz="4400" b="1" dirty="0">
                <a:solidFill>
                  <a:srgbClr val="FF00FF"/>
                </a:solidFill>
                <a:latin typeface="Arial" panose="020B0604020202020204" pitchFamily="34" charset="0"/>
              </a:rPr>
              <a:t>同学们用两个焦距不同的放大镜模拟显微镜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隶书" pitchFamily="49" charset="-122"/>
              </a:rPr>
              <a:t>（观察课本上的字）</a:t>
            </a:r>
            <a:endParaRPr lang="en-US" altLang="zh-CN" sz="3600" b="1" dirty="0">
              <a:solidFill>
                <a:srgbClr val="FF00FF"/>
              </a:solidFill>
              <a:latin typeface="Arial" panose="020B0604020202020204" pitchFamily="34" charset="0"/>
              <a:ea typeface="隶书" pitchFamily="49" charset="-122"/>
            </a:endParaRPr>
          </a:p>
          <a:p>
            <a:endParaRPr lang="en-US" altLang="zh-CN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0" y="233363"/>
            <a:ext cx="64087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CC"/>
                </a:solidFill>
                <a:latin typeface="Times New Roman" panose="02020603050405020304" pitchFamily="18" charset="0"/>
              </a:rPr>
              <a:t>了解：光学显微镜的发展：</a:t>
            </a:r>
            <a:endParaRPr lang="zh-CN" altLang="en-US" sz="3600" b="1" dirty="0">
              <a:solidFill>
                <a:srgbClr val="00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3" descr="2004414105447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" y="1179513"/>
            <a:ext cx="1125538" cy="329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4"/>
          <p:cNvSpPr txBox="1"/>
          <p:nvPr/>
        </p:nvSpPr>
        <p:spPr>
          <a:xfrm>
            <a:off x="250825" y="4643438"/>
            <a:ext cx="11715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R.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胡克在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世纪中期制做的复式显微镜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5" name="Picture 5" descr="200441410545580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2400" y="1133475"/>
            <a:ext cx="1123950" cy="3330575"/>
          </a:xfrm>
          <a:ln/>
        </p:spPr>
      </p:pic>
      <p:sp>
        <p:nvSpPr>
          <p:cNvPr id="10246" name="Text Box 6"/>
          <p:cNvSpPr txBox="1"/>
          <p:nvPr/>
        </p:nvSpPr>
        <p:spPr>
          <a:xfrm>
            <a:off x="1466850" y="4689475"/>
            <a:ext cx="674688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</a:rPr>
              <a:t>19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世纪中期的显微镜</a:t>
            </a:r>
            <a:endParaRPr lang="zh-CN" altLang="en-US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7" name="Picture 7" descr="200441410545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38" y="1223963"/>
            <a:ext cx="1079500" cy="3284537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</p:pic>
      <p:sp>
        <p:nvSpPr>
          <p:cNvPr id="10248" name="Text Box 8"/>
          <p:cNvSpPr txBox="1"/>
          <p:nvPr/>
        </p:nvSpPr>
        <p:spPr>
          <a:xfrm>
            <a:off x="2636838" y="4643438"/>
            <a:ext cx="765175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</a:rPr>
              <a:t>20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世纪初期的显微镜</a:t>
            </a:r>
            <a:endParaRPr lang="zh-CN" altLang="en-US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9" name="Picture 2" descr="http://dns.takes.tpc.edu.tw/~micro/images/TB-2016R.jpg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3806825" y="1133475"/>
            <a:ext cx="1214438" cy="333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Text Box 4"/>
          <p:cNvSpPr txBox="1"/>
          <p:nvPr/>
        </p:nvSpPr>
        <p:spPr>
          <a:xfrm>
            <a:off x="3806825" y="4689475"/>
            <a:ext cx="765175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切片显微镜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0251" name="Picture 3" descr="http://dns.takes.tpc.edu.tw/~micro/images/jcm-45.jpg"/>
          <p:cNvPicPr>
            <a:picLocks noChangeAspect="1"/>
          </p:cNvPicPr>
          <p:nvPr/>
        </p:nvPicPr>
        <p:blipFill>
          <a:blip r:embed="rId7" r:link="rId8">
            <a:lum contrast="-12000"/>
          </a:blip>
          <a:stretch>
            <a:fillRect/>
          </a:stretch>
        </p:blipFill>
        <p:spPr>
          <a:xfrm>
            <a:off x="5067300" y="1133475"/>
            <a:ext cx="1260475" cy="337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Text Box 5"/>
          <p:cNvSpPr txBox="1"/>
          <p:nvPr/>
        </p:nvSpPr>
        <p:spPr>
          <a:xfrm>
            <a:off x="5427663" y="4733925"/>
            <a:ext cx="67468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解剖显微镜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0253" name="Picture 18" descr="手术显微镜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225" y="1133475"/>
            <a:ext cx="1260475" cy="337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17" descr="电子显微镜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7150" y="1133475"/>
            <a:ext cx="1466850" cy="337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5" name="Text Box 5"/>
          <p:cNvSpPr txBox="1"/>
          <p:nvPr/>
        </p:nvSpPr>
        <p:spPr>
          <a:xfrm>
            <a:off x="7272338" y="4778375"/>
            <a:ext cx="674687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tx2"/>
                </a:solidFill>
                <a:latin typeface="宋体" panose="02010600030101010101" pitchFamily="2" charset="-122"/>
              </a:rPr>
              <a:t>电子显微镜</a:t>
            </a:r>
            <a:endParaRPr lang="zh-CN" altLang="en-US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8" descr="ZMHC_1016w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9"/>
          <p:cNvSpPr txBox="1"/>
          <p:nvPr/>
        </p:nvSpPr>
        <p:spPr>
          <a:xfrm>
            <a:off x="971550" y="1268413"/>
            <a:ext cx="6985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1268" name="Rectangle 12"/>
          <p:cNvSpPr/>
          <p:nvPr/>
        </p:nvSpPr>
        <p:spPr>
          <a:xfrm>
            <a:off x="1476375" y="1557338"/>
            <a:ext cx="6911975" cy="249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请同学们认真阅读课本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P103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“望远镜”前两段，并完成自学达标：（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分钟后比谁最棒）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269" name="Group 20"/>
          <p:cNvGrpSpPr/>
          <p:nvPr/>
        </p:nvGrpSpPr>
        <p:grpSpPr>
          <a:xfrm>
            <a:off x="1547813" y="260350"/>
            <a:ext cx="5975350" cy="1366838"/>
            <a:chOff x="975" y="0"/>
            <a:chExt cx="3447" cy="650"/>
          </a:xfrm>
        </p:grpSpPr>
        <p:pic>
          <p:nvPicPr>
            <p:cNvPr id="11274" name="Picture 21" descr="自学指导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" y="0"/>
              <a:ext cx="2476" cy="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5" name="Rectangle 22"/>
            <p:cNvSpPr/>
            <p:nvPr/>
          </p:nvSpPr>
          <p:spPr>
            <a:xfrm>
              <a:off x="3243" y="203"/>
              <a:ext cx="1179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endParaRPr lang="zh-CN" altLang="zh-CN" sz="4400" b="1" dirty="0">
                <a:latin typeface="Arial" panose="020B0604020202020204" pitchFamily="34" charset="0"/>
                <a:ea typeface="迷你简启体" pitchFamily="65" charset="-122"/>
              </a:endParaRPr>
            </a:p>
          </p:txBody>
        </p:sp>
      </p:grpSp>
      <p:sp>
        <p:nvSpPr>
          <p:cNvPr id="11270" name="Oval 24"/>
          <p:cNvSpPr/>
          <p:nvPr/>
        </p:nvSpPr>
        <p:spPr>
          <a:xfrm>
            <a:off x="5795963" y="692150"/>
            <a:ext cx="720725" cy="863600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58DB2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1" name="Text Box 25"/>
          <p:cNvSpPr txBox="1"/>
          <p:nvPr/>
        </p:nvSpPr>
        <p:spPr>
          <a:xfrm>
            <a:off x="5435600" y="836613"/>
            <a:ext cx="18732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（二）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3518" name="Rectangle 30"/>
          <p:cNvSpPr/>
          <p:nvPr/>
        </p:nvSpPr>
        <p:spPr>
          <a:xfrm>
            <a:off x="611188" y="3284538"/>
            <a:ext cx="67691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自学达标（二）答案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4213" y="4005263"/>
            <a:ext cx="76676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、凸透镜 、物镜、缩小、实像。放大、虚像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8" grpId="0"/>
      <p:bldP spid="11" grpId="0"/>
    </p:bld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WPS 演示</Application>
  <PresentationFormat>全屏显示(4:3)</PresentationFormat>
  <Paragraphs>208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黑体</vt:lpstr>
      <vt:lpstr>楷体</vt:lpstr>
      <vt:lpstr>楷体_GB2312</vt:lpstr>
      <vt:lpstr>隶书</vt:lpstr>
      <vt:lpstr>迷你简启体</vt:lpstr>
      <vt:lpstr>Tahoma</vt:lpstr>
      <vt:lpstr>Verdana</vt:lpstr>
      <vt:lpstr>Symbol</vt:lpstr>
      <vt:lpstr>Wingdings 2</vt:lpstr>
      <vt:lpstr>幼圆</vt:lpstr>
      <vt:lpstr>微软雅黑</vt:lpstr>
      <vt:lpstr>华文楷体</vt:lpstr>
      <vt:lpstr>新宋体</vt:lpstr>
      <vt:lpstr>Arial Unicode MS</vt:lpstr>
      <vt:lpstr>Wingdings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631</cp:revision>
  <dcterms:created xsi:type="dcterms:W3CDTF">2004-12-04T02:49:41Z</dcterms:created>
  <dcterms:modified xsi:type="dcterms:W3CDTF">2018-11-28T12:42:53Z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