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2" r:id="rId4"/>
    <p:sldMasterId id="2147483716" r:id="rId5"/>
    <p:sldMasterId id="2147483730" r:id="rId6"/>
    <p:sldMasterId id="2147483744" r:id="rId7"/>
    <p:sldMasterId id="2147483758" r:id="rId8"/>
    <p:sldMasterId id="2147483772" r:id="rId9"/>
    <p:sldMasterId id="2147483786" r:id="rId10"/>
  </p:sldMasterIdLst>
  <p:notesMasterIdLst>
    <p:notesMasterId r:id="rId43"/>
  </p:notesMasterIdLst>
  <p:sldIdLst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5263E-88D4-4605-99AE-7FFB6ABD5928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9556D-34DB-460F-A1A1-8DAB9A74F7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7944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B9B48-7241-4C72-BBA9-00253AA91259}" type="slidenum">
              <a:rPr lang="en-US" altLang="zh-CN" smtClean="0"/>
              <a:pPr/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644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B9B48-7241-4C72-BBA9-00253AA91259}" type="slidenum">
              <a:rPr lang="en-US" altLang="zh-CN" smtClean="0"/>
              <a:pPr/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27857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B9B48-7241-4C72-BBA9-00253AA91259}" type="slidenum">
              <a:rPr lang="en-US" altLang="zh-CN" smtClean="0"/>
              <a:pPr/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22704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B9B48-7241-4C72-BBA9-00253AA91259}" type="slidenum">
              <a:rPr lang="en-US" altLang="zh-CN" smtClean="0"/>
              <a:pPr/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0352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B9B48-7241-4C72-BBA9-00253AA91259}" type="slidenum">
              <a:rPr lang="en-US" altLang="zh-CN" smtClean="0"/>
              <a:pPr/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01014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B9B48-7241-4C72-BBA9-00253AA91259}" type="slidenum">
              <a:rPr lang="en-US" altLang="zh-CN" smtClean="0"/>
              <a:pPr/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89293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B9B48-7241-4C72-BBA9-00253AA91259}" type="slidenum">
              <a:rPr lang="en-US" altLang="zh-CN" smtClean="0"/>
              <a:pPr/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971067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B9B48-7241-4C72-BBA9-00253AA91259}" type="slidenum">
              <a:rPr lang="en-US" altLang="zh-CN" smtClean="0"/>
              <a:pPr/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934515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B9B48-7241-4C72-BBA9-00253AA91259}" type="slidenum">
              <a:rPr lang="en-US" altLang="zh-CN" smtClean="0"/>
              <a:pPr/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682147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B9B48-7241-4C72-BBA9-00253AA91259}" type="slidenum">
              <a:rPr lang="en-US" altLang="zh-CN" smtClean="0"/>
              <a:pPr/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404090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B9B48-7241-4C72-BBA9-00253AA91259}" type="slidenum">
              <a:rPr lang="en-US" altLang="zh-CN" smtClean="0"/>
              <a:pPr/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47616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B9B48-7241-4C72-BBA9-00253AA91259}" type="slidenum">
              <a:rPr lang="en-US" altLang="zh-CN" smtClean="0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727060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B9B48-7241-4C72-BBA9-00253AA91259}" type="slidenum">
              <a:rPr lang="en-US" altLang="zh-CN" smtClean="0"/>
              <a:pPr/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463646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B9B48-7241-4C72-BBA9-00253AA91259}" type="slidenum">
              <a:rPr lang="en-US" altLang="zh-CN" smtClean="0"/>
              <a:pPr/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035311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B9B48-7241-4C72-BBA9-00253AA91259}" type="slidenum">
              <a:rPr lang="en-US" altLang="zh-CN" smtClean="0"/>
              <a:pPr/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414251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B9B48-7241-4C72-BBA9-00253AA91259}" type="slidenum">
              <a:rPr lang="en-US" altLang="zh-CN" smtClean="0"/>
              <a:pPr/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34511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B9B48-7241-4C72-BBA9-00253AA91259}" type="slidenum">
              <a:rPr lang="en-US" altLang="zh-CN" smtClean="0"/>
              <a:pPr/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383656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B9B48-7241-4C72-BBA9-00253AA91259}" type="slidenum">
              <a:rPr lang="en-US" altLang="zh-CN" smtClean="0"/>
              <a:pPr/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658951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B9B48-7241-4C72-BBA9-00253AA91259}" type="slidenum">
              <a:rPr lang="en-US" altLang="zh-CN" smtClean="0"/>
              <a:pPr/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116011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B9B48-7241-4C72-BBA9-00253AA91259}" type="slidenum">
              <a:rPr lang="en-US" altLang="zh-CN" smtClean="0"/>
              <a:pPr/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709768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B9B48-7241-4C72-BBA9-00253AA91259}" type="slidenum">
              <a:rPr lang="en-US" altLang="zh-CN" smtClean="0"/>
              <a:pPr/>
              <a:t>28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200815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B9B48-7241-4C72-BBA9-00253AA91259}" type="slidenum">
              <a:rPr lang="en-US" altLang="zh-CN" smtClean="0"/>
              <a:pPr/>
              <a:t>29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4502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B9B48-7241-4C72-BBA9-00253AA91259}" type="slidenum">
              <a:rPr lang="en-US" altLang="zh-CN" smtClean="0"/>
              <a:pPr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550362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B9B48-7241-4C72-BBA9-00253AA91259}" type="slidenum">
              <a:rPr lang="en-US" altLang="zh-CN" smtClean="0"/>
              <a:pPr/>
              <a:t>30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91504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B9B48-7241-4C72-BBA9-00253AA91259}" type="slidenum">
              <a:rPr lang="en-US" altLang="zh-CN" smtClean="0"/>
              <a:pPr/>
              <a:t>31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216359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B9B48-7241-4C72-BBA9-00253AA91259}" type="slidenum">
              <a:rPr lang="en-US" altLang="zh-CN" smtClean="0"/>
              <a:pPr/>
              <a:t>32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16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B9B48-7241-4C72-BBA9-00253AA91259}" type="slidenum">
              <a:rPr lang="en-US" altLang="zh-CN" smtClean="0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645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B9B48-7241-4C72-BBA9-00253AA91259}" type="slidenum">
              <a:rPr lang="en-US" altLang="zh-CN" smtClean="0"/>
              <a:pPr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48393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B9B48-7241-4C72-BBA9-00253AA91259}" type="slidenum">
              <a:rPr lang="en-US" altLang="zh-CN" smtClean="0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5517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B9B48-7241-4C72-BBA9-00253AA91259}" type="slidenum">
              <a:rPr lang="en-US" altLang="zh-CN" smtClean="0"/>
              <a:pPr/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02945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B9B48-7241-4C72-BBA9-00253AA91259}" type="slidenum">
              <a:rPr lang="en-US" altLang="zh-CN" smtClean="0"/>
              <a:pPr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88903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B9B48-7241-4C72-BBA9-00253AA91259}" type="slidenum">
              <a:rPr lang="en-US" altLang="zh-CN" smtClean="0"/>
              <a:pPr/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97698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17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13450455">
            <a:off x="8278708" y="5341988"/>
            <a:ext cx="496115" cy="1681192"/>
            <a:chOff x="11762339" y="3746221"/>
            <a:chExt cx="406107" cy="1155987"/>
          </a:xfrm>
        </p:grpSpPr>
        <p:sp>
          <p:nvSpPr>
            <p:cNvPr id="3" name="Freeform 16"/>
            <p:cNvSpPr>
              <a:spLocks/>
            </p:cNvSpPr>
            <p:nvPr userDrawn="1"/>
          </p:nvSpPr>
          <p:spPr bwMode="auto">
            <a:xfrm flipV="1">
              <a:off x="11767353" y="3746221"/>
              <a:ext cx="396080" cy="564858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" name="Freeform 30"/>
            <p:cNvSpPr>
              <a:spLocks/>
            </p:cNvSpPr>
            <p:nvPr userDrawn="1"/>
          </p:nvSpPr>
          <p:spPr bwMode="auto">
            <a:xfrm rot="15296182">
              <a:off x="11830602" y="4196908"/>
              <a:ext cx="275725" cy="32960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" name="Freeform 12"/>
            <p:cNvSpPr>
              <a:spLocks/>
            </p:cNvSpPr>
            <p:nvPr userDrawn="1"/>
          </p:nvSpPr>
          <p:spPr bwMode="auto">
            <a:xfrm rot="7160246">
              <a:off x="11692179" y="4425941"/>
              <a:ext cx="546427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 rot="2731254">
            <a:off x="296890" y="38827"/>
            <a:ext cx="566183" cy="1208734"/>
            <a:chOff x="4454660" y="3810474"/>
            <a:chExt cx="406107" cy="1155987"/>
          </a:xfrm>
        </p:grpSpPr>
        <p:sp>
          <p:nvSpPr>
            <p:cNvPr id="7" name="Freeform 16"/>
            <p:cNvSpPr>
              <a:spLocks/>
            </p:cNvSpPr>
            <p:nvPr userDrawn="1"/>
          </p:nvSpPr>
          <p:spPr bwMode="auto">
            <a:xfrm flipV="1">
              <a:off x="4459674" y="3810474"/>
              <a:ext cx="396080" cy="564858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Freeform 30"/>
            <p:cNvSpPr>
              <a:spLocks/>
            </p:cNvSpPr>
            <p:nvPr userDrawn="1"/>
          </p:nvSpPr>
          <p:spPr bwMode="auto">
            <a:xfrm rot="15296182">
              <a:off x="4522923" y="4261161"/>
              <a:ext cx="275725" cy="32960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Freeform 12"/>
            <p:cNvSpPr>
              <a:spLocks/>
            </p:cNvSpPr>
            <p:nvPr userDrawn="1"/>
          </p:nvSpPr>
          <p:spPr bwMode="auto">
            <a:xfrm rot="7160246">
              <a:off x="4384500" y="4490194"/>
              <a:ext cx="546427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 rot="23880000" flipV="1">
            <a:off x="122842" y="1301"/>
            <a:ext cx="159482" cy="605292"/>
            <a:chOff x="4454660" y="3810474"/>
            <a:chExt cx="406107" cy="1155987"/>
          </a:xfrm>
        </p:grpSpPr>
        <p:sp>
          <p:nvSpPr>
            <p:cNvPr id="11" name="Freeform 16"/>
            <p:cNvSpPr>
              <a:spLocks/>
            </p:cNvSpPr>
            <p:nvPr userDrawn="1"/>
          </p:nvSpPr>
          <p:spPr bwMode="auto">
            <a:xfrm flipV="1">
              <a:off x="4459674" y="3810474"/>
              <a:ext cx="396080" cy="564858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30"/>
            <p:cNvSpPr>
              <a:spLocks/>
            </p:cNvSpPr>
            <p:nvPr userDrawn="1"/>
          </p:nvSpPr>
          <p:spPr bwMode="auto">
            <a:xfrm rot="15296182">
              <a:off x="4522923" y="4261161"/>
              <a:ext cx="275725" cy="32960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 rot="7160246">
              <a:off x="4384500" y="4490194"/>
              <a:ext cx="546427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 rot="23880000" flipV="1">
            <a:off x="8799298" y="6251410"/>
            <a:ext cx="159482" cy="605292"/>
            <a:chOff x="4454660" y="3810474"/>
            <a:chExt cx="406107" cy="1155987"/>
          </a:xfrm>
        </p:grpSpPr>
        <p:sp>
          <p:nvSpPr>
            <p:cNvPr id="15" name="Freeform 16"/>
            <p:cNvSpPr>
              <a:spLocks/>
            </p:cNvSpPr>
            <p:nvPr userDrawn="1"/>
          </p:nvSpPr>
          <p:spPr bwMode="auto">
            <a:xfrm flipV="1">
              <a:off x="4459674" y="3810474"/>
              <a:ext cx="396080" cy="564858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30"/>
            <p:cNvSpPr>
              <a:spLocks/>
            </p:cNvSpPr>
            <p:nvPr userDrawn="1"/>
          </p:nvSpPr>
          <p:spPr bwMode="auto">
            <a:xfrm rot="15296182">
              <a:off x="4522923" y="4261161"/>
              <a:ext cx="275725" cy="32960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 rot="7160246">
              <a:off x="4384500" y="4490194"/>
              <a:ext cx="546427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2531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17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17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13450455">
            <a:off x="8278712" y="5341988"/>
            <a:ext cx="496115" cy="1681192"/>
            <a:chOff x="11762339" y="3746221"/>
            <a:chExt cx="406107" cy="1155987"/>
          </a:xfrm>
        </p:grpSpPr>
        <p:sp>
          <p:nvSpPr>
            <p:cNvPr id="3" name="Freeform 16"/>
            <p:cNvSpPr>
              <a:spLocks/>
            </p:cNvSpPr>
            <p:nvPr userDrawn="1"/>
          </p:nvSpPr>
          <p:spPr bwMode="auto">
            <a:xfrm flipV="1">
              <a:off x="11767353" y="3746221"/>
              <a:ext cx="396080" cy="564858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" name="Freeform 30"/>
            <p:cNvSpPr>
              <a:spLocks/>
            </p:cNvSpPr>
            <p:nvPr userDrawn="1"/>
          </p:nvSpPr>
          <p:spPr bwMode="auto">
            <a:xfrm rot="15296182">
              <a:off x="11830602" y="4196908"/>
              <a:ext cx="275725" cy="32960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" name="Freeform 12"/>
            <p:cNvSpPr>
              <a:spLocks/>
            </p:cNvSpPr>
            <p:nvPr userDrawn="1"/>
          </p:nvSpPr>
          <p:spPr bwMode="auto">
            <a:xfrm rot="7160246">
              <a:off x="11692179" y="4425941"/>
              <a:ext cx="546427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 rot="2731254">
            <a:off x="296892" y="38826"/>
            <a:ext cx="566183" cy="1208734"/>
            <a:chOff x="4454660" y="3810474"/>
            <a:chExt cx="406107" cy="1155987"/>
          </a:xfrm>
        </p:grpSpPr>
        <p:sp>
          <p:nvSpPr>
            <p:cNvPr id="7" name="Freeform 16"/>
            <p:cNvSpPr>
              <a:spLocks/>
            </p:cNvSpPr>
            <p:nvPr userDrawn="1"/>
          </p:nvSpPr>
          <p:spPr bwMode="auto">
            <a:xfrm flipV="1">
              <a:off x="4459674" y="3810474"/>
              <a:ext cx="396080" cy="564858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Freeform 30"/>
            <p:cNvSpPr>
              <a:spLocks/>
            </p:cNvSpPr>
            <p:nvPr userDrawn="1"/>
          </p:nvSpPr>
          <p:spPr bwMode="auto">
            <a:xfrm rot="15296182">
              <a:off x="4522923" y="4261161"/>
              <a:ext cx="275725" cy="32960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Freeform 12"/>
            <p:cNvSpPr>
              <a:spLocks/>
            </p:cNvSpPr>
            <p:nvPr userDrawn="1"/>
          </p:nvSpPr>
          <p:spPr bwMode="auto">
            <a:xfrm rot="7160246">
              <a:off x="4384500" y="4490194"/>
              <a:ext cx="546427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 rot="23880000" flipV="1">
            <a:off x="122842" y="1303"/>
            <a:ext cx="159482" cy="605292"/>
            <a:chOff x="4454660" y="3810474"/>
            <a:chExt cx="406107" cy="1155987"/>
          </a:xfrm>
        </p:grpSpPr>
        <p:sp>
          <p:nvSpPr>
            <p:cNvPr id="11" name="Freeform 16"/>
            <p:cNvSpPr>
              <a:spLocks/>
            </p:cNvSpPr>
            <p:nvPr userDrawn="1"/>
          </p:nvSpPr>
          <p:spPr bwMode="auto">
            <a:xfrm flipV="1">
              <a:off x="4459674" y="3810474"/>
              <a:ext cx="396080" cy="564858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30"/>
            <p:cNvSpPr>
              <a:spLocks/>
            </p:cNvSpPr>
            <p:nvPr userDrawn="1"/>
          </p:nvSpPr>
          <p:spPr bwMode="auto">
            <a:xfrm rot="15296182">
              <a:off x="4522923" y="4261161"/>
              <a:ext cx="275725" cy="32960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 rot="7160246">
              <a:off x="4384500" y="4490194"/>
              <a:ext cx="546427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 rot="23880000" flipV="1">
            <a:off x="8799297" y="6251411"/>
            <a:ext cx="159482" cy="605292"/>
            <a:chOff x="4454660" y="3810474"/>
            <a:chExt cx="406107" cy="1155987"/>
          </a:xfrm>
        </p:grpSpPr>
        <p:sp>
          <p:nvSpPr>
            <p:cNvPr id="15" name="Freeform 16"/>
            <p:cNvSpPr>
              <a:spLocks/>
            </p:cNvSpPr>
            <p:nvPr userDrawn="1"/>
          </p:nvSpPr>
          <p:spPr bwMode="auto">
            <a:xfrm flipV="1">
              <a:off x="4459674" y="3810474"/>
              <a:ext cx="396080" cy="564858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30"/>
            <p:cNvSpPr>
              <a:spLocks/>
            </p:cNvSpPr>
            <p:nvPr userDrawn="1"/>
          </p:nvSpPr>
          <p:spPr bwMode="auto">
            <a:xfrm rot="15296182">
              <a:off x="4522923" y="4261161"/>
              <a:ext cx="275725" cy="32960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 rot="7160246">
              <a:off x="4384500" y="4490194"/>
              <a:ext cx="546427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2531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13450455">
            <a:off x="8278708" y="5341988"/>
            <a:ext cx="496115" cy="1681192"/>
            <a:chOff x="11762339" y="3746221"/>
            <a:chExt cx="406107" cy="1155987"/>
          </a:xfrm>
        </p:grpSpPr>
        <p:sp>
          <p:nvSpPr>
            <p:cNvPr id="3" name="Freeform 16"/>
            <p:cNvSpPr>
              <a:spLocks/>
            </p:cNvSpPr>
            <p:nvPr userDrawn="1"/>
          </p:nvSpPr>
          <p:spPr bwMode="auto">
            <a:xfrm flipV="1">
              <a:off x="11767353" y="3746221"/>
              <a:ext cx="396080" cy="564858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" name="Freeform 30"/>
            <p:cNvSpPr>
              <a:spLocks/>
            </p:cNvSpPr>
            <p:nvPr userDrawn="1"/>
          </p:nvSpPr>
          <p:spPr bwMode="auto">
            <a:xfrm rot="15296182">
              <a:off x="11830602" y="4196908"/>
              <a:ext cx="275725" cy="32960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" name="Freeform 12"/>
            <p:cNvSpPr>
              <a:spLocks/>
            </p:cNvSpPr>
            <p:nvPr userDrawn="1"/>
          </p:nvSpPr>
          <p:spPr bwMode="auto">
            <a:xfrm rot="7160246">
              <a:off x="11692179" y="4425941"/>
              <a:ext cx="546427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 rot="2731254">
            <a:off x="296890" y="38826"/>
            <a:ext cx="566183" cy="1208734"/>
            <a:chOff x="4454660" y="3810474"/>
            <a:chExt cx="406107" cy="1155987"/>
          </a:xfrm>
        </p:grpSpPr>
        <p:sp>
          <p:nvSpPr>
            <p:cNvPr id="7" name="Freeform 16"/>
            <p:cNvSpPr>
              <a:spLocks/>
            </p:cNvSpPr>
            <p:nvPr userDrawn="1"/>
          </p:nvSpPr>
          <p:spPr bwMode="auto">
            <a:xfrm flipV="1">
              <a:off x="4459674" y="3810474"/>
              <a:ext cx="396080" cy="564858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Freeform 30"/>
            <p:cNvSpPr>
              <a:spLocks/>
            </p:cNvSpPr>
            <p:nvPr userDrawn="1"/>
          </p:nvSpPr>
          <p:spPr bwMode="auto">
            <a:xfrm rot="15296182">
              <a:off x="4522923" y="4261161"/>
              <a:ext cx="275725" cy="32960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Freeform 12"/>
            <p:cNvSpPr>
              <a:spLocks/>
            </p:cNvSpPr>
            <p:nvPr userDrawn="1"/>
          </p:nvSpPr>
          <p:spPr bwMode="auto">
            <a:xfrm rot="7160246">
              <a:off x="4384500" y="4490194"/>
              <a:ext cx="546427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 rot="23880000" flipV="1">
            <a:off x="122842" y="1301"/>
            <a:ext cx="159482" cy="605292"/>
            <a:chOff x="4454660" y="3810474"/>
            <a:chExt cx="406107" cy="1155987"/>
          </a:xfrm>
        </p:grpSpPr>
        <p:sp>
          <p:nvSpPr>
            <p:cNvPr id="11" name="Freeform 16"/>
            <p:cNvSpPr>
              <a:spLocks/>
            </p:cNvSpPr>
            <p:nvPr userDrawn="1"/>
          </p:nvSpPr>
          <p:spPr bwMode="auto">
            <a:xfrm flipV="1">
              <a:off x="4459674" y="3810474"/>
              <a:ext cx="396080" cy="564858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30"/>
            <p:cNvSpPr>
              <a:spLocks/>
            </p:cNvSpPr>
            <p:nvPr userDrawn="1"/>
          </p:nvSpPr>
          <p:spPr bwMode="auto">
            <a:xfrm rot="15296182">
              <a:off x="4522923" y="4261161"/>
              <a:ext cx="275725" cy="32960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 rot="7160246">
              <a:off x="4384500" y="4490194"/>
              <a:ext cx="546427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 rot="23880000" flipV="1">
            <a:off x="8799297" y="6251410"/>
            <a:ext cx="159482" cy="605292"/>
            <a:chOff x="4454660" y="3810474"/>
            <a:chExt cx="406107" cy="1155987"/>
          </a:xfrm>
        </p:grpSpPr>
        <p:sp>
          <p:nvSpPr>
            <p:cNvPr id="15" name="Freeform 16"/>
            <p:cNvSpPr>
              <a:spLocks/>
            </p:cNvSpPr>
            <p:nvPr userDrawn="1"/>
          </p:nvSpPr>
          <p:spPr bwMode="auto">
            <a:xfrm flipV="1">
              <a:off x="4459674" y="3810474"/>
              <a:ext cx="396080" cy="564858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30"/>
            <p:cNvSpPr>
              <a:spLocks/>
            </p:cNvSpPr>
            <p:nvPr userDrawn="1"/>
          </p:nvSpPr>
          <p:spPr bwMode="auto">
            <a:xfrm rot="15296182">
              <a:off x="4522923" y="4261161"/>
              <a:ext cx="275725" cy="32960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 rot="7160246">
              <a:off x="4384500" y="4490194"/>
              <a:ext cx="546427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2531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17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13450455">
            <a:off x="8278712" y="5341988"/>
            <a:ext cx="496115" cy="1681192"/>
            <a:chOff x="11762339" y="3746221"/>
            <a:chExt cx="406107" cy="1155987"/>
          </a:xfrm>
        </p:grpSpPr>
        <p:sp>
          <p:nvSpPr>
            <p:cNvPr id="3" name="Freeform 16"/>
            <p:cNvSpPr>
              <a:spLocks/>
            </p:cNvSpPr>
            <p:nvPr userDrawn="1"/>
          </p:nvSpPr>
          <p:spPr bwMode="auto">
            <a:xfrm flipV="1">
              <a:off x="11767353" y="3746221"/>
              <a:ext cx="396080" cy="564858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" name="Freeform 30"/>
            <p:cNvSpPr>
              <a:spLocks/>
            </p:cNvSpPr>
            <p:nvPr userDrawn="1"/>
          </p:nvSpPr>
          <p:spPr bwMode="auto">
            <a:xfrm rot="15296182">
              <a:off x="11830602" y="4196908"/>
              <a:ext cx="275725" cy="32960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" name="Freeform 12"/>
            <p:cNvSpPr>
              <a:spLocks/>
            </p:cNvSpPr>
            <p:nvPr userDrawn="1"/>
          </p:nvSpPr>
          <p:spPr bwMode="auto">
            <a:xfrm rot="7160246">
              <a:off x="11692179" y="4425941"/>
              <a:ext cx="546427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 rot="2731254">
            <a:off x="296892" y="38826"/>
            <a:ext cx="566183" cy="1208734"/>
            <a:chOff x="4454660" y="3810474"/>
            <a:chExt cx="406107" cy="1155987"/>
          </a:xfrm>
        </p:grpSpPr>
        <p:sp>
          <p:nvSpPr>
            <p:cNvPr id="7" name="Freeform 16"/>
            <p:cNvSpPr>
              <a:spLocks/>
            </p:cNvSpPr>
            <p:nvPr userDrawn="1"/>
          </p:nvSpPr>
          <p:spPr bwMode="auto">
            <a:xfrm flipV="1">
              <a:off x="4459674" y="3810474"/>
              <a:ext cx="396080" cy="564858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Freeform 30"/>
            <p:cNvSpPr>
              <a:spLocks/>
            </p:cNvSpPr>
            <p:nvPr userDrawn="1"/>
          </p:nvSpPr>
          <p:spPr bwMode="auto">
            <a:xfrm rot="15296182">
              <a:off x="4522923" y="4261161"/>
              <a:ext cx="275725" cy="32960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Freeform 12"/>
            <p:cNvSpPr>
              <a:spLocks/>
            </p:cNvSpPr>
            <p:nvPr userDrawn="1"/>
          </p:nvSpPr>
          <p:spPr bwMode="auto">
            <a:xfrm rot="7160246">
              <a:off x="4384500" y="4490194"/>
              <a:ext cx="546427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 rot="23880000" flipV="1">
            <a:off x="122842" y="1303"/>
            <a:ext cx="159482" cy="605292"/>
            <a:chOff x="4454660" y="3810474"/>
            <a:chExt cx="406107" cy="1155987"/>
          </a:xfrm>
        </p:grpSpPr>
        <p:sp>
          <p:nvSpPr>
            <p:cNvPr id="11" name="Freeform 16"/>
            <p:cNvSpPr>
              <a:spLocks/>
            </p:cNvSpPr>
            <p:nvPr userDrawn="1"/>
          </p:nvSpPr>
          <p:spPr bwMode="auto">
            <a:xfrm flipV="1">
              <a:off x="4459674" y="3810474"/>
              <a:ext cx="396080" cy="564858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30"/>
            <p:cNvSpPr>
              <a:spLocks/>
            </p:cNvSpPr>
            <p:nvPr userDrawn="1"/>
          </p:nvSpPr>
          <p:spPr bwMode="auto">
            <a:xfrm rot="15296182">
              <a:off x="4522923" y="4261161"/>
              <a:ext cx="275725" cy="32960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 rot="7160246">
              <a:off x="4384500" y="4490194"/>
              <a:ext cx="546427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 rot="23880000" flipV="1">
            <a:off x="8799297" y="6251411"/>
            <a:ext cx="159482" cy="605292"/>
            <a:chOff x="4454660" y="3810474"/>
            <a:chExt cx="406107" cy="1155987"/>
          </a:xfrm>
        </p:grpSpPr>
        <p:sp>
          <p:nvSpPr>
            <p:cNvPr id="15" name="Freeform 16"/>
            <p:cNvSpPr>
              <a:spLocks/>
            </p:cNvSpPr>
            <p:nvPr userDrawn="1"/>
          </p:nvSpPr>
          <p:spPr bwMode="auto">
            <a:xfrm flipV="1">
              <a:off x="4459674" y="3810474"/>
              <a:ext cx="396080" cy="564858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30"/>
            <p:cNvSpPr>
              <a:spLocks/>
            </p:cNvSpPr>
            <p:nvPr userDrawn="1"/>
          </p:nvSpPr>
          <p:spPr bwMode="auto">
            <a:xfrm rot="15296182">
              <a:off x="4522923" y="4261161"/>
              <a:ext cx="275725" cy="32960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 rot="7160246">
              <a:off x="4384500" y="4490194"/>
              <a:ext cx="546427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2531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2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8" indent="0">
              <a:buNone/>
              <a:defRPr sz="1800" b="1"/>
            </a:lvl3pPr>
            <a:lvl4pPr marL="1371118" indent="0">
              <a:buNone/>
              <a:defRPr sz="1600" b="1"/>
            </a:lvl4pPr>
            <a:lvl5pPr marL="1828156" indent="0">
              <a:buNone/>
              <a:defRPr sz="1600" b="1"/>
            </a:lvl5pPr>
            <a:lvl6pPr marL="2285195" indent="0">
              <a:buNone/>
              <a:defRPr sz="1600" b="1"/>
            </a:lvl6pPr>
            <a:lvl7pPr marL="2742234" indent="0">
              <a:buNone/>
              <a:defRPr sz="1600" b="1"/>
            </a:lvl7pPr>
            <a:lvl8pPr marL="3199272" indent="0">
              <a:buNone/>
              <a:defRPr sz="1600" b="1"/>
            </a:lvl8pPr>
            <a:lvl9pPr marL="3656312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8" indent="0">
              <a:buNone/>
              <a:defRPr sz="1800" b="1"/>
            </a:lvl3pPr>
            <a:lvl4pPr marL="1371118" indent="0">
              <a:buNone/>
              <a:defRPr sz="1600" b="1"/>
            </a:lvl4pPr>
            <a:lvl5pPr marL="1828156" indent="0">
              <a:buNone/>
              <a:defRPr sz="1600" b="1"/>
            </a:lvl5pPr>
            <a:lvl6pPr marL="2285195" indent="0">
              <a:buNone/>
              <a:defRPr sz="1600" b="1"/>
            </a:lvl6pPr>
            <a:lvl7pPr marL="2742234" indent="0">
              <a:buNone/>
              <a:defRPr sz="1600" b="1"/>
            </a:lvl7pPr>
            <a:lvl8pPr marL="3199272" indent="0">
              <a:buNone/>
              <a:defRPr sz="1600" b="1"/>
            </a:lvl8pPr>
            <a:lvl9pPr marL="3656312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8" indent="0">
              <a:buNone/>
              <a:defRPr sz="1000"/>
            </a:lvl3pPr>
            <a:lvl4pPr marL="1371118" indent="0">
              <a:buNone/>
              <a:defRPr sz="900"/>
            </a:lvl4pPr>
            <a:lvl5pPr marL="1828156" indent="0">
              <a:buNone/>
              <a:defRPr sz="900"/>
            </a:lvl5pPr>
            <a:lvl6pPr marL="2285195" indent="0">
              <a:buNone/>
              <a:defRPr sz="900"/>
            </a:lvl6pPr>
            <a:lvl7pPr marL="2742234" indent="0">
              <a:buNone/>
              <a:defRPr sz="900"/>
            </a:lvl7pPr>
            <a:lvl8pPr marL="3199272" indent="0">
              <a:buNone/>
              <a:defRPr sz="900"/>
            </a:lvl8pPr>
            <a:lvl9pPr marL="3656312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9" indent="0">
              <a:buNone/>
              <a:defRPr sz="2800"/>
            </a:lvl2pPr>
            <a:lvl3pPr marL="914078" indent="0">
              <a:buNone/>
              <a:defRPr sz="2400"/>
            </a:lvl3pPr>
            <a:lvl4pPr marL="1371118" indent="0">
              <a:buNone/>
              <a:defRPr sz="2000"/>
            </a:lvl4pPr>
            <a:lvl5pPr marL="1828156" indent="0">
              <a:buNone/>
              <a:defRPr sz="2000"/>
            </a:lvl5pPr>
            <a:lvl6pPr marL="2285195" indent="0">
              <a:buNone/>
              <a:defRPr sz="2000"/>
            </a:lvl6pPr>
            <a:lvl7pPr marL="2742234" indent="0">
              <a:buNone/>
              <a:defRPr sz="2000"/>
            </a:lvl7pPr>
            <a:lvl8pPr marL="3199272" indent="0">
              <a:buNone/>
              <a:defRPr sz="2000"/>
            </a:lvl8pPr>
            <a:lvl9pPr marL="3656312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8" indent="0">
              <a:buNone/>
              <a:defRPr sz="1000"/>
            </a:lvl3pPr>
            <a:lvl4pPr marL="1371118" indent="0">
              <a:buNone/>
              <a:defRPr sz="900"/>
            </a:lvl4pPr>
            <a:lvl5pPr marL="1828156" indent="0">
              <a:buNone/>
              <a:defRPr sz="900"/>
            </a:lvl5pPr>
            <a:lvl6pPr marL="2285195" indent="0">
              <a:buNone/>
              <a:defRPr sz="900"/>
            </a:lvl6pPr>
            <a:lvl7pPr marL="2742234" indent="0">
              <a:buNone/>
              <a:defRPr sz="900"/>
            </a:lvl7pPr>
            <a:lvl8pPr marL="3199272" indent="0">
              <a:buNone/>
              <a:defRPr sz="900"/>
            </a:lvl8pPr>
            <a:lvl9pPr marL="3656312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17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13450455">
            <a:off x="8278710" y="5341988"/>
            <a:ext cx="496115" cy="1681192"/>
            <a:chOff x="11762339" y="3746221"/>
            <a:chExt cx="406107" cy="1155987"/>
          </a:xfrm>
        </p:grpSpPr>
        <p:sp>
          <p:nvSpPr>
            <p:cNvPr id="3" name="Freeform 16"/>
            <p:cNvSpPr>
              <a:spLocks/>
            </p:cNvSpPr>
            <p:nvPr userDrawn="1"/>
          </p:nvSpPr>
          <p:spPr bwMode="auto">
            <a:xfrm flipV="1">
              <a:off x="11767353" y="3746221"/>
              <a:ext cx="396080" cy="564858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" name="Freeform 30"/>
            <p:cNvSpPr>
              <a:spLocks/>
            </p:cNvSpPr>
            <p:nvPr userDrawn="1"/>
          </p:nvSpPr>
          <p:spPr bwMode="auto">
            <a:xfrm rot="15296182">
              <a:off x="11830602" y="4196908"/>
              <a:ext cx="275725" cy="32960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" name="Freeform 12"/>
            <p:cNvSpPr>
              <a:spLocks/>
            </p:cNvSpPr>
            <p:nvPr userDrawn="1"/>
          </p:nvSpPr>
          <p:spPr bwMode="auto">
            <a:xfrm rot="7160246">
              <a:off x="11692179" y="4425941"/>
              <a:ext cx="546427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 rot="2731254">
            <a:off x="296891" y="38828"/>
            <a:ext cx="566183" cy="1208734"/>
            <a:chOff x="4454660" y="3810474"/>
            <a:chExt cx="406107" cy="1155987"/>
          </a:xfrm>
        </p:grpSpPr>
        <p:sp>
          <p:nvSpPr>
            <p:cNvPr id="7" name="Freeform 16"/>
            <p:cNvSpPr>
              <a:spLocks/>
            </p:cNvSpPr>
            <p:nvPr userDrawn="1"/>
          </p:nvSpPr>
          <p:spPr bwMode="auto">
            <a:xfrm flipV="1">
              <a:off x="4459674" y="3810474"/>
              <a:ext cx="396080" cy="564858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Freeform 30"/>
            <p:cNvSpPr>
              <a:spLocks/>
            </p:cNvSpPr>
            <p:nvPr userDrawn="1"/>
          </p:nvSpPr>
          <p:spPr bwMode="auto">
            <a:xfrm rot="15296182">
              <a:off x="4522923" y="4261161"/>
              <a:ext cx="275725" cy="32960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Freeform 12"/>
            <p:cNvSpPr>
              <a:spLocks/>
            </p:cNvSpPr>
            <p:nvPr userDrawn="1"/>
          </p:nvSpPr>
          <p:spPr bwMode="auto">
            <a:xfrm rot="7160246">
              <a:off x="4384500" y="4490194"/>
              <a:ext cx="546427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 rot="23880000" flipV="1">
            <a:off x="122843" y="1303"/>
            <a:ext cx="159482" cy="605292"/>
            <a:chOff x="4454660" y="3810474"/>
            <a:chExt cx="406107" cy="1155987"/>
          </a:xfrm>
        </p:grpSpPr>
        <p:sp>
          <p:nvSpPr>
            <p:cNvPr id="11" name="Freeform 16"/>
            <p:cNvSpPr>
              <a:spLocks/>
            </p:cNvSpPr>
            <p:nvPr userDrawn="1"/>
          </p:nvSpPr>
          <p:spPr bwMode="auto">
            <a:xfrm flipV="1">
              <a:off x="4459674" y="3810474"/>
              <a:ext cx="396080" cy="564858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30"/>
            <p:cNvSpPr>
              <a:spLocks/>
            </p:cNvSpPr>
            <p:nvPr userDrawn="1"/>
          </p:nvSpPr>
          <p:spPr bwMode="auto">
            <a:xfrm rot="15296182">
              <a:off x="4522923" y="4261161"/>
              <a:ext cx="275725" cy="32960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 rot="7160246">
              <a:off x="4384500" y="4490194"/>
              <a:ext cx="546427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 rot="23880000" flipV="1">
            <a:off x="8799297" y="6251413"/>
            <a:ext cx="159482" cy="605292"/>
            <a:chOff x="4454660" y="3810474"/>
            <a:chExt cx="406107" cy="1155987"/>
          </a:xfrm>
        </p:grpSpPr>
        <p:sp>
          <p:nvSpPr>
            <p:cNvPr id="15" name="Freeform 16"/>
            <p:cNvSpPr>
              <a:spLocks/>
            </p:cNvSpPr>
            <p:nvPr userDrawn="1"/>
          </p:nvSpPr>
          <p:spPr bwMode="auto">
            <a:xfrm flipV="1">
              <a:off x="4459674" y="3810474"/>
              <a:ext cx="396080" cy="564858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30"/>
            <p:cNvSpPr>
              <a:spLocks/>
            </p:cNvSpPr>
            <p:nvPr userDrawn="1"/>
          </p:nvSpPr>
          <p:spPr bwMode="auto">
            <a:xfrm rot="15296182">
              <a:off x="4522923" y="4261161"/>
              <a:ext cx="275725" cy="32960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 rot="7160246">
              <a:off x="4384500" y="4490194"/>
              <a:ext cx="546427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2531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>
            <a:grpSpLocks/>
          </p:cNvGrpSpPr>
          <p:nvPr/>
        </p:nvGrpSpPr>
        <p:grpSpPr bwMode="auto">
          <a:xfrm rot="-8149545">
            <a:off x="8278813" y="5341938"/>
            <a:ext cx="495300" cy="1681162"/>
            <a:chOff x="11762339" y="3746221"/>
            <a:chExt cx="406107" cy="1155987"/>
          </a:xfrm>
        </p:grpSpPr>
        <p:sp>
          <p:nvSpPr>
            <p:cNvPr id="3" name="Freeform 16"/>
            <p:cNvSpPr>
              <a:spLocks/>
            </p:cNvSpPr>
            <p:nvPr userDrawn="1"/>
          </p:nvSpPr>
          <p:spPr bwMode="auto">
            <a:xfrm flipV="1">
              <a:off x="11768025" y="3746390"/>
              <a:ext cx="395694" cy="564349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/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4" name="Freeform 30"/>
            <p:cNvSpPr>
              <a:spLocks/>
            </p:cNvSpPr>
            <p:nvPr userDrawn="1"/>
          </p:nvSpPr>
          <p:spPr bwMode="auto">
            <a:xfrm rot="15296182">
              <a:off x="11832752" y="4195900"/>
              <a:ext cx="275079" cy="329311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/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5" name="Freeform 12"/>
            <p:cNvSpPr>
              <a:spLocks/>
            </p:cNvSpPr>
            <p:nvPr userDrawn="1"/>
          </p:nvSpPr>
          <p:spPr bwMode="auto">
            <a:xfrm rot="7160246">
              <a:off x="11693167" y="4425323"/>
              <a:ext cx="546884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/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6" name="组合 11"/>
          <p:cNvGrpSpPr>
            <a:grpSpLocks/>
          </p:cNvGrpSpPr>
          <p:nvPr/>
        </p:nvGrpSpPr>
        <p:grpSpPr bwMode="auto">
          <a:xfrm rot="2731254">
            <a:off x="297656" y="38894"/>
            <a:ext cx="565150" cy="1208088"/>
            <a:chOff x="4454660" y="3810474"/>
            <a:chExt cx="406107" cy="1155987"/>
          </a:xfrm>
        </p:grpSpPr>
        <p:sp>
          <p:nvSpPr>
            <p:cNvPr id="7" name="Freeform 16"/>
            <p:cNvSpPr>
              <a:spLocks/>
            </p:cNvSpPr>
            <p:nvPr userDrawn="1"/>
          </p:nvSpPr>
          <p:spPr bwMode="auto">
            <a:xfrm flipV="1">
              <a:off x="4459212" y="3808919"/>
              <a:ext cx="396981" cy="565081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/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8" name="Freeform 30"/>
            <p:cNvSpPr>
              <a:spLocks/>
            </p:cNvSpPr>
            <p:nvPr userDrawn="1"/>
          </p:nvSpPr>
          <p:spPr bwMode="auto">
            <a:xfrm rot="15296182">
              <a:off x="4521344" y="4260128"/>
              <a:ext cx="276465" cy="329676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/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9" name="Freeform 12"/>
            <p:cNvSpPr>
              <a:spLocks/>
            </p:cNvSpPr>
            <p:nvPr userDrawn="1"/>
          </p:nvSpPr>
          <p:spPr bwMode="auto">
            <a:xfrm rot="7160246">
              <a:off x="4384343" y="4488864"/>
              <a:ext cx="546853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/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0" name="组合 15"/>
          <p:cNvGrpSpPr>
            <a:grpSpLocks/>
          </p:cNvGrpSpPr>
          <p:nvPr/>
        </p:nvGrpSpPr>
        <p:grpSpPr bwMode="auto">
          <a:xfrm rot="2280000" flipV="1">
            <a:off x="122238" y="1588"/>
            <a:ext cx="160337" cy="604837"/>
            <a:chOff x="4454660" y="3810474"/>
            <a:chExt cx="406107" cy="1155987"/>
          </a:xfrm>
        </p:grpSpPr>
        <p:sp>
          <p:nvSpPr>
            <p:cNvPr id="11" name="Freeform 16"/>
            <p:cNvSpPr>
              <a:spLocks/>
            </p:cNvSpPr>
            <p:nvPr userDrawn="1"/>
          </p:nvSpPr>
          <p:spPr bwMode="auto">
            <a:xfrm flipV="1">
              <a:off x="4457946" y="3811315"/>
              <a:ext cx="398068" cy="564341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/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12" name="Freeform 30"/>
            <p:cNvSpPr>
              <a:spLocks/>
            </p:cNvSpPr>
            <p:nvPr userDrawn="1"/>
          </p:nvSpPr>
          <p:spPr bwMode="auto">
            <a:xfrm rot="15296182">
              <a:off x="4518326" y="4259401"/>
              <a:ext cx="276101" cy="32971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/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 rot="7160246">
              <a:off x="4384290" y="4491306"/>
              <a:ext cx="546136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/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4" name="组合 19"/>
          <p:cNvGrpSpPr>
            <a:grpSpLocks/>
          </p:cNvGrpSpPr>
          <p:nvPr/>
        </p:nvGrpSpPr>
        <p:grpSpPr bwMode="auto">
          <a:xfrm rot="2280000" flipV="1">
            <a:off x="8799513" y="6251575"/>
            <a:ext cx="158750" cy="604838"/>
            <a:chOff x="4454660" y="3810474"/>
            <a:chExt cx="406107" cy="1155987"/>
          </a:xfrm>
        </p:grpSpPr>
        <p:sp>
          <p:nvSpPr>
            <p:cNvPr id="15" name="Freeform 16"/>
            <p:cNvSpPr>
              <a:spLocks/>
            </p:cNvSpPr>
            <p:nvPr userDrawn="1"/>
          </p:nvSpPr>
          <p:spPr bwMode="auto">
            <a:xfrm flipV="1">
              <a:off x="4457978" y="3811316"/>
              <a:ext cx="397985" cy="564340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/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16" name="Freeform 30"/>
            <p:cNvSpPr>
              <a:spLocks/>
            </p:cNvSpPr>
            <p:nvPr userDrawn="1"/>
          </p:nvSpPr>
          <p:spPr bwMode="auto">
            <a:xfrm rot="15296182">
              <a:off x="4521162" y="4259522"/>
              <a:ext cx="276101" cy="328945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/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 rot="7160246">
              <a:off x="4384287" y="4491304"/>
              <a:ext cx="546135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/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>
            <a:grpSpLocks/>
          </p:cNvGrpSpPr>
          <p:nvPr/>
        </p:nvGrpSpPr>
        <p:grpSpPr bwMode="auto">
          <a:xfrm rot="-8149545">
            <a:off x="8278813" y="5341938"/>
            <a:ext cx="495300" cy="1681162"/>
            <a:chOff x="11762339" y="3746221"/>
            <a:chExt cx="406107" cy="1155987"/>
          </a:xfrm>
        </p:grpSpPr>
        <p:sp>
          <p:nvSpPr>
            <p:cNvPr id="3" name="Freeform 16"/>
            <p:cNvSpPr>
              <a:spLocks/>
            </p:cNvSpPr>
            <p:nvPr userDrawn="1"/>
          </p:nvSpPr>
          <p:spPr bwMode="auto">
            <a:xfrm flipV="1">
              <a:off x="11768025" y="3746390"/>
              <a:ext cx="395694" cy="564349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4" name="Freeform 30"/>
            <p:cNvSpPr>
              <a:spLocks/>
            </p:cNvSpPr>
            <p:nvPr userDrawn="1"/>
          </p:nvSpPr>
          <p:spPr bwMode="auto">
            <a:xfrm rot="15296182">
              <a:off x="11832752" y="4195900"/>
              <a:ext cx="275079" cy="329311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5" name="Freeform 12"/>
            <p:cNvSpPr>
              <a:spLocks/>
            </p:cNvSpPr>
            <p:nvPr userDrawn="1"/>
          </p:nvSpPr>
          <p:spPr bwMode="auto">
            <a:xfrm rot="7160246">
              <a:off x="11693167" y="4425323"/>
              <a:ext cx="546884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6" name="组合 11"/>
          <p:cNvGrpSpPr>
            <a:grpSpLocks/>
          </p:cNvGrpSpPr>
          <p:nvPr/>
        </p:nvGrpSpPr>
        <p:grpSpPr bwMode="auto">
          <a:xfrm rot="2731254">
            <a:off x="297656" y="38894"/>
            <a:ext cx="565150" cy="1208088"/>
            <a:chOff x="4454660" y="3810474"/>
            <a:chExt cx="406107" cy="1155987"/>
          </a:xfrm>
        </p:grpSpPr>
        <p:sp>
          <p:nvSpPr>
            <p:cNvPr id="7" name="Freeform 16"/>
            <p:cNvSpPr>
              <a:spLocks/>
            </p:cNvSpPr>
            <p:nvPr userDrawn="1"/>
          </p:nvSpPr>
          <p:spPr bwMode="auto">
            <a:xfrm flipV="1">
              <a:off x="4459212" y="3808919"/>
              <a:ext cx="396981" cy="565081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8" name="Freeform 30"/>
            <p:cNvSpPr>
              <a:spLocks/>
            </p:cNvSpPr>
            <p:nvPr userDrawn="1"/>
          </p:nvSpPr>
          <p:spPr bwMode="auto">
            <a:xfrm rot="15296182">
              <a:off x="4521344" y="4260128"/>
              <a:ext cx="276465" cy="329676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9" name="Freeform 12"/>
            <p:cNvSpPr>
              <a:spLocks/>
            </p:cNvSpPr>
            <p:nvPr userDrawn="1"/>
          </p:nvSpPr>
          <p:spPr bwMode="auto">
            <a:xfrm rot="7160246">
              <a:off x="4384343" y="4488864"/>
              <a:ext cx="546853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0" name="组合 15"/>
          <p:cNvGrpSpPr>
            <a:grpSpLocks/>
          </p:cNvGrpSpPr>
          <p:nvPr/>
        </p:nvGrpSpPr>
        <p:grpSpPr bwMode="auto">
          <a:xfrm rot="2280000" flipV="1">
            <a:off x="122238" y="1588"/>
            <a:ext cx="160337" cy="604837"/>
            <a:chOff x="4454660" y="3810474"/>
            <a:chExt cx="406107" cy="1155987"/>
          </a:xfrm>
        </p:grpSpPr>
        <p:sp>
          <p:nvSpPr>
            <p:cNvPr id="11" name="Freeform 16"/>
            <p:cNvSpPr>
              <a:spLocks/>
            </p:cNvSpPr>
            <p:nvPr userDrawn="1"/>
          </p:nvSpPr>
          <p:spPr bwMode="auto">
            <a:xfrm flipV="1">
              <a:off x="4457946" y="3811315"/>
              <a:ext cx="398068" cy="564341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12" name="Freeform 30"/>
            <p:cNvSpPr>
              <a:spLocks/>
            </p:cNvSpPr>
            <p:nvPr userDrawn="1"/>
          </p:nvSpPr>
          <p:spPr bwMode="auto">
            <a:xfrm rot="15296182">
              <a:off x="4518326" y="4259401"/>
              <a:ext cx="276101" cy="32971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 rot="7160246">
              <a:off x="4384290" y="4491306"/>
              <a:ext cx="546136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4" name="组合 19"/>
          <p:cNvGrpSpPr>
            <a:grpSpLocks/>
          </p:cNvGrpSpPr>
          <p:nvPr/>
        </p:nvGrpSpPr>
        <p:grpSpPr bwMode="auto">
          <a:xfrm rot="2280000" flipV="1">
            <a:off x="8799513" y="6251575"/>
            <a:ext cx="158750" cy="604838"/>
            <a:chOff x="4454660" y="3810474"/>
            <a:chExt cx="406107" cy="1155987"/>
          </a:xfrm>
        </p:grpSpPr>
        <p:sp>
          <p:nvSpPr>
            <p:cNvPr id="15" name="Freeform 16"/>
            <p:cNvSpPr>
              <a:spLocks/>
            </p:cNvSpPr>
            <p:nvPr userDrawn="1"/>
          </p:nvSpPr>
          <p:spPr bwMode="auto">
            <a:xfrm flipV="1">
              <a:off x="4457978" y="3811316"/>
              <a:ext cx="397985" cy="564340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16" name="Freeform 30"/>
            <p:cNvSpPr>
              <a:spLocks/>
            </p:cNvSpPr>
            <p:nvPr userDrawn="1"/>
          </p:nvSpPr>
          <p:spPr bwMode="auto">
            <a:xfrm rot="15296182">
              <a:off x="4521162" y="4259522"/>
              <a:ext cx="276101" cy="328945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 rot="7160246">
              <a:off x="4384287" y="4491304"/>
              <a:ext cx="546135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>
            <a:grpSpLocks/>
          </p:cNvGrpSpPr>
          <p:nvPr/>
        </p:nvGrpSpPr>
        <p:grpSpPr bwMode="auto">
          <a:xfrm rot="-8149545">
            <a:off x="8278813" y="5341938"/>
            <a:ext cx="495300" cy="1681162"/>
            <a:chOff x="11762339" y="3746221"/>
            <a:chExt cx="406107" cy="1155987"/>
          </a:xfrm>
        </p:grpSpPr>
        <p:sp>
          <p:nvSpPr>
            <p:cNvPr id="3" name="Freeform 16"/>
            <p:cNvSpPr>
              <a:spLocks/>
            </p:cNvSpPr>
            <p:nvPr userDrawn="1"/>
          </p:nvSpPr>
          <p:spPr bwMode="auto">
            <a:xfrm flipV="1">
              <a:off x="11768025" y="3746390"/>
              <a:ext cx="395694" cy="564349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4" name="Freeform 30"/>
            <p:cNvSpPr>
              <a:spLocks/>
            </p:cNvSpPr>
            <p:nvPr userDrawn="1"/>
          </p:nvSpPr>
          <p:spPr bwMode="auto">
            <a:xfrm rot="15296182">
              <a:off x="11832752" y="4195900"/>
              <a:ext cx="275079" cy="329311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5" name="Freeform 12"/>
            <p:cNvSpPr>
              <a:spLocks/>
            </p:cNvSpPr>
            <p:nvPr userDrawn="1"/>
          </p:nvSpPr>
          <p:spPr bwMode="auto">
            <a:xfrm rot="7160246">
              <a:off x="11693167" y="4425323"/>
              <a:ext cx="546884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6" name="组合 11"/>
          <p:cNvGrpSpPr>
            <a:grpSpLocks/>
          </p:cNvGrpSpPr>
          <p:nvPr/>
        </p:nvGrpSpPr>
        <p:grpSpPr bwMode="auto">
          <a:xfrm rot="2731254">
            <a:off x="297656" y="38894"/>
            <a:ext cx="565150" cy="1208088"/>
            <a:chOff x="4454660" y="3810474"/>
            <a:chExt cx="406107" cy="1155987"/>
          </a:xfrm>
        </p:grpSpPr>
        <p:sp>
          <p:nvSpPr>
            <p:cNvPr id="7" name="Freeform 16"/>
            <p:cNvSpPr>
              <a:spLocks/>
            </p:cNvSpPr>
            <p:nvPr userDrawn="1"/>
          </p:nvSpPr>
          <p:spPr bwMode="auto">
            <a:xfrm flipV="1">
              <a:off x="4459212" y="3808919"/>
              <a:ext cx="396981" cy="565081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8" name="Freeform 30"/>
            <p:cNvSpPr>
              <a:spLocks/>
            </p:cNvSpPr>
            <p:nvPr userDrawn="1"/>
          </p:nvSpPr>
          <p:spPr bwMode="auto">
            <a:xfrm rot="15296182">
              <a:off x="4521344" y="4260128"/>
              <a:ext cx="276465" cy="329676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9" name="Freeform 12"/>
            <p:cNvSpPr>
              <a:spLocks/>
            </p:cNvSpPr>
            <p:nvPr userDrawn="1"/>
          </p:nvSpPr>
          <p:spPr bwMode="auto">
            <a:xfrm rot="7160246">
              <a:off x="4384343" y="4488864"/>
              <a:ext cx="546853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0" name="组合 15"/>
          <p:cNvGrpSpPr>
            <a:grpSpLocks/>
          </p:cNvGrpSpPr>
          <p:nvPr/>
        </p:nvGrpSpPr>
        <p:grpSpPr bwMode="auto">
          <a:xfrm rot="2280000" flipV="1">
            <a:off x="122238" y="1588"/>
            <a:ext cx="160337" cy="604837"/>
            <a:chOff x="4454660" y="3810474"/>
            <a:chExt cx="406107" cy="1155987"/>
          </a:xfrm>
        </p:grpSpPr>
        <p:sp>
          <p:nvSpPr>
            <p:cNvPr id="11" name="Freeform 16"/>
            <p:cNvSpPr>
              <a:spLocks/>
            </p:cNvSpPr>
            <p:nvPr userDrawn="1"/>
          </p:nvSpPr>
          <p:spPr bwMode="auto">
            <a:xfrm flipV="1">
              <a:off x="4457946" y="3811315"/>
              <a:ext cx="398068" cy="564341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12" name="Freeform 30"/>
            <p:cNvSpPr>
              <a:spLocks/>
            </p:cNvSpPr>
            <p:nvPr userDrawn="1"/>
          </p:nvSpPr>
          <p:spPr bwMode="auto">
            <a:xfrm rot="15296182">
              <a:off x="4518326" y="4259401"/>
              <a:ext cx="276101" cy="32971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 rot="7160246">
              <a:off x="4384290" y="4491306"/>
              <a:ext cx="546136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4" name="组合 19"/>
          <p:cNvGrpSpPr>
            <a:grpSpLocks/>
          </p:cNvGrpSpPr>
          <p:nvPr/>
        </p:nvGrpSpPr>
        <p:grpSpPr bwMode="auto">
          <a:xfrm rot="2280000" flipV="1">
            <a:off x="8799513" y="6251575"/>
            <a:ext cx="158750" cy="604838"/>
            <a:chOff x="4454660" y="3810474"/>
            <a:chExt cx="406107" cy="1155987"/>
          </a:xfrm>
        </p:grpSpPr>
        <p:sp>
          <p:nvSpPr>
            <p:cNvPr id="15" name="Freeform 16"/>
            <p:cNvSpPr>
              <a:spLocks/>
            </p:cNvSpPr>
            <p:nvPr userDrawn="1"/>
          </p:nvSpPr>
          <p:spPr bwMode="auto">
            <a:xfrm flipV="1">
              <a:off x="4457978" y="3811316"/>
              <a:ext cx="397985" cy="564340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16" name="Freeform 30"/>
            <p:cNvSpPr>
              <a:spLocks/>
            </p:cNvSpPr>
            <p:nvPr userDrawn="1"/>
          </p:nvSpPr>
          <p:spPr bwMode="auto">
            <a:xfrm rot="15296182">
              <a:off x="4521162" y="4259522"/>
              <a:ext cx="276101" cy="328945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 rot="7160246">
              <a:off x="4384287" y="4491304"/>
              <a:ext cx="546135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17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13450455">
            <a:off x="8278708" y="5341988"/>
            <a:ext cx="496115" cy="1681192"/>
            <a:chOff x="11762339" y="3746221"/>
            <a:chExt cx="406107" cy="1155987"/>
          </a:xfrm>
        </p:grpSpPr>
        <p:sp>
          <p:nvSpPr>
            <p:cNvPr id="3" name="Freeform 16"/>
            <p:cNvSpPr>
              <a:spLocks/>
            </p:cNvSpPr>
            <p:nvPr userDrawn="1"/>
          </p:nvSpPr>
          <p:spPr bwMode="auto">
            <a:xfrm flipV="1">
              <a:off x="11767353" y="3746221"/>
              <a:ext cx="396080" cy="564858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" name="Freeform 30"/>
            <p:cNvSpPr>
              <a:spLocks/>
            </p:cNvSpPr>
            <p:nvPr userDrawn="1"/>
          </p:nvSpPr>
          <p:spPr bwMode="auto">
            <a:xfrm rot="15296182">
              <a:off x="11830602" y="4196908"/>
              <a:ext cx="275725" cy="32960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" name="Freeform 12"/>
            <p:cNvSpPr>
              <a:spLocks/>
            </p:cNvSpPr>
            <p:nvPr userDrawn="1"/>
          </p:nvSpPr>
          <p:spPr bwMode="auto">
            <a:xfrm rot="7160246">
              <a:off x="11692179" y="4425941"/>
              <a:ext cx="546427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 rot="2731254">
            <a:off x="296890" y="38826"/>
            <a:ext cx="566183" cy="1208734"/>
            <a:chOff x="4454660" y="3810474"/>
            <a:chExt cx="406107" cy="1155987"/>
          </a:xfrm>
        </p:grpSpPr>
        <p:sp>
          <p:nvSpPr>
            <p:cNvPr id="7" name="Freeform 16"/>
            <p:cNvSpPr>
              <a:spLocks/>
            </p:cNvSpPr>
            <p:nvPr userDrawn="1"/>
          </p:nvSpPr>
          <p:spPr bwMode="auto">
            <a:xfrm flipV="1">
              <a:off x="4459674" y="3810474"/>
              <a:ext cx="396080" cy="564858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Freeform 30"/>
            <p:cNvSpPr>
              <a:spLocks/>
            </p:cNvSpPr>
            <p:nvPr userDrawn="1"/>
          </p:nvSpPr>
          <p:spPr bwMode="auto">
            <a:xfrm rot="15296182">
              <a:off x="4522923" y="4261161"/>
              <a:ext cx="275725" cy="32960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Freeform 12"/>
            <p:cNvSpPr>
              <a:spLocks/>
            </p:cNvSpPr>
            <p:nvPr userDrawn="1"/>
          </p:nvSpPr>
          <p:spPr bwMode="auto">
            <a:xfrm rot="7160246">
              <a:off x="4384500" y="4490194"/>
              <a:ext cx="546427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 rot="23880000" flipV="1">
            <a:off x="122842" y="1301"/>
            <a:ext cx="159482" cy="605292"/>
            <a:chOff x="4454660" y="3810474"/>
            <a:chExt cx="406107" cy="1155987"/>
          </a:xfrm>
        </p:grpSpPr>
        <p:sp>
          <p:nvSpPr>
            <p:cNvPr id="11" name="Freeform 16"/>
            <p:cNvSpPr>
              <a:spLocks/>
            </p:cNvSpPr>
            <p:nvPr userDrawn="1"/>
          </p:nvSpPr>
          <p:spPr bwMode="auto">
            <a:xfrm flipV="1">
              <a:off x="4459674" y="3810474"/>
              <a:ext cx="396080" cy="564858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30"/>
            <p:cNvSpPr>
              <a:spLocks/>
            </p:cNvSpPr>
            <p:nvPr userDrawn="1"/>
          </p:nvSpPr>
          <p:spPr bwMode="auto">
            <a:xfrm rot="15296182">
              <a:off x="4522923" y="4261161"/>
              <a:ext cx="275725" cy="32960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 rot="7160246">
              <a:off x="4384500" y="4490194"/>
              <a:ext cx="546427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 rot="23880000" flipV="1">
            <a:off x="8799297" y="6251410"/>
            <a:ext cx="159482" cy="605292"/>
            <a:chOff x="4454660" y="3810474"/>
            <a:chExt cx="406107" cy="1155987"/>
          </a:xfrm>
        </p:grpSpPr>
        <p:sp>
          <p:nvSpPr>
            <p:cNvPr id="15" name="Freeform 16"/>
            <p:cNvSpPr>
              <a:spLocks/>
            </p:cNvSpPr>
            <p:nvPr userDrawn="1"/>
          </p:nvSpPr>
          <p:spPr bwMode="auto">
            <a:xfrm flipV="1">
              <a:off x="4459674" y="3810474"/>
              <a:ext cx="396080" cy="564858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30"/>
            <p:cNvSpPr>
              <a:spLocks/>
            </p:cNvSpPr>
            <p:nvPr userDrawn="1"/>
          </p:nvSpPr>
          <p:spPr bwMode="auto">
            <a:xfrm rot="15296182">
              <a:off x="4522923" y="4261161"/>
              <a:ext cx="275725" cy="32960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 rot="7160246">
              <a:off x="4384500" y="4490194"/>
              <a:ext cx="546427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2531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EFD1"/>
            </a:gs>
            <a:gs pos="25000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EFD1"/>
            </a:gs>
            <a:gs pos="25000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EFD1"/>
            </a:gs>
            <a:gs pos="25000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EFD1"/>
            </a:gs>
            <a:gs pos="25000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defTabSz="91423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0" indent="-342840" algn="l" defTabSz="91423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9" indent="-285699" algn="l" defTabSz="91423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99" indent="-228559" algn="l" defTabSz="91423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18" indent="-228559" algn="l" defTabSz="91423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8" indent="-228559" algn="l" defTabSz="91423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57" indent="-228559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6" indent="-228559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6" indent="-228559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5" indent="-228559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EFD1"/>
            </a:gs>
            <a:gs pos="25000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055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楷体" pitchFamily="49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楷体" pitchFamily="49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楷体" pitchFamily="49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楷体" pitchFamily="49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楷体" pitchFamily="49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楷体" pitchFamily="49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楷体" pitchFamily="49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楷体" pitchFamily="49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EFD1"/>
            </a:gs>
            <a:gs pos="25000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楷体" pitchFamily="49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楷体" pitchFamily="49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楷体" pitchFamily="49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楷体" pitchFamily="49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楷体" pitchFamily="49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楷体" pitchFamily="49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楷体" pitchFamily="49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楷体" pitchFamily="49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EFD1"/>
            </a:gs>
            <a:gs pos="25000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055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楷体" pitchFamily="49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楷体" pitchFamily="49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楷体" pitchFamily="49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楷体" pitchFamily="49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楷体" pitchFamily="49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楷体" pitchFamily="49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楷体" pitchFamily="49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楷体" pitchFamily="49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EFD1"/>
            </a:gs>
            <a:gs pos="25000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EFD1"/>
            </a:gs>
            <a:gs pos="25000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EFD1"/>
            </a:gs>
            <a:gs pos="25000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099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宋体" pitchFamily="2" charset="-122"/>
              </a:defRPr>
            </a:lvl1pPr>
          </a:lstStyle>
          <a:p>
            <a:fld id="{6609B062-5532-41FA-A4D6-7CF74B4A7FD1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宋体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宋体" pitchFamily="2" charset="-122"/>
              </a:defRPr>
            </a:lvl1pPr>
          </a:lstStyle>
          <a:p>
            <a:fld id="{CE1D30CE-CED5-47DC-A1A6-52A9F7C9FAB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4103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楷体" pitchFamily="49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楷体" pitchFamily="49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楷体" pitchFamily="49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楷体" pitchFamily="49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楷体" pitchFamily="49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楷体" pitchFamily="49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楷体" pitchFamily="49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楷体" pitchFamily="49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4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4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4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4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4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4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4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4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4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文本框 1"/>
          <p:cNvSpPr txBox="1">
            <a:spLocks noChangeArrowheads="1"/>
          </p:cNvSpPr>
          <p:nvPr/>
        </p:nvSpPr>
        <p:spPr bwMode="auto">
          <a:xfrm>
            <a:off x="914400" y="2590800"/>
            <a:ext cx="7086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4400" b="1" dirty="0">
                <a:solidFill>
                  <a:srgbClr val="FF0000"/>
                </a:solidFill>
                <a:latin typeface="+mj-ea"/>
                <a:ea typeface="+mj-ea"/>
              </a:rPr>
              <a:t>第八</a:t>
            </a:r>
            <a:r>
              <a:rPr lang="zh-CN" altLang="en-US" sz="4400" b="1" dirty="0" smtClean="0">
                <a:solidFill>
                  <a:srgbClr val="FF0000"/>
                </a:solidFill>
                <a:latin typeface="+mj-ea"/>
                <a:ea typeface="+mj-ea"/>
              </a:rPr>
              <a:t>章 力</a:t>
            </a:r>
            <a:r>
              <a:rPr lang="zh-CN" altLang="en-US" sz="4400" b="1" dirty="0">
                <a:solidFill>
                  <a:srgbClr val="FF0000"/>
                </a:solidFill>
                <a:latin typeface="+mj-ea"/>
                <a:ea typeface="+mj-ea"/>
              </a:rPr>
              <a:t>与</a:t>
            </a:r>
            <a:r>
              <a:rPr lang="zh-CN" altLang="en-US" sz="4400" b="1" dirty="0" smtClean="0">
                <a:solidFill>
                  <a:srgbClr val="FF0000"/>
                </a:solidFill>
                <a:latin typeface="+mj-ea"/>
                <a:ea typeface="+mj-ea"/>
              </a:rPr>
              <a:t>运动 复习</a:t>
            </a:r>
            <a:r>
              <a:rPr lang="zh-CN" altLang="en-US" sz="4400" b="1" dirty="0">
                <a:solidFill>
                  <a:srgbClr val="FF0000"/>
                </a:solidFill>
                <a:latin typeface="+mj-ea"/>
                <a:ea typeface="+mj-ea"/>
              </a:rPr>
              <a:t>课件</a:t>
            </a:r>
          </a:p>
        </p:txBody>
      </p:sp>
    </p:spTree>
    <p:extLst>
      <p:ext uri="{BB962C8B-B14F-4D97-AF65-F5344CB8AC3E}">
        <p14:creationId xmlns:p14="http://schemas.microsoft.com/office/powerpoint/2010/main" val="238377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"/>
          <p:cNvSpPr>
            <a:spLocks noChangeArrowheads="1"/>
          </p:cNvSpPr>
          <p:nvPr/>
        </p:nvSpPr>
        <p:spPr bwMode="auto">
          <a:xfrm>
            <a:off x="1524000" y="1295400"/>
            <a:ext cx="66294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zh-CN" sz="2400" dirty="0" smtClean="0">
                <a:latin typeface="Times New Roman" pitchFamily="18" charset="0"/>
              </a:rPr>
              <a:t>        【</a:t>
            </a:r>
            <a:r>
              <a:rPr lang="zh-CN" altLang="en-US" sz="2400" dirty="0">
                <a:latin typeface="Times New Roman" pitchFamily="18" charset="0"/>
              </a:rPr>
              <a:t>解析</a:t>
            </a:r>
            <a:r>
              <a:rPr lang="en-US" altLang="zh-CN" sz="2400" dirty="0">
                <a:latin typeface="Times New Roman" pitchFamily="18" charset="0"/>
              </a:rPr>
              <a:t>】</a:t>
            </a:r>
            <a:r>
              <a:rPr lang="zh-CN" altLang="en-US" sz="2400" dirty="0">
                <a:latin typeface="Times New Roman" pitchFamily="18" charset="0"/>
              </a:rPr>
              <a:t>（</a:t>
            </a:r>
            <a:r>
              <a:rPr lang="en-US" altLang="zh-CN" sz="2400" dirty="0">
                <a:latin typeface="Times New Roman" pitchFamily="18" charset="0"/>
              </a:rPr>
              <a:t>1</a:t>
            </a:r>
            <a:r>
              <a:rPr lang="zh-CN" altLang="en-US" sz="2400" dirty="0">
                <a:latin typeface="Times New Roman" pitchFamily="18" charset="0"/>
              </a:rPr>
              <a:t>）每次都让小车从同一斜面的同一位置由静止开始滑下，是为了使小车在滑到水平面时具有相同的速度</a:t>
            </a:r>
            <a:r>
              <a:rPr lang="zh-CN" altLang="en-US" sz="2400" dirty="0" smtClean="0">
                <a:latin typeface="Times New Roman" pitchFamily="18" charset="0"/>
              </a:rPr>
              <a:t>。</a:t>
            </a:r>
            <a:endParaRPr lang="en-US" altLang="zh-CN" sz="2400" dirty="0" smtClean="0">
              <a:latin typeface="Times New Roman" pitchFamily="18" charset="0"/>
            </a:endParaRPr>
          </a:p>
          <a:p>
            <a:pPr algn="just" eaLnBrk="1" hangingPunct="1"/>
            <a:r>
              <a:rPr lang="zh-CN" altLang="en-US" sz="2400" dirty="0" smtClean="0">
                <a:latin typeface="Times New Roman" pitchFamily="18" charset="0"/>
              </a:rPr>
              <a:t>        （</a:t>
            </a:r>
            <a:r>
              <a:rPr lang="en-US" altLang="zh-CN" sz="2400" dirty="0">
                <a:latin typeface="Times New Roman" pitchFamily="18" charset="0"/>
              </a:rPr>
              <a:t>2</a:t>
            </a:r>
            <a:r>
              <a:rPr lang="zh-CN" altLang="en-US" sz="2400" dirty="0">
                <a:latin typeface="Times New Roman" pitchFamily="18" charset="0"/>
              </a:rPr>
              <a:t>）逐渐减小图中水平面的粗糙程度，比较小车在不同水平表面滑行的距离，根据实验中的现象可得，在初速度相同的条件下，水平面越光滑，小车受到的摩擦力越小，速度减小得越慢，小车运动得越远。由此联想到雨雪天驾驶汽车，摩擦力减小，刹车后，车运动的距离增大，应适当增大汽车间的距离</a:t>
            </a:r>
            <a:r>
              <a:rPr lang="zh-CN" altLang="en-US" sz="2400" dirty="0" smtClean="0">
                <a:latin typeface="Times New Roman" pitchFamily="18" charset="0"/>
              </a:rPr>
              <a:t>。</a:t>
            </a:r>
            <a:endParaRPr lang="en-US" altLang="zh-CN" sz="2400" dirty="0" smtClean="0">
              <a:latin typeface="Times New Roman" pitchFamily="18" charset="0"/>
            </a:endParaRPr>
          </a:p>
          <a:p>
            <a:pPr algn="just" eaLnBrk="1" hangingPunct="1"/>
            <a:r>
              <a:rPr lang="zh-CN" altLang="en-US" sz="2400" dirty="0" smtClean="0">
                <a:latin typeface="Times New Roman" pitchFamily="18" charset="0"/>
              </a:rPr>
              <a:t>        （</a:t>
            </a:r>
            <a:r>
              <a:rPr lang="en-US" altLang="zh-CN" sz="2400" dirty="0">
                <a:latin typeface="Times New Roman" pitchFamily="18" charset="0"/>
              </a:rPr>
              <a:t>3</a:t>
            </a:r>
            <a:r>
              <a:rPr lang="zh-CN" altLang="en-US" sz="2400" dirty="0">
                <a:latin typeface="Times New Roman" pitchFamily="18" charset="0"/>
              </a:rPr>
              <a:t>）由实验结果能证明，小车在阻力的作用下，运动速度越来越小，说明力可以改变物体的</a:t>
            </a:r>
            <a:r>
              <a:rPr lang="zh-CN" altLang="en-US" sz="2400" dirty="0" smtClean="0">
                <a:latin typeface="Times New Roman" pitchFamily="18" charset="0"/>
              </a:rPr>
              <a:t>运动状态，故</a:t>
            </a:r>
            <a:r>
              <a:rPr lang="en-US" altLang="zh-CN" sz="2400" dirty="0" smtClean="0">
                <a:latin typeface="Times New Roman" pitchFamily="18" charset="0"/>
              </a:rPr>
              <a:t>B</a:t>
            </a:r>
            <a:r>
              <a:rPr lang="zh-CN" altLang="en-US" sz="2400" dirty="0" smtClean="0">
                <a:latin typeface="Times New Roman" pitchFamily="18" charset="0"/>
              </a:rPr>
              <a:t>正确。</a:t>
            </a:r>
            <a:endParaRPr lang="zh-CN" altLang="en-U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98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"/>
          <p:cNvSpPr>
            <a:spLocks noChangeArrowheads="1"/>
          </p:cNvSpPr>
          <p:nvPr/>
        </p:nvSpPr>
        <p:spPr bwMode="auto">
          <a:xfrm>
            <a:off x="1524000" y="1208088"/>
            <a:ext cx="7162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zh-CN" altLang="en-US" sz="2400" dirty="0" smtClean="0">
                <a:latin typeface="Times New Roman" pitchFamily="18" charset="0"/>
              </a:rPr>
              <a:t>         （</a:t>
            </a:r>
            <a:r>
              <a:rPr lang="en-US" altLang="zh-CN" sz="2400" dirty="0">
                <a:latin typeface="Times New Roman" pitchFamily="18" charset="0"/>
              </a:rPr>
              <a:t>4</a:t>
            </a:r>
            <a:r>
              <a:rPr lang="zh-CN" altLang="en-US" sz="2400" dirty="0">
                <a:latin typeface="Times New Roman" pitchFamily="18" charset="0"/>
              </a:rPr>
              <a:t>）进一步推理可知，若水平面绝对光滑，小车不受摩擦力，则小车将永远不停地运动下去即做匀速直线运动。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400" dirty="0" smtClean="0">
                <a:latin typeface="Times New Roman" pitchFamily="18" charset="0"/>
              </a:rPr>
              <a:t>        【</a:t>
            </a:r>
            <a:r>
              <a:rPr lang="zh-CN" altLang="en-US" sz="2400" dirty="0">
                <a:latin typeface="Times New Roman" pitchFamily="18" charset="0"/>
              </a:rPr>
              <a:t>答案</a:t>
            </a:r>
            <a:r>
              <a:rPr lang="en-US" altLang="zh-CN" sz="2400" dirty="0">
                <a:latin typeface="Times New Roman" pitchFamily="18" charset="0"/>
              </a:rPr>
              <a:t>】</a:t>
            </a:r>
            <a:r>
              <a:rPr lang="zh-CN" altLang="en-US" sz="2400" dirty="0">
                <a:latin typeface="Times New Roman" pitchFamily="18" charset="0"/>
              </a:rPr>
              <a:t>（</a:t>
            </a:r>
            <a:r>
              <a:rPr lang="en-US" altLang="zh-CN" sz="2400" dirty="0">
                <a:latin typeface="Times New Roman" pitchFamily="18" charset="0"/>
              </a:rPr>
              <a:t>1</a:t>
            </a:r>
            <a:r>
              <a:rPr lang="zh-CN" altLang="en-US" sz="2400" dirty="0">
                <a:latin typeface="Times New Roman" pitchFamily="18" charset="0"/>
              </a:rPr>
              <a:t>）同一</a:t>
            </a:r>
            <a:r>
              <a:rPr lang="zh-CN" altLang="en-US" sz="2400" dirty="0" smtClean="0">
                <a:latin typeface="Times New Roman" pitchFamily="18" charset="0"/>
              </a:rPr>
              <a:t>高度  （</a:t>
            </a:r>
            <a:r>
              <a:rPr lang="en-US" altLang="zh-CN" sz="2400" dirty="0">
                <a:latin typeface="Times New Roman" pitchFamily="18" charset="0"/>
              </a:rPr>
              <a:t>2</a:t>
            </a:r>
            <a:r>
              <a:rPr lang="zh-CN" altLang="en-US" sz="2400" dirty="0">
                <a:latin typeface="Times New Roman" pitchFamily="18" charset="0"/>
              </a:rPr>
              <a:t>）</a:t>
            </a:r>
            <a:r>
              <a:rPr lang="zh-CN" altLang="en-US" sz="2400" dirty="0" smtClean="0">
                <a:latin typeface="Times New Roman" pitchFamily="18" charset="0"/>
              </a:rPr>
              <a:t>距离    远    增大</a:t>
            </a:r>
            <a:r>
              <a:rPr lang="zh-CN" altLang="en-US" sz="2400" dirty="0">
                <a:latin typeface="Times New Roman" pitchFamily="18" charset="0"/>
              </a:rPr>
              <a:t>（</a:t>
            </a:r>
            <a:r>
              <a:rPr lang="en-US" altLang="zh-CN" sz="2400" dirty="0">
                <a:latin typeface="Times New Roman" pitchFamily="18" charset="0"/>
              </a:rPr>
              <a:t>3</a:t>
            </a:r>
            <a:r>
              <a:rPr lang="zh-CN" altLang="en-US" sz="2400" dirty="0">
                <a:latin typeface="Times New Roman" pitchFamily="18" charset="0"/>
              </a:rPr>
              <a:t>）</a:t>
            </a:r>
            <a:r>
              <a:rPr lang="en-US" altLang="zh-CN" sz="2400" dirty="0" smtClean="0">
                <a:latin typeface="Times New Roman" pitchFamily="18" charset="0"/>
              </a:rPr>
              <a:t>B  </a:t>
            </a:r>
            <a:r>
              <a:rPr lang="zh-CN" altLang="en-US" sz="2400" dirty="0" smtClean="0">
                <a:latin typeface="Times New Roman" pitchFamily="18" charset="0"/>
              </a:rPr>
              <a:t>（</a:t>
            </a:r>
            <a:r>
              <a:rPr lang="en-US" altLang="zh-CN" sz="2400" dirty="0">
                <a:latin typeface="Times New Roman" pitchFamily="18" charset="0"/>
              </a:rPr>
              <a:t>4</a:t>
            </a:r>
            <a:r>
              <a:rPr lang="zh-CN" altLang="en-US" sz="2400" dirty="0">
                <a:latin typeface="Times New Roman" pitchFamily="18" charset="0"/>
              </a:rPr>
              <a:t>）匀速直线</a:t>
            </a:r>
          </a:p>
        </p:txBody>
      </p:sp>
    </p:spTree>
    <p:extLst>
      <p:ext uri="{BB962C8B-B14F-4D97-AF65-F5344CB8AC3E}">
        <p14:creationId xmlns:p14="http://schemas.microsoft.com/office/powerpoint/2010/main" val="389585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6888" y="2784475"/>
            <a:ext cx="381000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4340" name="矩形 1"/>
          <p:cNvSpPr>
            <a:spLocks noChangeArrowheads="1"/>
          </p:cNvSpPr>
          <p:nvPr/>
        </p:nvSpPr>
        <p:spPr bwMode="auto">
          <a:xfrm>
            <a:off x="1524000" y="1954213"/>
            <a:ext cx="67056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zh-CN" sz="2400" dirty="0">
                <a:latin typeface="Times New Roman" pitchFamily="18" charset="0"/>
              </a:rPr>
              <a:t>1.</a:t>
            </a:r>
            <a:r>
              <a:rPr lang="zh-CN" altLang="en-US" sz="2400" dirty="0">
                <a:latin typeface="Times New Roman" pitchFamily="18" charset="0"/>
              </a:rPr>
              <a:t>（</a:t>
            </a:r>
            <a:r>
              <a:rPr lang="en-US" altLang="zh-CN" sz="2400" dirty="0">
                <a:latin typeface="Times New Roman" pitchFamily="18" charset="0"/>
              </a:rPr>
              <a:t>2018</a:t>
            </a:r>
            <a:r>
              <a:rPr lang="zh-CN" altLang="en-US" sz="2400" dirty="0">
                <a:latin typeface="Times New Roman" pitchFamily="18" charset="0"/>
              </a:rPr>
              <a:t>衡阳）如图</a:t>
            </a:r>
            <a:r>
              <a:rPr lang="en-US" altLang="zh-CN" sz="2400" dirty="0">
                <a:latin typeface="Times New Roman" pitchFamily="18" charset="0"/>
              </a:rPr>
              <a:t>8-2</a:t>
            </a:r>
            <a:r>
              <a:rPr lang="zh-CN" altLang="en-US" sz="2400" dirty="0">
                <a:latin typeface="Times New Roman" pitchFamily="18" charset="0"/>
              </a:rPr>
              <a:t>所示，若小球向右摆动到最低点时绳子</a:t>
            </a:r>
            <a:r>
              <a:rPr lang="zh-CN" altLang="en-US" sz="2400" dirty="0" smtClean="0">
                <a:latin typeface="Times New Roman" pitchFamily="18" charset="0"/>
              </a:rPr>
              <a:t>断裂。假设</a:t>
            </a:r>
            <a:r>
              <a:rPr lang="zh-CN" altLang="en-US" sz="2400" dirty="0">
                <a:latin typeface="Times New Roman" pitchFamily="18" charset="0"/>
              </a:rPr>
              <a:t>所有力同时消失，此后，小球的运动情况是（    ）</a:t>
            </a:r>
            <a:endParaRPr lang="en-US" altLang="zh-CN" sz="2400" dirty="0">
              <a:latin typeface="Times New Roman" pitchFamily="18" charset="0"/>
            </a:endParaRPr>
          </a:p>
          <a:p>
            <a:pPr algn="just" eaLnBrk="1" hangingPunct="1"/>
            <a:r>
              <a:rPr lang="en-US" altLang="zh-CN" sz="2400" dirty="0">
                <a:latin typeface="Times New Roman" pitchFamily="18" charset="0"/>
              </a:rPr>
              <a:t>A.</a:t>
            </a:r>
            <a:r>
              <a:rPr lang="zh-CN" altLang="en-US" sz="2400" dirty="0">
                <a:latin typeface="Times New Roman" pitchFamily="18" charset="0"/>
              </a:rPr>
              <a:t>匀速直线下落</a:t>
            </a:r>
            <a:endParaRPr lang="en-US" altLang="zh-CN" sz="2400" dirty="0">
              <a:latin typeface="Times New Roman" pitchFamily="18" charset="0"/>
            </a:endParaRPr>
          </a:p>
          <a:p>
            <a:pPr algn="just" eaLnBrk="1" hangingPunct="1"/>
            <a:r>
              <a:rPr lang="en-US" altLang="zh-CN" sz="2400" dirty="0">
                <a:latin typeface="Times New Roman" pitchFamily="18" charset="0"/>
              </a:rPr>
              <a:t>B.</a:t>
            </a:r>
            <a:r>
              <a:rPr lang="zh-CN" altLang="en-US" sz="2400" dirty="0">
                <a:latin typeface="Times New Roman" pitchFamily="18" charset="0"/>
              </a:rPr>
              <a:t>匀速直线上升</a:t>
            </a:r>
          </a:p>
          <a:p>
            <a:pPr algn="just" eaLnBrk="1" hangingPunct="1"/>
            <a:r>
              <a:rPr lang="en-US" altLang="zh-CN" sz="2400" dirty="0">
                <a:latin typeface="Times New Roman" pitchFamily="18" charset="0"/>
              </a:rPr>
              <a:t>C.</a:t>
            </a:r>
            <a:r>
              <a:rPr lang="zh-CN" altLang="en-US" sz="2400" dirty="0">
                <a:latin typeface="Times New Roman" pitchFamily="18" charset="0"/>
              </a:rPr>
              <a:t>匀速直线斜向上运动</a:t>
            </a:r>
          </a:p>
          <a:p>
            <a:pPr algn="just" eaLnBrk="1" hangingPunct="1"/>
            <a:r>
              <a:rPr lang="en-US" altLang="zh-CN" sz="2400" dirty="0">
                <a:latin typeface="Times New Roman" pitchFamily="18" charset="0"/>
              </a:rPr>
              <a:t>D.</a:t>
            </a:r>
            <a:r>
              <a:rPr lang="zh-CN" altLang="en-US" sz="2400" dirty="0">
                <a:latin typeface="Times New Roman" pitchFamily="18" charset="0"/>
              </a:rPr>
              <a:t>沿水平方向向右做匀速直线运动</a:t>
            </a:r>
            <a:endParaRPr lang="zh-CN" altLang="en-US" sz="2400" dirty="0"/>
          </a:p>
        </p:txBody>
      </p:sp>
      <p:sp>
        <p:nvSpPr>
          <p:cNvPr id="14341" name="矩形 2"/>
          <p:cNvSpPr>
            <a:spLocks noChangeArrowheads="1"/>
          </p:cNvSpPr>
          <p:nvPr/>
        </p:nvSpPr>
        <p:spPr bwMode="auto">
          <a:xfrm>
            <a:off x="785813" y="1363663"/>
            <a:ext cx="1724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1" hangingPunct="1"/>
            <a:r>
              <a:rPr lang="zh-CN" altLang="en-US" sz="2400">
                <a:latin typeface="Times New Roman" pitchFamily="18" charset="0"/>
              </a:rPr>
              <a:t>一、选择题</a:t>
            </a:r>
          </a:p>
        </p:txBody>
      </p:sp>
      <p:pic>
        <p:nvPicPr>
          <p:cNvPr id="14342" name="图片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786063"/>
            <a:ext cx="152400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2651513" y="304800"/>
            <a:ext cx="4358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单元过关自测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897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2276475"/>
            <a:ext cx="333375" cy="438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5363" name="矩形 1"/>
          <p:cNvSpPr>
            <a:spLocks noChangeArrowheads="1"/>
          </p:cNvSpPr>
          <p:nvPr/>
        </p:nvSpPr>
        <p:spPr bwMode="auto">
          <a:xfrm>
            <a:off x="1295400" y="2249488"/>
            <a:ext cx="69342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zh-CN" sz="2800">
                <a:latin typeface="Times New Roman" pitchFamily="18" charset="0"/>
              </a:rPr>
              <a:t>2.</a:t>
            </a:r>
            <a:r>
              <a:rPr lang="zh-CN" altLang="en-US" sz="2800">
                <a:latin typeface="Times New Roman" pitchFamily="18" charset="0"/>
              </a:rPr>
              <a:t>下列事例中，属于惯性造成危害的是（  ）</a:t>
            </a:r>
            <a:endParaRPr lang="en-US" altLang="zh-CN" sz="2800">
              <a:latin typeface="Times New Roman" pitchFamily="18" charset="0"/>
            </a:endParaRPr>
          </a:p>
          <a:p>
            <a:pPr algn="just" eaLnBrk="1" hangingPunct="1"/>
            <a:r>
              <a:rPr lang="en-US" altLang="zh-CN" sz="2800">
                <a:latin typeface="Times New Roman" pitchFamily="18" charset="0"/>
              </a:rPr>
              <a:t>A.</a:t>
            </a:r>
            <a:r>
              <a:rPr lang="zh-CN" altLang="en-US" sz="2800">
                <a:latin typeface="Times New Roman" pitchFamily="18" charset="0"/>
              </a:rPr>
              <a:t>拍打被子去掉灰尘</a:t>
            </a:r>
          </a:p>
          <a:p>
            <a:pPr algn="just" eaLnBrk="1" hangingPunct="1"/>
            <a:r>
              <a:rPr lang="en-US" altLang="zh-CN" sz="2800">
                <a:latin typeface="Times New Roman" pitchFamily="18" charset="0"/>
              </a:rPr>
              <a:t>B.</a:t>
            </a:r>
            <a:r>
              <a:rPr lang="zh-CN" altLang="en-US" sz="2800">
                <a:latin typeface="Times New Roman" pitchFamily="18" charset="0"/>
              </a:rPr>
              <a:t>乘客在紧急刹车时摔倒</a:t>
            </a:r>
            <a:endParaRPr lang="en-US" altLang="zh-CN" sz="2800">
              <a:latin typeface="Times New Roman" pitchFamily="18" charset="0"/>
            </a:endParaRPr>
          </a:p>
          <a:p>
            <a:pPr algn="just" eaLnBrk="1" hangingPunct="1"/>
            <a:r>
              <a:rPr lang="en-US" altLang="zh-CN" sz="2800">
                <a:latin typeface="Times New Roman" pitchFamily="18" charset="0"/>
              </a:rPr>
              <a:t>C.</a:t>
            </a:r>
            <a:r>
              <a:rPr lang="zh-CN" altLang="en-US" sz="2800">
                <a:latin typeface="Times New Roman" pitchFamily="18" charset="0"/>
              </a:rPr>
              <a:t>运动员采用助跑跳得更远</a:t>
            </a:r>
            <a:endParaRPr lang="en-US" altLang="zh-CN" sz="2800">
              <a:latin typeface="Times New Roman" pitchFamily="18" charset="0"/>
            </a:endParaRPr>
          </a:p>
          <a:p>
            <a:pPr algn="just" eaLnBrk="1" hangingPunct="1"/>
            <a:r>
              <a:rPr lang="en-US" altLang="zh-CN" sz="2800">
                <a:latin typeface="Times New Roman" pitchFamily="18" charset="0"/>
              </a:rPr>
              <a:t>D.</a:t>
            </a:r>
            <a:r>
              <a:rPr lang="zh-CN" altLang="en-US" sz="2800">
                <a:latin typeface="Times New Roman" pitchFamily="18" charset="0"/>
              </a:rPr>
              <a:t>投出去的篮球飞向篮筐</a:t>
            </a:r>
            <a:endParaRPr lang="zh-CN" altLang="en-US" sz="2800"/>
          </a:p>
        </p:txBody>
      </p:sp>
    </p:spTree>
    <p:extLst>
      <p:ext uri="{BB962C8B-B14F-4D97-AF65-F5344CB8AC3E}">
        <p14:creationId xmlns:p14="http://schemas.microsoft.com/office/powerpoint/2010/main" val="112415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0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133600"/>
            <a:ext cx="333375" cy="438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6387" name="矩形 1"/>
          <p:cNvSpPr>
            <a:spLocks noChangeArrowheads="1"/>
          </p:cNvSpPr>
          <p:nvPr/>
        </p:nvSpPr>
        <p:spPr bwMode="auto">
          <a:xfrm>
            <a:off x="609600" y="1447800"/>
            <a:ext cx="8153400" cy="33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latin typeface="Times New Roman" pitchFamily="18" charset="0"/>
              </a:rPr>
              <a:t>3.</a:t>
            </a:r>
            <a:r>
              <a:rPr lang="zh-CN" altLang="en-US" sz="2400" dirty="0">
                <a:latin typeface="Times New Roman" pitchFamily="18" charset="0"/>
              </a:rPr>
              <a:t>（</a:t>
            </a:r>
            <a:r>
              <a:rPr lang="en-US" altLang="zh-CN" sz="2400" dirty="0">
                <a:latin typeface="Times New Roman" pitchFamily="18" charset="0"/>
              </a:rPr>
              <a:t>2018</a:t>
            </a:r>
            <a:r>
              <a:rPr lang="zh-CN" altLang="en-US" sz="2400" dirty="0">
                <a:latin typeface="Times New Roman" pitchFamily="18" charset="0"/>
              </a:rPr>
              <a:t>郴州）一个文具盒放在水平桌面上，下列分析正确的是（     ）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latin typeface="Times New Roman" pitchFamily="18" charset="0"/>
              </a:rPr>
              <a:t>A.</a:t>
            </a:r>
            <a:r>
              <a:rPr lang="zh-CN" altLang="en-US" sz="2400" dirty="0">
                <a:latin typeface="Times New Roman" pitchFamily="18" charset="0"/>
              </a:rPr>
              <a:t>文具盒受到的重力与桌面对文具盒的支持力是相互作用力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latin typeface="Times New Roman" pitchFamily="18" charset="0"/>
              </a:rPr>
              <a:t>B.</a:t>
            </a:r>
            <a:r>
              <a:rPr lang="zh-CN" altLang="en-US" sz="2400" dirty="0">
                <a:latin typeface="Times New Roman" pitchFamily="18" charset="0"/>
              </a:rPr>
              <a:t>文具盒受到的重力与桌面对文具盒的支持力是一对平衡力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latin typeface="Times New Roman" pitchFamily="18" charset="0"/>
              </a:rPr>
              <a:t>C.</a:t>
            </a:r>
            <a:r>
              <a:rPr lang="zh-CN" altLang="en-US" sz="2400" dirty="0">
                <a:latin typeface="Times New Roman" pitchFamily="18" charset="0"/>
              </a:rPr>
              <a:t>文具盒受到的重力与文具盒对桌面的压力是相互作用力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latin typeface="Times New Roman" pitchFamily="18" charset="0"/>
              </a:rPr>
              <a:t>D.</a:t>
            </a:r>
            <a:r>
              <a:rPr lang="zh-CN" altLang="en-US" sz="2400" dirty="0">
                <a:latin typeface="Times New Roman" pitchFamily="18" charset="0"/>
              </a:rPr>
              <a:t>桌子受到的重力和地面对桌子的支持力是一对平衡力</a:t>
            </a:r>
          </a:p>
        </p:txBody>
      </p:sp>
    </p:spTree>
    <p:extLst>
      <p:ext uri="{BB962C8B-B14F-4D97-AF65-F5344CB8AC3E}">
        <p14:creationId xmlns:p14="http://schemas.microsoft.com/office/powerpoint/2010/main" val="218428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1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752600"/>
            <a:ext cx="304800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7411" name="矩形 1"/>
          <p:cNvSpPr>
            <a:spLocks noChangeArrowheads="1"/>
          </p:cNvSpPr>
          <p:nvPr/>
        </p:nvSpPr>
        <p:spPr bwMode="auto">
          <a:xfrm>
            <a:off x="838200" y="1219200"/>
            <a:ext cx="74676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zh-CN" sz="2800">
                <a:latin typeface="Times New Roman" pitchFamily="18" charset="0"/>
              </a:rPr>
              <a:t>4.</a:t>
            </a:r>
            <a:r>
              <a:rPr lang="zh-CN" altLang="en-US" sz="2800">
                <a:latin typeface="Times New Roman" pitchFamily="18" charset="0"/>
              </a:rPr>
              <a:t>（</a:t>
            </a:r>
            <a:r>
              <a:rPr lang="en-US" altLang="zh-CN" sz="2800">
                <a:latin typeface="Times New Roman" pitchFamily="18" charset="0"/>
              </a:rPr>
              <a:t>2018</a:t>
            </a:r>
            <a:r>
              <a:rPr lang="zh-CN" altLang="en-US" sz="2800">
                <a:latin typeface="Times New Roman" pitchFamily="18" charset="0"/>
              </a:rPr>
              <a:t>乐山）如图</a:t>
            </a:r>
            <a:r>
              <a:rPr lang="en-US" altLang="zh-CN" sz="2800">
                <a:latin typeface="Times New Roman" pitchFamily="18" charset="0"/>
              </a:rPr>
              <a:t>8-3</a:t>
            </a:r>
            <a:r>
              <a:rPr lang="zh-CN" altLang="en-US" sz="2800">
                <a:latin typeface="Times New Roman" pitchFamily="18" charset="0"/>
              </a:rPr>
              <a:t>所示，小红站在商场匀速向上运动的自动扶梯上，她受到的力有（  ）</a:t>
            </a:r>
            <a:endParaRPr lang="en-US" altLang="zh-CN" sz="2800">
              <a:latin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>
                <a:latin typeface="Times New Roman" pitchFamily="18" charset="0"/>
              </a:rPr>
              <a:t>A.</a:t>
            </a:r>
            <a:r>
              <a:rPr lang="zh-CN" altLang="en-US" sz="2800">
                <a:latin typeface="Times New Roman" pitchFamily="18" charset="0"/>
              </a:rPr>
              <a:t>重力和支持力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>
                <a:latin typeface="Times New Roman" pitchFamily="18" charset="0"/>
              </a:rPr>
              <a:t>B.</a:t>
            </a:r>
            <a:r>
              <a:rPr lang="zh-CN" altLang="en-US" sz="2800">
                <a:latin typeface="Times New Roman" pitchFamily="18" charset="0"/>
              </a:rPr>
              <a:t>重力、支持力和水平向右的摩擦力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>
                <a:latin typeface="Times New Roman" pitchFamily="18" charset="0"/>
              </a:rPr>
              <a:t>C.</a:t>
            </a:r>
            <a:r>
              <a:rPr lang="zh-CN" altLang="en-US" sz="2800">
                <a:latin typeface="Times New Roman" pitchFamily="18" charset="0"/>
              </a:rPr>
              <a:t>重力、支持力和水平向左的摩擦力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>
                <a:latin typeface="Times New Roman" pitchFamily="18" charset="0"/>
              </a:rPr>
              <a:t>D.</a:t>
            </a:r>
            <a:r>
              <a:rPr lang="zh-CN" altLang="en-US" sz="2800">
                <a:latin typeface="Times New Roman" pitchFamily="18" charset="0"/>
              </a:rPr>
              <a:t>重力、支持力和斜向上的摩擦力</a:t>
            </a:r>
          </a:p>
        </p:txBody>
      </p:sp>
      <p:pic>
        <p:nvPicPr>
          <p:cNvPr id="17412" name="图片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4663" y="2286000"/>
            <a:ext cx="14811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969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2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568450"/>
            <a:ext cx="419100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8435" name="矩形 1"/>
          <p:cNvSpPr>
            <a:spLocks noChangeArrowheads="1"/>
          </p:cNvSpPr>
          <p:nvPr/>
        </p:nvSpPr>
        <p:spPr bwMode="auto">
          <a:xfrm>
            <a:off x="1447800" y="1143000"/>
            <a:ext cx="70866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zh-CN" sz="2400">
                <a:latin typeface="Times New Roman" pitchFamily="18" charset="0"/>
              </a:rPr>
              <a:t>5.</a:t>
            </a:r>
            <a:r>
              <a:rPr lang="zh-CN" altLang="en-US" sz="2400">
                <a:latin typeface="Times New Roman" pitchFamily="18" charset="0"/>
              </a:rPr>
              <a:t>如图</a:t>
            </a:r>
            <a:r>
              <a:rPr lang="en-US" altLang="zh-CN" sz="2400">
                <a:latin typeface="Times New Roman" pitchFamily="18" charset="0"/>
              </a:rPr>
              <a:t>8-4</a:t>
            </a:r>
            <a:r>
              <a:rPr lang="zh-CN" altLang="en-US" sz="2400">
                <a:latin typeface="Times New Roman" pitchFamily="18" charset="0"/>
              </a:rPr>
              <a:t>所示是小明参加足球赛射门的情景，在射门过程中（    ）</a:t>
            </a:r>
            <a:endParaRPr lang="en-US" altLang="zh-CN" sz="2400">
              <a:latin typeface="Times New Roman" pitchFamily="18" charset="0"/>
            </a:endParaRPr>
          </a:p>
          <a:p>
            <a:pPr algn="just" eaLnBrk="1" hangingPunct="1"/>
            <a:endParaRPr lang="en-US" altLang="zh-CN" sz="2400">
              <a:latin typeface="Times New Roman" pitchFamily="18" charset="0"/>
            </a:endParaRPr>
          </a:p>
          <a:p>
            <a:pPr algn="just" eaLnBrk="1" hangingPunct="1"/>
            <a:endParaRPr lang="en-US" altLang="zh-CN" sz="2400">
              <a:latin typeface="Times New Roman" pitchFamily="18" charset="0"/>
            </a:endParaRPr>
          </a:p>
          <a:p>
            <a:pPr algn="just" eaLnBrk="1" hangingPunct="1"/>
            <a:endParaRPr lang="en-US" altLang="zh-CN" sz="2400">
              <a:latin typeface="Times New Roman" pitchFamily="18" charset="0"/>
            </a:endParaRPr>
          </a:p>
          <a:p>
            <a:pPr algn="just" eaLnBrk="1" hangingPunct="1"/>
            <a:endParaRPr lang="en-US" altLang="zh-CN" sz="2400">
              <a:latin typeface="Times New Roman" pitchFamily="18" charset="0"/>
            </a:endParaRPr>
          </a:p>
          <a:p>
            <a:pPr algn="just" eaLnBrk="1" hangingPunct="1"/>
            <a:endParaRPr lang="en-US" altLang="zh-CN" sz="2400">
              <a:latin typeface="Times New Roman" pitchFamily="18" charset="0"/>
            </a:endParaRPr>
          </a:p>
          <a:p>
            <a:pPr algn="just" eaLnBrk="1" hangingPunct="1"/>
            <a:endParaRPr lang="en-US" altLang="zh-CN" sz="2400">
              <a:latin typeface="Times New Roman" pitchFamily="18" charset="0"/>
            </a:endParaRPr>
          </a:p>
          <a:p>
            <a:pPr algn="just" eaLnBrk="1" hangingPunct="1"/>
            <a:endParaRPr lang="en-US" altLang="zh-CN" sz="2400">
              <a:latin typeface="Times New Roman" pitchFamily="18" charset="0"/>
            </a:endParaRPr>
          </a:p>
          <a:p>
            <a:pPr algn="just" eaLnBrk="1" hangingPunct="1"/>
            <a:r>
              <a:rPr lang="en-US" altLang="zh-CN" sz="2400">
                <a:latin typeface="Times New Roman" pitchFamily="18" charset="0"/>
              </a:rPr>
              <a:t>A.</a:t>
            </a:r>
            <a:r>
              <a:rPr lang="zh-CN" altLang="en-US" sz="2400">
                <a:latin typeface="Times New Roman" pitchFamily="18" charset="0"/>
              </a:rPr>
              <a:t>脚对球施加了力，而球对脚没有力的作用</a:t>
            </a:r>
            <a:endParaRPr lang="en-US" altLang="zh-CN" sz="2400">
              <a:latin typeface="Times New Roman" pitchFamily="18" charset="0"/>
            </a:endParaRPr>
          </a:p>
          <a:p>
            <a:pPr algn="just" eaLnBrk="1" hangingPunct="1"/>
            <a:r>
              <a:rPr lang="en-US" altLang="zh-CN" sz="2400">
                <a:latin typeface="Times New Roman" pitchFamily="18" charset="0"/>
              </a:rPr>
              <a:t>B.</a:t>
            </a:r>
            <a:r>
              <a:rPr lang="zh-CN" altLang="en-US" sz="2400">
                <a:latin typeface="Times New Roman" pitchFamily="18" charset="0"/>
              </a:rPr>
              <a:t>球受到的重力的方向始终水平向前</a:t>
            </a:r>
            <a:endParaRPr lang="en-US" altLang="zh-CN" sz="2400">
              <a:latin typeface="Times New Roman" pitchFamily="18" charset="0"/>
            </a:endParaRPr>
          </a:p>
          <a:p>
            <a:pPr algn="just" eaLnBrk="1" hangingPunct="1"/>
            <a:r>
              <a:rPr lang="en-US" altLang="zh-CN" sz="2400">
                <a:latin typeface="Times New Roman" pitchFamily="18" charset="0"/>
              </a:rPr>
              <a:t>C.</a:t>
            </a:r>
            <a:r>
              <a:rPr lang="zh-CN" altLang="en-US" sz="2400">
                <a:latin typeface="Times New Roman" pitchFamily="18" charset="0"/>
              </a:rPr>
              <a:t>球离开脚后继续向前是因为球具有惯性</a:t>
            </a:r>
            <a:endParaRPr lang="en-US" altLang="zh-CN" sz="2400">
              <a:latin typeface="Times New Roman" pitchFamily="18" charset="0"/>
            </a:endParaRPr>
          </a:p>
          <a:p>
            <a:pPr algn="just" eaLnBrk="1" hangingPunct="1"/>
            <a:r>
              <a:rPr lang="en-US" altLang="zh-CN" sz="2400">
                <a:latin typeface="Times New Roman" pitchFamily="18" charset="0"/>
              </a:rPr>
              <a:t>D.</a:t>
            </a:r>
            <a:r>
              <a:rPr lang="zh-CN" altLang="en-US" sz="2400">
                <a:latin typeface="Times New Roman" pitchFamily="18" charset="0"/>
              </a:rPr>
              <a:t>球的运动状态始终不变</a:t>
            </a:r>
            <a:endParaRPr lang="zh-CN" altLang="en-US" sz="2400"/>
          </a:p>
        </p:txBody>
      </p:sp>
      <p:pic>
        <p:nvPicPr>
          <p:cNvPr id="18436" name="图片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905000"/>
            <a:ext cx="2090738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706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3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9063" y="1885950"/>
            <a:ext cx="371475" cy="342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9459" name="矩形 1"/>
          <p:cNvSpPr>
            <a:spLocks noChangeArrowheads="1"/>
          </p:cNvSpPr>
          <p:nvPr/>
        </p:nvSpPr>
        <p:spPr bwMode="auto">
          <a:xfrm>
            <a:off x="914400" y="762000"/>
            <a:ext cx="77724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zh-CN" sz="2400">
                <a:latin typeface="Times New Roman" pitchFamily="18" charset="0"/>
              </a:rPr>
              <a:t>6.</a:t>
            </a:r>
            <a:r>
              <a:rPr lang="zh-CN" altLang="en-US" sz="2400">
                <a:latin typeface="Times New Roman" pitchFamily="18" charset="0"/>
              </a:rPr>
              <a:t>分别让小车从斜面的同一高度滑下，滑到铺有毛巾、粗糙木板、比较光滑木板的水平面上，小车在不同的水平面上运动的距离如图</a:t>
            </a:r>
            <a:r>
              <a:rPr lang="en-US" altLang="zh-CN" sz="2400">
                <a:latin typeface="Times New Roman" pitchFamily="18" charset="0"/>
              </a:rPr>
              <a:t>8-5</a:t>
            </a:r>
            <a:r>
              <a:rPr lang="zh-CN" altLang="en-US" sz="2400">
                <a:latin typeface="Times New Roman" pitchFamily="18" charset="0"/>
              </a:rPr>
              <a:t>所示。某同学根据实验现象分析归纳和推理得出的下列实验结论中，不正确的是（    ）</a:t>
            </a:r>
            <a:endParaRPr lang="en-US" altLang="zh-CN" sz="2400">
              <a:latin typeface="Times New Roman" pitchFamily="18" charset="0"/>
            </a:endParaRPr>
          </a:p>
          <a:p>
            <a:pPr algn="just" eaLnBrk="1" hangingPunct="1"/>
            <a:endParaRPr lang="en-US" altLang="zh-CN" sz="2400">
              <a:latin typeface="Times New Roman" pitchFamily="18" charset="0"/>
            </a:endParaRPr>
          </a:p>
          <a:p>
            <a:pPr algn="just" eaLnBrk="1" hangingPunct="1"/>
            <a:endParaRPr lang="en-US" altLang="zh-CN" sz="2400">
              <a:latin typeface="Times New Roman" pitchFamily="18" charset="0"/>
            </a:endParaRPr>
          </a:p>
          <a:p>
            <a:pPr algn="just" eaLnBrk="1" hangingPunct="1"/>
            <a:endParaRPr lang="en-US" altLang="zh-CN" sz="2400">
              <a:latin typeface="Times New Roman" pitchFamily="18" charset="0"/>
            </a:endParaRPr>
          </a:p>
          <a:p>
            <a:pPr algn="just" eaLnBrk="1" hangingPunct="1"/>
            <a:endParaRPr lang="en-US" altLang="zh-CN" sz="2400">
              <a:latin typeface="Times New Roman" pitchFamily="18" charset="0"/>
            </a:endParaRPr>
          </a:p>
          <a:p>
            <a:pPr algn="just" eaLnBrk="1" hangingPunct="1"/>
            <a:endParaRPr lang="en-US" altLang="zh-CN" sz="2400">
              <a:latin typeface="Times New Roman" pitchFamily="18" charset="0"/>
            </a:endParaRPr>
          </a:p>
          <a:p>
            <a:pPr algn="just" eaLnBrk="1" hangingPunct="1"/>
            <a:r>
              <a:rPr lang="en-US" altLang="zh-CN" sz="2400">
                <a:latin typeface="Times New Roman" pitchFamily="18" charset="0"/>
              </a:rPr>
              <a:t>A.</a:t>
            </a:r>
            <a:r>
              <a:rPr lang="zh-CN" altLang="en-US" sz="2400">
                <a:latin typeface="Times New Roman" pitchFamily="18" charset="0"/>
              </a:rPr>
              <a:t>每次让小车从斜面的同一高度静止滑下，目的是使小车到达水平面的初速度相同</a:t>
            </a:r>
            <a:endParaRPr lang="en-US" altLang="zh-CN" sz="2400">
              <a:latin typeface="Times New Roman" pitchFamily="18" charset="0"/>
            </a:endParaRPr>
          </a:p>
          <a:p>
            <a:pPr algn="just" eaLnBrk="1" hangingPunct="1"/>
            <a:r>
              <a:rPr lang="en-US" altLang="zh-CN" sz="2400">
                <a:latin typeface="Times New Roman" pitchFamily="18" charset="0"/>
              </a:rPr>
              <a:t>B.</a:t>
            </a:r>
            <a:r>
              <a:rPr lang="zh-CN" altLang="en-US" sz="2400">
                <a:latin typeface="Times New Roman" pitchFamily="18" charset="0"/>
              </a:rPr>
              <a:t>水平面越光滑，小车运动的距离越长，说明小车受到的阻力越小，速度减小得越慢</a:t>
            </a:r>
            <a:endParaRPr lang="en-US" altLang="zh-CN" sz="2400">
              <a:latin typeface="Times New Roman" pitchFamily="18" charset="0"/>
            </a:endParaRPr>
          </a:p>
          <a:p>
            <a:pPr algn="just" eaLnBrk="1" hangingPunct="1"/>
            <a:r>
              <a:rPr lang="en-US" altLang="zh-CN" sz="2400">
                <a:latin typeface="Times New Roman" pitchFamily="18" charset="0"/>
              </a:rPr>
              <a:t>C.</a:t>
            </a:r>
            <a:r>
              <a:rPr lang="zh-CN" altLang="en-US" sz="2400">
                <a:latin typeface="Times New Roman" pitchFamily="18" charset="0"/>
              </a:rPr>
              <a:t>小车受到力的作用就运动，不受力的作用就不运动</a:t>
            </a:r>
          </a:p>
          <a:p>
            <a:pPr algn="just" eaLnBrk="1" hangingPunct="1"/>
            <a:r>
              <a:rPr lang="en-US" altLang="zh-CN" sz="2400">
                <a:latin typeface="Times New Roman" pitchFamily="18" charset="0"/>
              </a:rPr>
              <a:t>D.</a:t>
            </a:r>
            <a:r>
              <a:rPr lang="zh-CN" altLang="en-US" sz="2400">
                <a:latin typeface="Times New Roman" pitchFamily="18" charset="0"/>
              </a:rPr>
              <a:t>运动的物体如果不受力的作用，将保持匀速直线运动</a:t>
            </a:r>
          </a:p>
        </p:txBody>
      </p:sp>
      <p:pic>
        <p:nvPicPr>
          <p:cNvPr id="19460" name="图片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1113" y="2362200"/>
            <a:ext cx="680243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33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4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4513" y="2514600"/>
            <a:ext cx="371475" cy="342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0483" name="矩形 1"/>
          <p:cNvSpPr>
            <a:spLocks noChangeArrowheads="1"/>
          </p:cNvSpPr>
          <p:nvPr/>
        </p:nvSpPr>
        <p:spPr bwMode="auto">
          <a:xfrm>
            <a:off x="1524000" y="1143000"/>
            <a:ext cx="6858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zh-CN" sz="2800" dirty="0">
                <a:latin typeface="Times New Roman" pitchFamily="18" charset="0"/>
              </a:rPr>
              <a:t>7.</a:t>
            </a:r>
            <a:r>
              <a:rPr lang="zh-CN" altLang="en-US" sz="2800" dirty="0">
                <a:latin typeface="Times New Roman" pitchFamily="18" charset="0"/>
              </a:rPr>
              <a:t>如图</a:t>
            </a:r>
            <a:r>
              <a:rPr lang="en-US" altLang="zh-CN" sz="2800" dirty="0">
                <a:latin typeface="Times New Roman" pitchFamily="18" charset="0"/>
              </a:rPr>
              <a:t>8-6</a:t>
            </a:r>
            <a:r>
              <a:rPr lang="zh-CN" altLang="en-US" sz="2800" dirty="0">
                <a:latin typeface="Times New Roman" pitchFamily="18" charset="0"/>
              </a:rPr>
              <a:t>所示，当右端挂</a:t>
            </a:r>
            <a:r>
              <a:rPr lang="en-US" altLang="zh-CN" sz="2800" dirty="0">
                <a:latin typeface="Times New Roman" pitchFamily="18" charset="0"/>
              </a:rPr>
              <a:t>5N</a:t>
            </a:r>
            <a:r>
              <a:rPr lang="zh-CN" altLang="en-US" sz="2800" dirty="0">
                <a:latin typeface="Times New Roman" pitchFamily="18" charset="0"/>
              </a:rPr>
              <a:t>的物体</a:t>
            </a:r>
            <a:r>
              <a:rPr lang="en-US" altLang="zh-CN" sz="2800" dirty="0">
                <a:latin typeface="Times New Roman" pitchFamily="18" charset="0"/>
              </a:rPr>
              <a:t>A</a:t>
            </a:r>
            <a:r>
              <a:rPr lang="zh-CN" altLang="en-US" sz="2800" dirty="0">
                <a:latin typeface="Times New Roman" pitchFamily="18" charset="0"/>
              </a:rPr>
              <a:t>时，物体</a:t>
            </a:r>
            <a:r>
              <a:rPr lang="en-US" altLang="zh-CN" sz="2800" dirty="0">
                <a:latin typeface="Times New Roman" pitchFamily="18" charset="0"/>
              </a:rPr>
              <a:t>B</a:t>
            </a:r>
            <a:r>
              <a:rPr lang="zh-CN" altLang="en-US" sz="2800" dirty="0">
                <a:latin typeface="Times New Roman" pitchFamily="18" charset="0"/>
              </a:rPr>
              <a:t>在平面桌上恰好能向右做匀速直线运动，若现在要使物体</a:t>
            </a:r>
            <a:r>
              <a:rPr lang="en-US" altLang="zh-CN" sz="2800" dirty="0">
                <a:latin typeface="Times New Roman" pitchFamily="18" charset="0"/>
              </a:rPr>
              <a:t>B</a:t>
            </a:r>
            <a:r>
              <a:rPr lang="zh-CN" altLang="en-US" sz="2800" dirty="0">
                <a:latin typeface="Times New Roman" pitchFamily="18" charset="0"/>
              </a:rPr>
              <a:t>向左做匀速直线运动，则应对物体</a:t>
            </a:r>
            <a:r>
              <a:rPr lang="en-US" altLang="zh-CN" sz="2800" dirty="0">
                <a:latin typeface="Times New Roman" pitchFamily="18" charset="0"/>
              </a:rPr>
              <a:t>B</a:t>
            </a:r>
            <a:r>
              <a:rPr lang="zh-CN" altLang="en-US" sz="2800" dirty="0">
                <a:latin typeface="Times New Roman" pitchFamily="18" charset="0"/>
              </a:rPr>
              <a:t>施加的力为（    ）</a:t>
            </a:r>
          </a:p>
          <a:p>
            <a:pPr algn="just" eaLnBrk="1" hangingPunct="1"/>
            <a:r>
              <a:rPr lang="en-US" altLang="zh-CN" sz="2800" dirty="0">
                <a:latin typeface="Times New Roman" pitchFamily="18" charset="0"/>
              </a:rPr>
              <a:t>A.</a:t>
            </a:r>
            <a:r>
              <a:rPr lang="zh-CN" altLang="en-US" sz="2800" dirty="0">
                <a:latin typeface="Times New Roman" pitchFamily="18" charset="0"/>
              </a:rPr>
              <a:t>水平向左，</a:t>
            </a:r>
            <a:r>
              <a:rPr lang="en-US" altLang="zh-CN" sz="2800" dirty="0">
                <a:latin typeface="Times New Roman" pitchFamily="18" charset="0"/>
              </a:rPr>
              <a:t>5N</a:t>
            </a:r>
          </a:p>
          <a:p>
            <a:pPr algn="just" eaLnBrk="1" hangingPunct="1"/>
            <a:r>
              <a:rPr lang="en-US" altLang="zh-CN" sz="2800" dirty="0">
                <a:latin typeface="Times New Roman" pitchFamily="18" charset="0"/>
              </a:rPr>
              <a:t>B.</a:t>
            </a:r>
            <a:r>
              <a:rPr lang="zh-CN" altLang="en-US" sz="2800" dirty="0">
                <a:latin typeface="Times New Roman" pitchFamily="18" charset="0"/>
              </a:rPr>
              <a:t>水平向右，</a:t>
            </a:r>
            <a:r>
              <a:rPr lang="en-US" altLang="zh-CN" sz="2800" dirty="0">
                <a:latin typeface="Times New Roman" pitchFamily="18" charset="0"/>
              </a:rPr>
              <a:t>5N </a:t>
            </a:r>
          </a:p>
          <a:p>
            <a:pPr algn="just" eaLnBrk="1" hangingPunct="1"/>
            <a:r>
              <a:rPr lang="en-US" altLang="zh-CN" sz="2800" dirty="0">
                <a:latin typeface="Times New Roman" pitchFamily="18" charset="0"/>
              </a:rPr>
              <a:t>C.</a:t>
            </a:r>
            <a:r>
              <a:rPr lang="zh-CN" altLang="en-US" sz="2800" dirty="0">
                <a:latin typeface="Times New Roman" pitchFamily="18" charset="0"/>
              </a:rPr>
              <a:t>水平向左，</a:t>
            </a:r>
            <a:r>
              <a:rPr lang="en-US" altLang="zh-CN" sz="2800" dirty="0">
                <a:latin typeface="Times New Roman" pitchFamily="18" charset="0"/>
              </a:rPr>
              <a:t>10N </a:t>
            </a:r>
          </a:p>
          <a:p>
            <a:pPr algn="just" eaLnBrk="1" hangingPunct="1"/>
            <a:r>
              <a:rPr lang="en-US" altLang="zh-CN" sz="2800" dirty="0">
                <a:latin typeface="Times New Roman" pitchFamily="18" charset="0"/>
              </a:rPr>
              <a:t>D.</a:t>
            </a:r>
            <a:r>
              <a:rPr lang="zh-CN" altLang="en-US" sz="2800" dirty="0">
                <a:latin typeface="Times New Roman" pitchFamily="18" charset="0"/>
              </a:rPr>
              <a:t>水平向右，</a:t>
            </a:r>
            <a:r>
              <a:rPr lang="en-US" altLang="zh-CN" sz="2800" dirty="0">
                <a:latin typeface="Times New Roman" pitchFamily="18" charset="0"/>
              </a:rPr>
              <a:t>10N</a:t>
            </a:r>
            <a:endParaRPr lang="zh-CN" altLang="en-US" sz="2800" dirty="0">
              <a:latin typeface="Times New Roman" pitchFamily="18" charset="0"/>
            </a:endParaRPr>
          </a:p>
        </p:txBody>
      </p:sp>
      <p:pic>
        <p:nvPicPr>
          <p:cNvPr id="20484" name="图片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792413"/>
            <a:ext cx="23907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656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5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3789363"/>
            <a:ext cx="5327650" cy="2584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06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1600200"/>
            <a:ext cx="371475" cy="342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1508" name="矩形 1"/>
          <p:cNvSpPr>
            <a:spLocks noChangeArrowheads="1"/>
          </p:cNvSpPr>
          <p:nvPr/>
        </p:nvSpPr>
        <p:spPr bwMode="auto">
          <a:xfrm>
            <a:off x="1600200" y="844550"/>
            <a:ext cx="65532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zh-CN" sz="2400" dirty="0">
                <a:latin typeface="Times New Roman" pitchFamily="18" charset="0"/>
              </a:rPr>
              <a:t>8.</a:t>
            </a:r>
            <a:r>
              <a:rPr lang="zh-CN" altLang="en-US" sz="2400" dirty="0">
                <a:latin typeface="Times New Roman" pitchFamily="18" charset="0"/>
              </a:rPr>
              <a:t>甲、乙两部总重相同的电梯在钢索的牵引下竖直向上运动，它们的</a:t>
            </a:r>
            <a:r>
              <a:rPr lang="en-US" altLang="zh-CN" sz="2400" dirty="0">
                <a:latin typeface="Times New Roman" pitchFamily="18" charset="0"/>
              </a:rPr>
              <a:t>s-t</a:t>
            </a:r>
            <a:r>
              <a:rPr lang="zh-CN" altLang="en-US" sz="2400" dirty="0">
                <a:latin typeface="Times New Roman" pitchFamily="18" charset="0"/>
              </a:rPr>
              <a:t>图像如图</a:t>
            </a:r>
            <a:r>
              <a:rPr lang="en-US" altLang="zh-CN" sz="2400" dirty="0">
                <a:latin typeface="Times New Roman" pitchFamily="18" charset="0"/>
              </a:rPr>
              <a:t>8-7</a:t>
            </a:r>
            <a:r>
              <a:rPr lang="zh-CN" altLang="en-US" sz="2400" dirty="0">
                <a:latin typeface="Times New Roman" pitchFamily="18" charset="0"/>
              </a:rPr>
              <a:t>①、②所示，则（      ）</a:t>
            </a:r>
          </a:p>
          <a:p>
            <a:pPr algn="just" eaLnBrk="1" hangingPunct="1"/>
            <a:r>
              <a:rPr lang="en-US" altLang="zh-CN" sz="2400" dirty="0">
                <a:latin typeface="Times New Roman" pitchFamily="18" charset="0"/>
              </a:rPr>
              <a:t>A.</a:t>
            </a:r>
            <a:r>
              <a:rPr lang="zh-CN" altLang="en-US" sz="2400" dirty="0">
                <a:latin typeface="Times New Roman" pitchFamily="18" charset="0"/>
              </a:rPr>
              <a:t>甲的速度小于乙的速度</a:t>
            </a:r>
            <a:endParaRPr lang="en-US" altLang="zh-CN" sz="2400" dirty="0">
              <a:latin typeface="Times New Roman" pitchFamily="18" charset="0"/>
            </a:endParaRPr>
          </a:p>
          <a:p>
            <a:pPr algn="just" eaLnBrk="1" hangingPunct="1"/>
            <a:r>
              <a:rPr lang="en-US" altLang="zh-CN" sz="2400" dirty="0">
                <a:latin typeface="Times New Roman" pitchFamily="18" charset="0"/>
              </a:rPr>
              <a:t>B.4</a:t>
            </a:r>
            <a:r>
              <a:rPr lang="zh-CN" altLang="en-US" sz="2400" dirty="0">
                <a:latin typeface="Times New Roman" pitchFamily="18" charset="0"/>
              </a:rPr>
              <a:t>秒时甲、乙通过的路程相等</a:t>
            </a:r>
            <a:endParaRPr lang="en-US" altLang="zh-CN" sz="2400" dirty="0">
              <a:latin typeface="Times New Roman" pitchFamily="18" charset="0"/>
            </a:endParaRPr>
          </a:p>
          <a:p>
            <a:pPr algn="just" eaLnBrk="1" hangingPunct="1"/>
            <a:r>
              <a:rPr lang="en-US" altLang="zh-CN" sz="2400" dirty="0" smtClean="0">
                <a:latin typeface="Times New Roman" pitchFamily="18" charset="0"/>
              </a:rPr>
              <a:t>C.</a:t>
            </a:r>
            <a:r>
              <a:rPr lang="zh-CN" altLang="en-US" sz="2400" dirty="0" smtClean="0">
                <a:latin typeface="Times New Roman" pitchFamily="18" charset="0"/>
              </a:rPr>
              <a:t>甲</a:t>
            </a:r>
            <a:r>
              <a:rPr lang="zh-CN" altLang="en-US" sz="2400" dirty="0">
                <a:latin typeface="Times New Roman" pitchFamily="18" charset="0"/>
              </a:rPr>
              <a:t>、乙受到钢索的拉力相等</a:t>
            </a:r>
            <a:endParaRPr lang="en-US" altLang="zh-CN" sz="2400" dirty="0">
              <a:latin typeface="Times New Roman" pitchFamily="18" charset="0"/>
            </a:endParaRPr>
          </a:p>
          <a:p>
            <a:pPr algn="just" eaLnBrk="1" hangingPunct="1"/>
            <a:r>
              <a:rPr lang="en-US" altLang="zh-CN" sz="2400" dirty="0" smtClean="0">
                <a:latin typeface="Times New Roman" pitchFamily="18" charset="0"/>
              </a:rPr>
              <a:t>D.</a:t>
            </a:r>
            <a:r>
              <a:rPr lang="zh-CN" altLang="en-US" sz="2400" dirty="0" smtClean="0">
                <a:latin typeface="Times New Roman" pitchFamily="18" charset="0"/>
              </a:rPr>
              <a:t>甲</a:t>
            </a:r>
            <a:r>
              <a:rPr lang="zh-CN" altLang="en-US" sz="2400" dirty="0">
                <a:latin typeface="Times New Roman" pitchFamily="18" charset="0"/>
              </a:rPr>
              <a:t>受到的合力小于乙受到的合力</a:t>
            </a:r>
          </a:p>
        </p:txBody>
      </p:sp>
    </p:spTree>
    <p:extLst>
      <p:ext uri="{BB962C8B-B14F-4D97-AF65-F5344CB8AC3E}">
        <p14:creationId xmlns:p14="http://schemas.microsoft.com/office/powerpoint/2010/main" val="1856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6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125538"/>
            <a:ext cx="7696200" cy="4914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2133600" y="304800"/>
            <a:ext cx="4358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本章知识梳理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261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124200"/>
            <a:ext cx="704850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07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3511893"/>
            <a:ext cx="809625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2532" name="矩形 1"/>
          <p:cNvSpPr>
            <a:spLocks noChangeArrowheads="1"/>
          </p:cNvSpPr>
          <p:nvPr/>
        </p:nvSpPr>
        <p:spPr bwMode="auto">
          <a:xfrm>
            <a:off x="1066800" y="2209800"/>
            <a:ext cx="76962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zh-CN" sz="2800" dirty="0">
                <a:latin typeface="Times New Roman" pitchFamily="18" charset="0"/>
              </a:rPr>
              <a:t>9.</a:t>
            </a:r>
            <a:r>
              <a:rPr lang="zh-CN" altLang="en-US" sz="2800" dirty="0">
                <a:latin typeface="Times New Roman" pitchFamily="18" charset="0"/>
              </a:rPr>
              <a:t>端午节赛龙舟是我国传统民俗，划桨手在鼓声的号令下，有节奏地向后划水，龙舟快速前进，这说明物体间力的作用是</a:t>
            </a:r>
            <a:r>
              <a:rPr lang="en-US" altLang="zh-CN" sz="2800" dirty="0">
                <a:latin typeface="Times New Roman" pitchFamily="18" charset="0"/>
              </a:rPr>
              <a:t>________</a:t>
            </a:r>
            <a:r>
              <a:rPr lang="zh-CN" altLang="en-US" sz="2800" dirty="0">
                <a:latin typeface="Times New Roman" pitchFamily="18" charset="0"/>
              </a:rPr>
              <a:t>的。龙舟到达终点后，虽然桨手停止划水，但由于</a:t>
            </a:r>
            <a:r>
              <a:rPr lang="en-US" altLang="zh-CN" sz="2800" dirty="0">
                <a:latin typeface="Times New Roman" pitchFamily="18" charset="0"/>
              </a:rPr>
              <a:t>________</a:t>
            </a:r>
            <a:r>
              <a:rPr lang="zh-CN" altLang="en-US" sz="2800" dirty="0">
                <a:latin typeface="Times New Roman" pitchFamily="18" charset="0"/>
              </a:rPr>
              <a:t>，龙舟仍会继续向前运动。</a:t>
            </a:r>
          </a:p>
        </p:txBody>
      </p:sp>
      <p:sp>
        <p:nvSpPr>
          <p:cNvPr id="22533" name="矩形 2"/>
          <p:cNvSpPr>
            <a:spLocks noChangeArrowheads="1"/>
          </p:cNvSpPr>
          <p:nvPr/>
        </p:nvSpPr>
        <p:spPr bwMode="auto">
          <a:xfrm>
            <a:off x="779463" y="1447800"/>
            <a:ext cx="1979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1" hangingPunct="1"/>
            <a:r>
              <a:rPr lang="zh-CN" altLang="en-US" sz="2800">
                <a:latin typeface="Times New Roman" pitchFamily="18" charset="0"/>
              </a:rPr>
              <a:t>二、填空题</a:t>
            </a:r>
          </a:p>
        </p:txBody>
      </p:sp>
    </p:spTree>
    <p:extLst>
      <p:ext uri="{BB962C8B-B14F-4D97-AF65-F5344CB8AC3E}">
        <p14:creationId xmlns:p14="http://schemas.microsoft.com/office/powerpoint/2010/main" val="266828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7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7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970213"/>
            <a:ext cx="552450" cy="314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08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429000"/>
            <a:ext cx="695325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085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3810000"/>
            <a:ext cx="790575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3557" name="矩形 1"/>
          <p:cNvSpPr>
            <a:spLocks noChangeArrowheads="1"/>
          </p:cNvSpPr>
          <p:nvPr/>
        </p:nvSpPr>
        <p:spPr bwMode="auto">
          <a:xfrm>
            <a:off x="1143000" y="1179513"/>
            <a:ext cx="67818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zh-CN" sz="2800" dirty="0">
                <a:latin typeface="Times New Roman" pitchFamily="18" charset="0"/>
              </a:rPr>
              <a:t>10.</a:t>
            </a:r>
            <a:r>
              <a:rPr lang="zh-CN" altLang="en-US" sz="2800" dirty="0">
                <a:latin typeface="Times New Roman" pitchFamily="18" charset="0"/>
              </a:rPr>
              <a:t>把一个重为</a:t>
            </a:r>
            <a:r>
              <a:rPr lang="en-US" altLang="zh-CN" sz="2800" dirty="0">
                <a:latin typeface="Times New Roman" pitchFamily="18" charset="0"/>
              </a:rPr>
              <a:t>3N</a:t>
            </a:r>
            <a:r>
              <a:rPr lang="zh-CN" altLang="en-US" sz="2800" dirty="0">
                <a:latin typeface="Times New Roman" pitchFamily="18" charset="0"/>
              </a:rPr>
              <a:t>的苹果竖直向上抛出，且苹果在空中运动时受到空气的阻力大小始终不变，方向与运动方向相反。上升过程中，苹果所受合力为</a:t>
            </a:r>
            <a:r>
              <a:rPr lang="en-US" altLang="zh-CN" sz="2800" dirty="0">
                <a:latin typeface="Times New Roman" pitchFamily="18" charset="0"/>
              </a:rPr>
              <a:t>3.2N</a:t>
            </a:r>
            <a:r>
              <a:rPr lang="zh-CN" altLang="en-US" sz="2800" dirty="0">
                <a:latin typeface="Times New Roman" pitchFamily="18" charset="0"/>
              </a:rPr>
              <a:t>，则苹果受到的阻力为</a:t>
            </a:r>
            <a:r>
              <a:rPr lang="en-US" altLang="zh-CN" sz="2800" dirty="0">
                <a:latin typeface="Times New Roman" pitchFamily="18" charset="0"/>
              </a:rPr>
              <a:t>______N</a:t>
            </a:r>
            <a:r>
              <a:rPr lang="zh-CN" altLang="en-US" sz="2800" dirty="0">
                <a:latin typeface="Times New Roman" pitchFamily="18" charset="0"/>
              </a:rPr>
              <a:t>。苹果在竖直下落过程中受到的合力为</a:t>
            </a:r>
            <a:r>
              <a:rPr lang="en-US" altLang="zh-CN" sz="2800" dirty="0">
                <a:latin typeface="Times New Roman" pitchFamily="18" charset="0"/>
              </a:rPr>
              <a:t>______N</a:t>
            </a:r>
            <a:r>
              <a:rPr lang="zh-CN" altLang="en-US" sz="2800" dirty="0">
                <a:latin typeface="Times New Roman" pitchFamily="18" charset="0"/>
              </a:rPr>
              <a:t>。当苹果下落到地面并静止时，苹果所受的重力和</a:t>
            </a:r>
            <a:r>
              <a:rPr lang="en-US" altLang="zh-CN" sz="2800" dirty="0">
                <a:latin typeface="Times New Roman" pitchFamily="18" charset="0"/>
              </a:rPr>
              <a:t>______</a:t>
            </a:r>
            <a:r>
              <a:rPr lang="zh-CN" altLang="en-US" sz="2800" dirty="0">
                <a:latin typeface="Times New Roman" pitchFamily="18" charset="0"/>
              </a:rPr>
              <a:t>力是一对平衡力。</a:t>
            </a:r>
          </a:p>
        </p:txBody>
      </p:sp>
    </p:spTree>
    <p:extLst>
      <p:ext uri="{BB962C8B-B14F-4D97-AF65-F5344CB8AC3E}">
        <p14:creationId xmlns:p14="http://schemas.microsoft.com/office/powerpoint/2010/main" val="272634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8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8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8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286000"/>
            <a:ext cx="752475" cy="342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09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962400"/>
            <a:ext cx="352425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096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971925"/>
            <a:ext cx="781050" cy="342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4581" name="矩形 1"/>
          <p:cNvSpPr>
            <a:spLocks noChangeArrowheads="1"/>
          </p:cNvSpPr>
          <p:nvPr/>
        </p:nvSpPr>
        <p:spPr bwMode="auto">
          <a:xfrm>
            <a:off x="1371600" y="1363663"/>
            <a:ext cx="685800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 dirty="0">
                <a:latin typeface="Times New Roman" pitchFamily="18" charset="0"/>
              </a:rPr>
              <a:t>11.</a:t>
            </a:r>
            <a:r>
              <a:rPr lang="zh-CN" altLang="en-US" sz="2800" dirty="0">
                <a:latin typeface="Times New Roman" pitchFamily="18" charset="0"/>
              </a:rPr>
              <a:t>一个木箱静止放在水平面上，当木箱受到</a:t>
            </a:r>
            <a:r>
              <a:rPr lang="en-US" altLang="zh-CN" sz="2800" dirty="0">
                <a:latin typeface="Times New Roman" pitchFamily="18" charset="0"/>
              </a:rPr>
              <a:t>10N</a:t>
            </a:r>
            <a:r>
              <a:rPr lang="zh-CN" altLang="en-US" sz="2800" dirty="0">
                <a:latin typeface="Times New Roman" pitchFamily="18" charset="0"/>
              </a:rPr>
              <a:t>的水平推力时，箱子未推动，这时箱子受到的摩擦力</a:t>
            </a:r>
            <a:r>
              <a:rPr lang="en-US" altLang="zh-CN" sz="2800" dirty="0">
                <a:latin typeface="Times New Roman" pitchFamily="18" charset="0"/>
              </a:rPr>
              <a:t>10_____N</a:t>
            </a:r>
            <a:r>
              <a:rPr lang="zh-CN" altLang="en-US" sz="2800" dirty="0">
                <a:latin typeface="Times New Roman" pitchFamily="18" charset="0"/>
              </a:rPr>
              <a:t>（选填“大于”“小于”或“等于”）；当水平推力增大到</a:t>
            </a:r>
            <a:r>
              <a:rPr lang="en-US" altLang="zh-CN" sz="2800" dirty="0">
                <a:latin typeface="Times New Roman" pitchFamily="18" charset="0"/>
              </a:rPr>
              <a:t>15N</a:t>
            </a:r>
            <a:r>
              <a:rPr lang="zh-CN" altLang="en-US" sz="2800" dirty="0">
                <a:latin typeface="Times New Roman" pitchFamily="18" charset="0"/>
              </a:rPr>
              <a:t>时，箱子恰好匀速运动；当水平推力增大到</a:t>
            </a:r>
            <a:r>
              <a:rPr lang="en-US" altLang="zh-CN" sz="2800" dirty="0">
                <a:latin typeface="Times New Roman" pitchFamily="18" charset="0"/>
              </a:rPr>
              <a:t>20N</a:t>
            </a:r>
            <a:r>
              <a:rPr lang="zh-CN" altLang="en-US" sz="2800" dirty="0">
                <a:latin typeface="Times New Roman" pitchFamily="18" charset="0"/>
              </a:rPr>
              <a:t>时，木箱受到的摩擦力为</a:t>
            </a:r>
            <a:r>
              <a:rPr lang="en-US" altLang="zh-CN" sz="2800" dirty="0">
                <a:latin typeface="Times New Roman" pitchFamily="18" charset="0"/>
              </a:rPr>
              <a:t>______N</a:t>
            </a:r>
            <a:r>
              <a:rPr lang="zh-CN" altLang="en-US" sz="2800" dirty="0">
                <a:latin typeface="Times New Roman" pitchFamily="18" charset="0"/>
              </a:rPr>
              <a:t>，此时物体将做</a:t>
            </a:r>
            <a:r>
              <a:rPr lang="en-US" altLang="zh-CN" sz="2800" dirty="0">
                <a:latin typeface="Times New Roman" pitchFamily="18" charset="0"/>
              </a:rPr>
              <a:t>______</a:t>
            </a:r>
            <a:r>
              <a:rPr lang="zh-CN" altLang="en-US" sz="2800" dirty="0">
                <a:latin typeface="Times New Roman" pitchFamily="18" charset="0"/>
              </a:rPr>
              <a:t>（选填“加速”“减速”或“匀速”）运动。</a:t>
            </a:r>
          </a:p>
        </p:txBody>
      </p:sp>
    </p:spTree>
    <p:extLst>
      <p:ext uri="{BB962C8B-B14F-4D97-AF65-F5344CB8AC3E}">
        <p14:creationId xmlns:p14="http://schemas.microsoft.com/office/powerpoint/2010/main" val="161160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857500"/>
            <a:ext cx="609600" cy="28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10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2857500"/>
            <a:ext cx="504825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106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2790825"/>
            <a:ext cx="866775" cy="419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106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7625" y="2760663"/>
            <a:ext cx="76200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5606" name="矩形 1"/>
          <p:cNvSpPr>
            <a:spLocks noChangeArrowheads="1"/>
          </p:cNvSpPr>
          <p:nvPr/>
        </p:nvSpPr>
        <p:spPr bwMode="auto">
          <a:xfrm>
            <a:off x="1295400" y="1447800"/>
            <a:ext cx="7239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zh-CN" sz="2800">
                <a:latin typeface="Times New Roman" pitchFamily="18" charset="0"/>
              </a:rPr>
              <a:t>12.</a:t>
            </a:r>
            <a:r>
              <a:rPr lang="zh-CN" altLang="en-US" sz="2800">
                <a:latin typeface="Times New Roman" pitchFamily="18" charset="0"/>
              </a:rPr>
              <a:t>物体受到同一直线上两个力的作用，它们的合力方向向东，大小为</a:t>
            </a:r>
            <a:r>
              <a:rPr lang="en-US" altLang="zh-CN" sz="2800">
                <a:latin typeface="Times New Roman" pitchFamily="18" charset="0"/>
              </a:rPr>
              <a:t>20N</a:t>
            </a:r>
            <a:r>
              <a:rPr lang="zh-CN" altLang="en-US" sz="2800">
                <a:latin typeface="Times New Roman" pitchFamily="18" charset="0"/>
              </a:rPr>
              <a:t>，已知其中一个力的大小为</a:t>
            </a:r>
            <a:r>
              <a:rPr lang="en-US" altLang="zh-CN" sz="2800">
                <a:latin typeface="Times New Roman" pitchFamily="18" charset="0"/>
              </a:rPr>
              <a:t>60N</a:t>
            </a:r>
            <a:r>
              <a:rPr lang="zh-CN" altLang="en-US" sz="2800">
                <a:latin typeface="Times New Roman" pitchFamily="18" charset="0"/>
              </a:rPr>
              <a:t>，则另一个力的大小可能是</a:t>
            </a:r>
            <a:r>
              <a:rPr lang="en-US" altLang="zh-CN" sz="2800">
                <a:latin typeface="Times New Roman" pitchFamily="18" charset="0"/>
              </a:rPr>
              <a:t>_____N</a:t>
            </a:r>
            <a:r>
              <a:rPr lang="zh-CN" altLang="en-US" sz="2800">
                <a:latin typeface="Times New Roman" pitchFamily="18" charset="0"/>
              </a:rPr>
              <a:t>或</a:t>
            </a:r>
            <a:r>
              <a:rPr lang="en-US" altLang="zh-CN" sz="2800">
                <a:latin typeface="Times New Roman" pitchFamily="18" charset="0"/>
              </a:rPr>
              <a:t>_____N</a:t>
            </a:r>
            <a:r>
              <a:rPr lang="zh-CN" altLang="en-US" sz="2800">
                <a:latin typeface="Times New Roman" pitchFamily="18" charset="0"/>
              </a:rPr>
              <a:t>，方向可能为</a:t>
            </a:r>
            <a:r>
              <a:rPr lang="en-US" altLang="zh-CN" sz="2800">
                <a:latin typeface="Times New Roman" pitchFamily="18" charset="0"/>
              </a:rPr>
              <a:t>_____</a:t>
            </a:r>
            <a:r>
              <a:rPr lang="zh-CN" altLang="en-US" sz="2800">
                <a:latin typeface="Times New Roman" pitchFamily="18" charset="0"/>
              </a:rPr>
              <a:t>或</a:t>
            </a:r>
            <a:r>
              <a:rPr lang="en-US" altLang="zh-CN" sz="2800">
                <a:latin typeface="Times New Roman" pitchFamily="18" charset="0"/>
              </a:rPr>
              <a:t>_____</a:t>
            </a:r>
            <a:r>
              <a:rPr lang="zh-CN" altLang="en-US" sz="2800">
                <a:latin typeface="Times New Roman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73703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1163" y="3581400"/>
            <a:ext cx="3162300" cy="352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11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1163" y="4314825"/>
            <a:ext cx="3067050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6628" name="矩形 1"/>
          <p:cNvSpPr>
            <a:spLocks noChangeArrowheads="1"/>
          </p:cNvSpPr>
          <p:nvPr/>
        </p:nvSpPr>
        <p:spPr bwMode="auto">
          <a:xfrm>
            <a:off x="990600" y="1573213"/>
            <a:ext cx="51466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zh-CN" sz="2800">
                <a:latin typeface="Times New Roman" pitchFamily="18" charset="0"/>
              </a:rPr>
              <a:t>13.</a:t>
            </a:r>
            <a:r>
              <a:rPr lang="zh-CN" altLang="en-US" sz="2800">
                <a:latin typeface="Times New Roman" pitchFamily="18" charset="0"/>
              </a:rPr>
              <a:t>如图</a:t>
            </a:r>
            <a:r>
              <a:rPr lang="en-US" altLang="zh-CN" sz="2800">
                <a:latin typeface="Times New Roman" pitchFamily="18" charset="0"/>
              </a:rPr>
              <a:t>8-8</a:t>
            </a:r>
            <a:r>
              <a:rPr lang="zh-CN" altLang="en-US" sz="2800">
                <a:latin typeface="Times New Roman" pitchFamily="18" charset="0"/>
              </a:rPr>
              <a:t>是小车中小球的摆动情况，根据小车中小球的摆动来判断小车的可能运动情况。</a:t>
            </a:r>
          </a:p>
        </p:txBody>
      </p:sp>
      <p:pic>
        <p:nvPicPr>
          <p:cNvPr id="26629" name="图片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37275" y="1687513"/>
            <a:ext cx="2397125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文本框 3"/>
          <p:cNvSpPr txBox="1">
            <a:spLocks noChangeArrowheads="1"/>
          </p:cNvSpPr>
          <p:nvPr/>
        </p:nvSpPr>
        <p:spPr bwMode="auto">
          <a:xfrm>
            <a:off x="1143000" y="3505200"/>
            <a:ext cx="6934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zh-CN" altLang="en-US" sz="2000" dirty="0"/>
              <a:t>（</a:t>
            </a:r>
            <a:r>
              <a:rPr lang="en-US" altLang="zh-CN" sz="2000" dirty="0"/>
              <a:t>1</a:t>
            </a:r>
            <a:r>
              <a:rPr lang="zh-CN" altLang="en-US" sz="2000" dirty="0"/>
              <a:t>）</a:t>
            </a:r>
            <a:r>
              <a:rPr lang="en-US" altLang="zh-CN" sz="2000" dirty="0" smtClean="0"/>
              <a:t>___________________________________________</a:t>
            </a:r>
            <a:r>
              <a:rPr lang="zh-CN" altLang="en-US" sz="2000" smtClean="0"/>
              <a:t>；</a:t>
            </a:r>
            <a:endParaRPr lang="en-US" altLang="zh-CN" sz="2000" dirty="0"/>
          </a:p>
          <a:p>
            <a:pPr eaLnBrk="1" hangingPunct="1">
              <a:lnSpc>
                <a:spcPct val="200000"/>
              </a:lnSpc>
            </a:pPr>
            <a:r>
              <a:rPr lang="zh-CN" altLang="en-US" sz="2000" dirty="0"/>
              <a:t>（</a:t>
            </a:r>
            <a:r>
              <a:rPr lang="en-US" altLang="zh-CN" sz="2000" dirty="0"/>
              <a:t>2</a:t>
            </a:r>
            <a:r>
              <a:rPr lang="zh-CN" altLang="en-US" sz="2000" dirty="0"/>
              <a:t>）</a:t>
            </a:r>
            <a:r>
              <a:rPr lang="en-US" altLang="zh-CN" sz="2000" dirty="0"/>
              <a:t>___________________________________________</a:t>
            </a:r>
            <a:r>
              <a:rPr lang="zh-CN" altLang="en-US" sz="20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88445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1900" y="3186113"/>
            <a:ext cx="1666875" cy="260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6150" y="3181350"/>
            <a:ext cx="2238375" cy="315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7652" name="矩形 2"/>
          <p:cNvSpPr>
            <a:spLocks noChangeArrowheads="1"/>
          </p:cNvSpPr>
          <p:nvPr/>
        </p:nvSpPr>
        <p:spPr bwMode="auto">
          <a:xfrm>
            <a:off x="1600200" y="1447800"/>
            <a:ext cx="6273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zh-CN" sz="2400">
                <a:latin typeface="Times New Roman" pitchFamily="18" charset="0"/>
              </a:rPr>
              <a:t>14.</a:t>
            </a:r>
            <a:r>
              <a:rPr lang="zh-CN" altLang="en-US" sz="2400">
                <a:latin typeface="Times New Roman" pitchFamily="18" charset="0"/>
              </a:rPr>
              <a:t>（</a:t>
            </a:r>
            <a:r>
              <a:rPr lang="en-US" altLang="zh-CN" sz="2400">
                <a:latin typeface="Times New Roman" pitchFamily="18" charset="0"/>
              </a:rPr>
              <a:t>2018</a:t>
            </a:r>
            <a:r>
              <a:rPr lang="zh-CN" altLang="en-US" sz="2400">
                <a:latin typeface="Times New Roman" pitchFamily="18" charset="0"/>
              </a:rPr>
              <a:t>恩施）如图</a:t>
            </a:r>
            <a:r>
              <a:rPr lang="en-US" altLang="zh-CN" sz="2400">
                <a:latin typeface="Times New Roman" pitchFamily="18" charset="0"/>
              </a:rPr>
              <a:t>8-9</a:t>
            </a:r>
            <a:r>
              <a:rPr lang="zh-CN" altLang="en-US" sz="2400">
                <a:latin typeface="Times New Roman" pitchFamily="18" charset="0"/>
              </a:rPr>
              <a:t>所示，用绳子竖直悬挂一个小球，将一斜面物块慢慢靠近小球，并刚好与之接触（绳子仍然竖直，且小球静止）。请作出小球此时所受力的示意图。</a:t>
            </a:r>
            <a:endParaRPr lang="zh-CN" altLang="en-US" sz="2400"/>
          </a:p>
        </p:txBody>
      </p:sp>
      <p:sp>
        <p:nvSpPr>
          <p:cNvPr id="27653" name="矩形 5"/>
          <p:cNvSpPr>
            <a:spLocks noChangeArrowheads="1"/>
          </p:cNvSpPr>
          <p:nvPr/>
        </p:nvSpPr>
        <p:spPr bwMode="auto">
          <a:xfrm>
            <a:off x="990600" y="528638"/>
            <a:ext cx="19796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1" hangingPunct="1"/>
            <a:r>
              <a:rPr lang="zh-CN" altLang="en-US" sz="2800">
                <a:latin typeface="Times New Roman" pitchFamily="18" charset="0"/>
              </a:rPr>
              <a:t>三、作图题</a:t>
            </a:r>
          </a:p>
        </p:txBody>
      </p:sp>
    </p:spTree>
    <p:extLst>
      <p:ext uri="{BB962C8B-B14F-4D97-AF65-F5344CB8AC3E}">
        <p14:creationId xmlns:p14="http://schemas.microsoft.com/office/powerpoint/2010/main" val="259955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2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4892675"/>
            <a:ext cx="4997450" cy="151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13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5918" y="1907532"/>
            <a:ext cx="1666674" cy="360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137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89075" y="2671763"/>
            <a:ext cx="838200" cy="361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137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60625" y="3429000"/>
            <a:ext cx="771525" cy="352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137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60500" y="3794125"/>
            <a:ext cx="86677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8679" name="矩形 1"/>
          <p:cNvSpPr>
            <a:spLocks noChangeArrowheads="1"/>
          </p:cNvSpPr>
          <p:nvPr/>
        </p:nvSpPr>
        <p:spPr bwMode="auto">
          <a:xfrm>
            <a:off x="1143000" y="1149350"/>
            <a:ext cx="67818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zh-CN" sz="2400" dirty="0">
                <a:latin typeface="Times New Roman" pitchFamily="18" charset="0"/>
              </a:rPr>
              <a:t>15.</a:t>
            </a:r>
            <a:r>
              <a:rPr lang="zh-CN" altLang="en-US" sz="2400" dirty="0">
                <a:latin typeface="Times New Roman" pitchFamily="18" charset="0"/>
              </a:rPr>
              <a:t>如图</a:t>
            </a:r>
            <a:r>
              <a:rPr lang="en-US" altLang="zh-CN" sz="2400" dirty="0">
                <a:latin typeface="Times New Roman" pitchFamily="18" charset="0"/>
              </a:rPr>
              <a:t>8-10</a:t>
            </a:r>
            <a:r>
              <a:rPr lang="zh-CN" altLang="en-US" sz="2400" dirty="0">
                <a:latin typeface="Times New Roman" pitchFamily="18" charset="0"/>
              </a:rPr>
              <a:t>甲、乙所示，某小组同学以硬纸板为研究对象，利用弹簧测力计、细线等器材进行实验，该小组同学是在做“探究</a:t>
            </a:r>
            <a:r>
              <a:rPr lang="en-US" altLang="zh-CN" sz="2400" dirty="0">
                <a:latin typeface="Times New Roman" pitchFamily="18" charset="0"/>
              </a:rPr>
              <a:t>___________</a:t>
            </a:r>
            <a:r>
              <a:rPr lang="zh-CN" altLang="en-US" sz="2400" dirty="0">
                <a:latin typeface="Times New Roman" pitchFamily="18" charset="0"/>
              </a:rPr>
              <a:t>实验”。按图甲所示进行实验操作时，应在硬纸板处于</a:t>
            </a:r>
            <a:r>
              <a:rPr lang="en-US" altLang="zh-CN" sz="2400" dirty="0">
                <a:latin typeface="Times New Roman" pitchFamily="18" charset="0"/>
              </a:rPr>
              <a:t>_________</a:t>
            </a:r>
            <a:r>
              <a:rPr lang="zh-CN" altLang="en-US" sz="2400" dirty="0">
                <a:latin typeface="Times New Roman" pitchFamily="18" charset="0"/>
              </a:rPr>
              <a:t>状态下读取测力计的示数；按图乙所示进行实验操作时，放开硬纸板前，应使两测力计的示数</a:t>
            </a:r>
            <a:r>
              <a:rPr lang="en-US" altLang="zh-CN" sz="2400" dirty="0">
                <a:latin typeface="Times New Roman" pitchFamily="18" charset="0"/>
              </a:rPr>
              <a:t>___________</a:t>
            </a:r>
            <a:r>
              <a:rPr lang="zh-CN" altLang="en-US" sz="2400" dirty="0">
                <a:latin typeface="Times New Roman" pitchFamily="18" charset="0"/>
              </a:rPr>
              <a:t>，两细线对硬纸板拉力的方向</a:t>
            </a:r>
            <a:r>
              <a:rPr lang="en-US" altLang="zh-CN" sz="2400" dirty="0">
                <a:latin typeface="Times New Roman" pitchFamily="18" charset="0"/>
              </a:rPr>
              <a:t>________</a:t>
            </a:r>
            <a:r>
              <a:rPr lang="zh-CN" altLang="en-US" sz="2400" dirty="0">
                <a:latin typeface="Times New Roman" pitchFamily="18" charset="0"/>
              </a:rPr>
              <a:t>。</a:t>
            </a:r>
          </a:p>
        </p:txBody>
      </p:sp>
      <p:sp>
        <p:nvSpPr>
          <p:cNvPr id="28680" name="矩形 2"/>
          <p:cNvSpPr>
            <a:spLocks noChangeArrowheads="1"/>
          </p:cNvSpPr>
          <p:nvPr/>
        </p:nvSpPr>
        <p:spPr bwMode="auto">
          <a:xfrm>
            <a:off x="506413" y="457200"/>
            <a:ext cx="2339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1" hangingPunct="1"/>
            <a:r>
              <a:rPr lang="zh-CN" altLang="en-US" sz="2400">
                <a:latin typeface="Times New Roman" pitchFamily="18" charset="0"/>
              </a:rPr>
              <a:t>四、实验探究题</a:t>
            </a:r>
          </a:p>
        </p:txBody>
      </p:sp>
    </p:spTree>
    <p:extLst>
      <p:ext uri="{BB962C8B-B14F-4D97-AF65-F5344CB8AC3E}">
        <p14:creationId xmlns:p14="http://schemas.microsoft.com/office/powerpoint/2010/main" val="75376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3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3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3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7200" y="533401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16.</a:t>
            </a:r>
            <a:r>
              <a:rPr lang="zh-CN" altLang="en-US" sz="2400" dirty="0"/>
              <a:t>刘伟同学为了探究“运动和力的关系”，设计了如图</a:t>
            </a:r>
            <a:r>
              <a:rPr lang="en-US" altLang="zh-CN" sz="2400" dirty="0"/>
              <a:t>8-11</a:t>
            </a:r>
            <a:r>
              <a:rPr lang="zh-CN" altLang="en-US" sz="2400" dirty="0"/>
              <a:t>所示的斜面实验。</a:t>
            </a:r>
          </a:p>
        </p:txBody>
      </p:sp>
      <p:sp>
        <p:nvSpPr>
          <p:cNvPr id="6" name="矩形 5"/>
          <p:cNvSpPr/>
          <p:nvPr/>
        </p:nvSpPr>
        <p:spPr>
          <a:xfrm>
            <a:off x="762000" y="3657600"/>
            <a:ext cx="784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/>
              <a:t>（</a:t>
            </a:r>
            <a:r>
              <a:rPr lang="en-US" altLang="zh-CN" sz="2400" dirty="0"/>
              <a:t>1</a:t>
            </a:r>
            <a:r>
              <a:rPr lang="zh-CN" altLang="en-US" sz="2400" dirty="0"/>
              <a:t>）为了使小车在滑到水平面时的初速度相同，在实验中刘伟让小车从同一斜面的同一高度由静止开始滑下，他采用的研究方法是控制变量法。</a:t>
            </a:r>
          </a:p>
          <a:p>
            <a:r>
              <a:rPr lang="zh-CN" altLang="en-US" sz="2400" dirty="0"/>
              <a:t>（</a:t>
            </a:r>
            <a:r>
              <a:rPr lang="en-US" altLang="zh-CN" sz="2400" dirty="0"/>
              <a:t>2</a:t>
            </a:r>
            <a:r>
              <a:rPr lang="zh-CN" altLang="en-US" sz="2400" dirty="0"/>
              <a:t>）从甲、乙、丙三次实验小车所停位置情况看，甲图中小车所受阻力最大。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24000"/>
            <a:ext cx="607480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158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38200" y="1828800"/>
            <a:ext cx="8001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（</a:t>
            </a:r>
            <a:r>
              <a:rPr lang="en-US" altLang="zh-CN" sz="2800" dirty="0"/>
              <a:t>3</a:t>
            </a:r>
            <a:r>
              <a:rPr lang="zh-CN" altLang="en-US" sz="2800" dirty="0"/>
              <a:t>）刘伟从实验推理可知，若水平面绝对光滑，则运动的小车会在水平面上做匀速直线运动。</a:t>
            </a:r>
          </a:p>
          <a:p>
            <a:r>
              <a:rPr lang="zh-CN" altLang="en-US" sz="2800" dirty="0"/>
              <a:t>（</a:t>
            </a:r>
            <a:r>
              <a:rPr lang="en-US" altLang="zh-CN" sz="2800" dirty="0"/>
              <a:t>4</a:t>
            </a:r>
            <a:r>
              <a:rPr lang="zh-CN" altLang="en-US" sz="2800" dirty="0"/>
              <a:t>）牛顿在前人研究成果的基础上，总结出牛顿第一定律，它的内容是：一切物体在没有受到外力的作用时，总保持静止状态或匀速直线运动状态。</a:t>
            </a:r>
          </a:p>
        </p:txBody>
      </p:sp>
    </p:spTree>
    <p:extLst>
      <p:ext uri="{BB962C8B-B14F-4D97-AF65-F5344CB8AC3E}">
        <p14:creationId xmlns:p14="http://schemas.microsoft.com/office/powerpoint/2010/main" val="182203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357563"/>
            <a:ext cx="7219950" cy="1009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167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4437063"/>
            <a:ext cx="5495925" cy="904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167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5410200"/>
            <a:ext cx="38481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914400" y="685800"/>
            <a:ext cx="7315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五、计算题</a:t>
            </a:r>
          </a:p>
          <a:p>
            <a:r>
              <a:rPr lang="en-US" altLang="zh-CN" sz="2800" dirty="0" smtClean="0"/>
              <a:t>17.</a:t>
            </a:r>
            <a:r>
              <a:rPr lang="zh-CN" altLang="en-US" sz="2800" dirty="0" smtClean="0"/>
              <a:t>质量为</a:t>
            </a:r>
            <a:r>
              <a:rPr lang="en-US" altLang="zh-CN" sz="2800" dirty="0" smtClean="0"/>
              <a:t>10t</a:t>
            </a:r>
            <a:r>
              <a:rPr lang="zh-CN" altLang="en-US" sz="2800" dirty="0" smtClean="0"/>
              <a:t>的飞机在空中沿水平方向匀速飞行，如果飞机的牵引力是飞机重的</a:t>
            </a:r>
            <a:r>
              <a:rPr lang="en-US" altLang="zh-CN" sz="2800" dirty="0" smtClean="0"/>
              <a:t>0.02</a:t>
            </a:r>
            <a:r>
              <a:rPr lang="zh-CN" altLang="en-US" sz="2800" dirty="0" smtClean="0"/>
              <a:t>。</a:t>
            </a:r>
          </a:p>
          <a:p>
            <a:r>
              <a:rPr lang="zh-CN" altLang="en-US" sz="2800" dirty="0" smtClean="0"/>
              <a:t>（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）试分析飞机受到几对平衡力。</a:t>
            </a:r>
          </a:p>
          <a:p>
            <a:r>
              <a:rPr lang="zh-CN" altLang="en-US" sz="2800" dirty="0" smtClean="0"/>
              <a:t>（</a:t>
            </a:r>
            <a:r>
              <a:rPr lang="en-US" altLang="zh-CN" sz="2800" dirty="0" smtClean="0"/>
              <a:t>2</a:t>
            </a:r>
            <a:r>
              <a:rPr lang="zh-CN" altLang="en-US" sz="2800" dirty="0" smtClean="0"/>
              <a:t>）求飞机受到的阻力是多少？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5580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6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6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6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6825" y="1666875"/>
            <a:ext cx="6610350" cy="3524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2169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052513"/>
            <a:ext cx="718185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177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676400"/>
            <a:ext cx="5419725" cy="952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177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2781300"/>
            <a:ext cx="4638675" cy="1009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177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3886200"/>
            <a:ext cx="2809875" cy="571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2104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7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2781300"/>
            <a:ext cx="5553075" cy="942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18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810000"/>
            <a:ext cx="541972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188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4267200"/>
            <a:ext cx="6238875" cy="571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188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4953000"/>
            <a:ext cx="4867275" cy="933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1882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1600" y="5943600"/>
            <a:ext cx="5353050" cy="571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457200" y="304800"/>
            <a:ext cx="8229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/>
              <a:t>18.</a:t>
            </a:r>
            <a:r>
              <a:rPr lang="zh-CN" altLang="en-US" sz="2800" dirty="0"/>
              <a:t>小丽同学在超市购物时，用</a:t>
            </a:r>
            <a:r>
              <a:rPr lang="en-US" altLang="zh-CN" sz="2800" dirty="0"/>
              <a:t>10N</a:t>
            </a:r>
            <a:r>
              <a:rPr lang="zh-CN" altLang="en-US" sz="2800" dirty="0"/>
              <a:t>的水平力推着一辆小车在水平地面上做匀速直线运动，求：这时小车受到的摩擦力。突然，小丽发现前面有一小孩，她马上用</a:t>
            </a:r>
            <a:r>
              <a:rPr lang="en-US" altLang="zh-CN" sz="2800" dirty="0"/>
              <a:t>15N</a:t>
            </a:r>
            <a:r>
              <a:rPr lang="zh-CN" altLang="en-US" sz="2800" dirty="0"/>
              <a:t>的水平力向后拉小车，使小车减速，在减速运动的过程中，求：小车所受的合力。</a:t>
            </a:r>
          </a:p>
        </p:txBody>
      </p:sp>
    </p:spTree>
    <p:extLst>
      <p:ext uri="{BB962C8B-B14F-4D97-AF65-F5344CB8AC3E}">
        <p14:creationId xmlns:p14="http://schemas.microsoft.com/office/powerpoint/2010/main" val="217061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8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8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8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8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8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2895600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latin typeface="+mj-ea"/>
                <a:ea typeface="+mj-ea"/>
              </a:rPr>
              <a:t>谢    谢</a:t>
            </a:r>
            <a:endParaRPr lang="zh-CN" altLang="en-US" sz="4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9360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矩形 1"/>
          <p:cNvSpPr>
            <a:spLocks noChangeArrowheads="1"/>
          </p:cNvSpPr>
          <p:nvPr/>
        </p:nvSpPr>
        <p:spPr bwMode="auto">
          <a:xfrm>
            <a:off x="838200" y="1981200"/>
            <a:ext cx="77724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zh-CN" altLang="en-US" sz="2400" dirty="0">
                <a:latin typeface="Times New Roman" pitchFamily="18" charset="0"/>
              </a:rPr>
              <a:t>例</a:t>
            </a:r>
            <a:r>
              <a:rPr lang="en-US" altLang="zh-CN" sz="2400" dirty="0" smtClean="0">
                <a:latin typeface="Times New Roman" pitchFamily="18" charset="0"/>
              </a:rPr>
              <a:t>1</a:t>
            </a:r>
            <a:r>
              <a:rPr lang="zh-CN" altLang="en-US" sz="2400" dirty="0" smtClean="0">
                <a:latin typeface="Times New Roman" pitchFamily="18" charset="0"/>
              </a:rPr>
              <a:t>、关于</a:t>
            </a:r>
            <a:r>
              <a:rPr lang="zh-CN" altLang="en-US" sz="2400" dirty="0">
                <a:latin typeface="Times New Roman" pitchFamily="18" charset="0"/>
              </a:rPr>
              <a:t>惯性，下列四个现象中对应的说明错误的是（ ）</a:t>
            </a:r>
            <a:endParaRPr lang="en-US" altLang="zh-CN" sz="2400" dirty="0">
              <a:latin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400" dirty="0">
                <a:latin typeface="Times New Roman" pitchFamily="18" charset="0"/>
              </a:rPr>
              <a:t>A.</a:t>
            </a:r>
            <a:r>
              <a:rPr lang="zh-CN" altLang="en-US" sz="2400" dirty="0">
                <a:latin typeface="Times New Roman" pitchFamily="18" charset="0"/>
              </a:rPr>
              <a:t>拍打刚晒过的被子，灰尘脱落，说明灰尘有惯性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400" dirty="0">
                <a:latin typeface="Times New Roman" pitchFamily="18" charset="0"/>
              </a:rPr>
              <a:t>B.</a:t>
            </a:r>
            <a:r>
              <a:rPr lang="zh-CN" altLang="en-US" sz="2400" dirty="0">
                <a:latin typeface="Times New Roman" pitchFamily="18" charset="0"/>
              </a:rPr>
              <a:t>汽车紧急刹车，车上的人会向前倾，说明车有惯性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400" dirty="0">
                <a:latin typeface="Times New Roman" pitchFamily="18" charset="0"/>
              </a:rPr>
              <a:t>C.</a:t>
            </a:r>
            <a:r>
              <a:rPr lang="zh-CN" altLang="en-US" sz="2400" dirty="0">
                <a:latin typeface="Times New Roman" pitchFamily="18" charset="0"/>
              </a:rPr>
              <a:t>箭离开弓弦后，仍能向前飞行，说明箭有惯性</a:t>
            </a:r>
            <a:endParaRPr lang="en-US" altLang="zh-CN" sz="2400" dirty="0">
              <a:latin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400" dirty="0">
                <a:latin typeface="Times New Roman" pitchFamily="18" charset="0"/>
              </a:rPr>
              <a:t>D.</a:t>
            </a:r>
            <a:r>
              <a:rPr lang="zh-CN" altLang="en-US" sz="2400" dirty="0">
                <a:latin typeface="Times New Roman" pitchFamily="18" charset="0"/>
              </a:rPr>
              <a:t>手握锤柄在地面上撞击几下，锤头就能紧套在锤柄上，说明锤头有惯性</a:t>
            </a:r>
          </a:p>
        </p:txBody>
      </p:sp>
      <p:sp>
        <p:nvSpPr>
          <p:cNvPr id="4" name="矩形 3"/>
          <p:cNvSpPr/>
          <p:nvPr/>
        </p:nvSpPr>
        <p:spPr>
          <a:xfrm>
            <a:off x="1981200" y="609600"/>
            <a:ext cx="4358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核心考点聚焦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3122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1"/>
          <p:cNvSpPr>
            <a:spLocks noChangeArrowheads="1"/>
          </p:cNvSpPr>
          <p:nvPr/>
        </p:nvSpPr>
        <p:spPr bwMode="auto">
          <a:xfrm>
            <a:off x="1493838" y="1219200"/>
            <a:ext cx="6202362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altLang="zh-CN" dirty="0" smtClean="0">
                <a:latin typeface="Times New Roman" pitchFamily="18" charset="0"/>
              </a:rPr>
              <a:t>        【</a:t>
            </a:r>
            <a:r>
              <a:rPr lang="zh-CN" altLang="en-US" dirty="0">
                <a:latin typeface="Times New Roman" pitchFamily="18" charset="0"/>
              </a:rPr>
              <a:t>解析</a:t>
            </a:r>
            <a:r>
              <a:rPr lang="en-US" altLang="zh-CN" dirty="0">
                <a:latin typeface="Times New Roman" pitchFamily="18" charset="0"/>
              </a:rPr>
              <a:t>】</a:t>
            </a:r>
            <a:r>
              <a:rPr lang="zh-CN" altLang="en-US" dirty="0">
                <a:latin typeface="Times New Roman" pitchFamily="18" charset="0"/>
              </a:rPr>
              <a:t>用力拍打被子，被子运动，而灰尘由于惯性要保持原来的静止状态，所以灰尘就和被子分离了，利用了灰尘的惯性，故</a:t>
            </a:r>
            <a:r>
              <a:rPr lang="en-US" altLang="zh-CN" dirty="0">
                <a:latin typeface="Times New Roman" pitchFamily="18" charset="0"/>
              </a:rPr>
              <a:t>A</a:t>
            </a:r>
            <a:r>
              <a:rPr lang="zh-CN" altLang="en-US" dirty="0">
                <a:latin typeface="Times New Roman" pitchFamily="18" charset="0"/>
              </a:rPr>
              <a:t>正确；汽车急刹车时，人由于惯性仍然保持原来的运动状态，因此人会向前倾，这说明人有惯性，故</a:t>
            </a:r>
            <a:r>
              <a:rPr lang="en-US" altLang="zh-CN" dirty="0">
                <a:latin typeface="Times New Roman" pitchFamily="18" charset="0"/>
              </a:rPr>
              <a:t>B</a:t>
            </a:r>
            <a:r>
              <a:rPr lang="zh-CN" altLang="en-US" dirty="0">
                <a:latin typeface="Times New Roman" pitchFamily="18" charset="0"/>
              </a:rPr>
              <a:t>错误；箭离开弓弦后，仍能向前飞行，是因为箭具有惯性，故</a:t>
            </a:r>
            <a:r>
              <a:rPr lang="en-US" altLang="zh-CN" dirty="0">
                <a:latin typeface="Times New Roman" pitchFamily="18" charset="0"/>
              </a:rPr>
              <a:t>C</a:t>
            </a:r>
            <a:r>
              <a:rPr lang="zh-CN" altLang="en-US" dirty="0">
                <a:latin typeface="Times New Roman" pitchFamily="18" charset="0"/>
              </a:rPr>
              <a:t>正确；把锤柄在地面上撞击，当锤柄遇到地面停下后，锤头因为惯性，继续保持运动状态，所以能紧紧地套在锤柄上，是利用了锤头的惯性，故</a:t>
            </a:r>
            <a:r>
              <a:rPr lang="en-US" altLang="zh-CN" dirty="0">
                <a:latin typeface="Times New Roman" pitchFamily="18" charset="0"/>
              </a:rPr>
              <a:t>D</a:t>
            </a:r>
            <a:r>
              <a:rPr lang="zh-CN" altLang="en-US" dirty="0">
                <a:latin typeface="Times New Roman" pitchFamily="18" charset="0"/>
              </a:rPr>
              <a:t>正确。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dirty="0" smtClean="0">
                <a:latin typeface="Times New Roman" pitchFamily="18" charset="0"/>
              </a:rPr>
              <a:t>         【</a:t>
            </a:r>
            <a:r>
              <a:rPr lang="zh-CN" altLang="en-US" dirty="0">
                <a:latin typeface="Times New Roman" pitchFamily="18" charset="0"/>
              </a:rPr>
              <a:t>答案</a:t>
            </a:r>
            <a:r>
              <a:rPr lang="en-US" altLang="zh-CN" dirty="0">
                <a:latin typeface="Times New Roman" pitchFamily="18" charset="0"/>
              </a:rPr>
              <a:t>】B</a:t>
            </a:r>
            <a:endParaRPr lang="zh-CN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62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1"/>
          <p:cNvSpPr>
            <a:spLocks noChangeArrowheads="1"/>
          </p:cNvSpPr>
          <p:nvPr/>
        </p:nvSpPr>
        <p:spPr bwMode="auto">
          <a:xfrm>
            <a:off x="1524000" y="1752600"/>
            <a:ext cx="65484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zh-CN" altLang="en-US" sz="2400" dirty="0">
                <a:latin typeface="Times New Roman" pitchFamily="18" charset="0"/>
              </a:rPr>
              <a:t>例</a:t>
            </a:r>
            <a:r>
              <a:rPr lang="en-US" altLang="zh-CN" sz="2400" dirty="0" smtClean="0">
                <a:latin typeface="Times New Roman" pitchFamily="18" charset="0"/>
              </a:rPr>
              <a:t>2</a:t>
            </a:r>
            <a:r>
              <a:rPr lang="zh-CN" altLang="en-US" sz="2400" dirty="0" smtClean="0">
                <a:latin typeface="Times New Roman" pitchFamily="18" charset="0"/>
              </a:rPr>
              <a:t>、（</a:t>
            </a:r>
            <a:r>
              <a:rPr lang="en-US" altLang="zh-CN" sz="2400" dirty="0">
                <a:latin typeface="Times New Roman" pitchFamily="18" charset="0"/>
              </a:rPr>
              <a:t>2018</a:t>
            </a:r>
            <a:r>
              <a:rPr lang="zh-CN" altLang="en-US" sz="2400" dirty="0">
                <a:latin typeface="Times New Roman" pitchFamily="18" charset="0"/>
              </a:rPr>
              <a:t>吉林）汽车在平直公路上匀速行驶时，下列属于平衡力的是</a:t>
            </a:r>
            <a:r>
              <a:rPr lang="zh-CN" altLang="en-US" sz="2400" dirty="0" smtClean="0">
                <a:latin typeface="Times New Roman" pitchFamily="18" charset="0"/>
              </a:rPr>
              <a:t>（  ）</a:t>
            </a:r>
            <a:endParaRPr lang="zh-CN" altLang="en-US" sz="2400" dirty="0">
              <a:latin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400" dirty="0">
                <a:latin typeface="Times New Roman" pitchFamily="18" charset="0"/>
              </a:rPr>
              <a:t>A.</a:t>
            </a:r>
            <a:r>
              <a:rPr lang="zh-CN" altLang="en-US" sz="2400" dirty="0">
                <a:latin typeface="Times New Roman" pitchFamily="18" charset="0"/>
              </a:rPr>
              <a:t>汽车受到的牵引力和阻力</a:t>
            </a:r>
            <a:endParaRPr lang="en-US" altLang="zh-CN" sz="2400" dirty="0">
              <a:latin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400" dirty="0">
                <a:latin typeface="Times New Roman" pitchFamily="18" charset="0"/>
              </a:rPr>
              <a:t>B.</a:t>
            </a:r>
            <a:r>
              <a:rPr lang="zh-CN" altLang="en-US" sz="2400" dirty="0">
                <a:latin typeface="Times New Roman" pitchFamily="18" charset="0"/>
              </a:rPr>
              <a:t>汽车受到的支持力和地面受到的压力</a:t>
            </a:r>
            <a:endParaRPr lang="en-US" altLang="zh-CN" sz="2400" dirty="0">
              <a:latin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400" dirty="0">
                <a:latin typeface="Times New Roman" pitchFamily="18" charset="0"/>
              </a:rPr>
              <a:t>C.</a:t>
            </a:r>
            <a:r>
              <a:rPr lang="zh-CN" altLang="en-US" sz="2400" dirty="0">
                <a:latin typeface="Times New Roman" pitchFamily="18" charset="0"/>
              </a:rPr>
              <a:t>汽车受到的牵引力和重力</a:t>
            </a:r>
            <a:endParaRPr lang="en-US" altLang="zh-CN" sz="2400" dirty="0">
              <a:latin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400" dirty="0">
                <a:latin typeface="Times New Roman" pitchFamily="18" charset="0"/>
              </a:rPr>
              <a:t>D.</a:t>
            </a:r>
            <a:r>
              <a:rPr lang="zh-CN" altLang="en-US" sz="2400" dirty="0">
                <a:latin typeface="Times New Roman" pitchFamily="18" charset="0"/>
              </a:rPr>
              <a:t>汽车受到的牵引力和地面受到的压力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2283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1"/>
          <p:cNvSpPr>
            <a:spLocks noChangeArrowheads="1"/>
          </p:cNvSpPr>
          <p:nvPr/>
        </p:nvSpPr>
        <p:spPr bwMode="auto">
          <a:xfrm>
            <a:off x="1295400" y="1371600"/>
            <a:ext cx="6781800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altLang="zh-CN" dirty="0" smtClean="0">
                <a:latin typeface="Times New Roman" pitchFamily="18" charset="0"/>
              </a:rPr>
              <a:t>        【</a:t>
            </a:r>
            <a:r>
              <a:rPr lang="zh-CN" altLang="en-US" dirty="0">
                <a:latin typeface="Times New Roman" pitchFamily="18" charset="0"/>
              </a:rPr>
              <a:t>解析</a:t>
            </a:r>
            <a:r>
              <a:rPr lang="en-US" altLang="zh-CN" dirty="0">
                <a:latin typeface="Times New Roman" pitchFamily="18" charset="0"/>
              </a:rPr>
              <a:t>】</a:t>
            </a:r>
            <a:r>
              <a:rPr lang="zh-CN" altLang="en-US" dirty="0">
                <a:latin typeface="Times New Roman" pitchFamily="18" charset="0"/>
              </a:rPr>
              <a:t>汽车在水平路面上匀速直线行驶时，受到的牵引力和阻力大小相等，方向相反，作用在同一直线上，作用在同一个物体上，是一对平衡力，故</a:t>
            </a:r>
            <a:r>
              <a:rPr lang="en-US" altLang="zh-CN" dirty="0">
                <a:latin typeface="Times New Roman" pitchFamily="18" charset="0"/>
              </a:rPr>
              <a:t>A</a:t>
            </a:r>
            <a:r>
              <a:rPr lang="zh-CN" altLang="en-US" dirty="0">
                <a:latin typeface="Times New Roman" pitchFamily="18" charset="0"/>
              </a:rPr>
              <a:t>正确；汽车受到的支持力和地面受到的压力大小相等，方向相反，作用在同一直线上，作用在不同物体上，是一对相互作用力，故</a:t>
            </a:r>
            <a:r>
              <a:rPr lang="en-US" altLang="zh-CN" dirty="0">
                <a:latin typeface="Times New Roman" pitchFamily="18" charset="0"/>
              </a:rPr>
              <a:t>B</a:t>
            </a:r>
            <a:r>
              <a:rPr lang="zh-CN" altLang="en-US" dirty="0">
                <a:latin typeface="Times New Roman" pitchFamily="18" charset="0"/>
              </a:rPr>
              <a:t>错误；汽车受到的牵引力和重力，不作用在同一直线上，不是平衡力，故</a:t>
            </a:r>
            <a:r>
              <a:rPr lang="en-US" altLang="zh-CN" dirty="0">
                <a:latin typeface="Times New Roman" pitchFamily="18" charset="0"/>
              </a:rPr>
              <a:t>C</a:t>
            </a:r>
            <a:r>
              <a:rPr lang="zh-CN" altLang="en-US" dirty="0">
                <a:latin typeface="Times New Roman" pitchFamily="18" charset="0"/>
              </a:rPr>
              <a:t>错误；汽车受到的牵引力和地面受到的压力，没有作用在同一直线上，也没有作用在同一物体上，不是平衡力，故</a:t>
            </a:r>
            <a:r>
              <a:rPr lang="en-US" altLang="zh-CN" dirty="0">
                <a:latin typeface="Times New Roman" pitchFamily="18" charset="0"/>
              </a:rPr>
              <a:t>D</a:t>
            </a:r>
            <a:r>
              <a:rPr lang="zh-CN" altLang="en-US" dirty="0">
                <a:latin typeface="Times New Roman" pitchFamily="18" charset="0"/>
              </a:rPr>
              <a:t>错误。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dirty="0" smtClean="0">
                <a:latin typeface="Times New Roman" pitchFamily="18" charset="0"/>
              </a:rPr>
              <a:t>        【</a:t>
            </a:r>
            <a:r>
              <a:rPr lang="zh-CN" altLang="en-US" dirty="0">
                <a:latin typeface="Times New Roman" pitchFamily="18" charset="0"/>
              </a:rPr>
              <a:t>答案</a:t>
            </a:r>
            <a:r>
              <a:rPr lang="en-US" altLang="zh-CN" dirty="0">
                <a:latin typeface="Times New Roman" pitchFamily="18" charset="0"/>
              </a:rPr>
              <a:t>】A</a:t>
            </a:r>
            <a:endParaRPr lang="zh-CN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77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"/>
          <p:cNvSpPr>
            <a:spLocks noChangeArrowheads="1"/>
          </p:cNvSpPr>
          <p:nvPr/>
        </p:nvSpPr>
        <p:spPr bwMode="auto">
          <a:xfrm>
            <a:off x="1371600" y="373063"/>
            <a:ext cx="6172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dirty="0">
                <a:latin typeface="Times New Roman" pitchFamily="18" charset="0"/>
              </a:rPr>
              <a:t>例</a:t>
            </a:r>
            <a:r>
              <a:rPr lang="en-US" altLang="zh-CN" sz="2400" dirty="0" smtClean="0">
                <a:latin typeface="Times New Roman" pitchFamily="18" charset="0"/>
              </a:rPr>
              <a:t>3</a:t>
            </a:r>
            <a:r>
              <a:rPr lang="zh-CN" altLang="en-US" sz="2400" dirty="0" smtClean="0">
                <a:latin typeface="Times New Roman" pitchFamily="18" charset="0"/>
              </a:rPr>
              <a:t>、在</a:t>
            </a:r>
            <a:r>
              <a:rPr lang="zh-CN" altLang="en-US" sz="2400" dirty="0">
                <a:latin typeface="Times New Roman" pitchFamily="18" charset="0"/>
              </a:rPr>
              <a:t>学习“运动和力的关系”时，某小组设计了如图</a:t>
            </a:r>
            <a:r>
              <a:rPr lang="en-US" altLang="zh-CN" sz="2400" dirty="0">
                <a:latin typeface="Times New Roman" pitchFamily="18" charset="0"/>
              </a:rPr>
              <a:t>8-1</a:t>
            </a:r>
            <a:r>
              <a:rPr lang="zh-CN" altLang="en-US" sz="2400" dirty="0">
                <a:latin typeface="Times New Roman" pitchFamily="18" charset="0"/>
              </a:rPr>
              <a:t>所示的实验：</a:t>
            </a:r>
            <a:endParaRPr lang="zh-CN" altLang="en-US" sz="2400" dirty="0"/>
          </a:p>
        </p:txBody>
      </p:sp>
      <p:sp>
        <p:nvSpPr>
          <p:cNvPr id="10243" name="矩形 4"/>
          <p:cNvSpPr>
            <a:spLocks noChangeArrowheads="1"/>
          </p:cNvSpPr>
          <p:nvPr/>
        </p:nvSpPr>
        <p:spPr bwMode="auto">
          <a:xfrm>
            <a:off x="1198563" y="3733800"/>
            <a:ext cx="7391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zh-CN" altLang="en-US" sz="2400" dirty="0">
                <a:latin typeface="Times New Roman" pitchFamily="18" charset="0"/>
              </a:rPr>
              <a:t>（</a:t>
            </a:r>
            <a:r>
              <a:rPr lang="en-US" altLang="zh-CN" sz="2400" dirty="0">
                <a:latin typeface="Times New Roman" pitchFamily="18" charset="0"/>
              </a:rPr>
              <a:t>1</a:t>
            </a:r>
            <a:r>
              <a:rPr lang="zh-CN" altLang="en-US" sz="2400" dirty="0">
                <a:latin typeface="Times New Roman" pitchFamily="18" charset="0"/>
              </a:rPr>
              <a:t>）为了使小车滑到水平面时的初速度相同，在实验中应让小车从同一斜面、</a:t>
            </a:r>
            <a:r>
              <a:rPr lang="en-US" altLang="zh-CN" sz="2400" dirty="0">
                <a:latin typeface="Times New Roman" pitchFamily="18" charset="0"/>
              </a:rPr>
              <a:t>____________</a:t>
            </a:r>
            <a:r>
              <a:rPr lang="zh-CN" altLang="en-US" sz="2400" dirty="0">
                <a:latin typeface="Times New Roman" pitchFamily="18" charset="0"/>
              </a:rPr>
              <a:t>由静止开始滑下。</a:t>
            </a:r>
          </a:p>
          <a:p>
            <a:pPr algn="just" eaLnBrk="1" hangingPunct="1"/>
            <a:r>
              <a:rPr lang="zh-CN" altLang="en-US" sz="2400" dirty="0">
                <a:latin typeface="Times New Roman" pitchFamily="18" charset="0"/>
              </a:rPr>
              <a:t>（</a:t>
            </a:r>
            <a:r>
              <a:rPr lang="en-US" altLang="zh-CN" sz="2400" dirty="0">
                <a:latin typeface="Times New Roman" pitchFamily="18" charset="0"/>
              </a:rPr>
              <a:t>2</a:t>
            </a:r>
            <a:r>
              <a:rPr lang="zh-CN" altLang="en-US" sz="2400" dirty="0">
                <a:latin typeface="Times New Roman" pitchFamily="18" charset="0"/>
              </a:rPr>
              <a:t>）逐渐减小水平面的粗糙程度，比较小车在不同水平面滑行的</a:t>
            </a:r>
            <a:r>
              <a:rPr lang="en-US" altLang="zh-CN" sz="2400" dirty="0">
                <a:latin typeface="Times New Roman" pitchFamily="18" charset="0"/>
              </a:rPr>
              <a:t>_____________</a:t>
            </a:r>
            <a:r>
              <a:rPr lang="zh-CN" altLang="en-US" sz="2400" dirty="0">
                <a:latin typeface="Times New Roman" pitchFamily="18" charset="0"/>
              </a:rPr>
              <a:t>，可以得出初步的结论：在初速度相同的条件下，水平面越光滑，小车受到的摩</a:t>
            </a:r>
            <a:endParaRPr lang="zh-CN" altLang="en-US" sz="2400" dirty="0"/>
          </a:p>
        </p:txBody>
      </p:sp>
      <p:pic>
        <p:nvPicPr>
          <p:cNvPr id="10244" name="图片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8563" y="1393825"/>
            <a:ext cx="7078662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093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"/>
          <p:cNvSpPr>
            <a:spLocks noChangeArrowheads="1"/>
          </p:cNvSpPr>
          <p:nvPr/>
        </p:nvSpPr>
        <p:spPr bwMode="auto">
          <a:xfrm>
            <a:off x="1524000" y="1447800"/>
            <a:ext cx="6858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zh-CN" altLang="en-US" sz="2400">
                <a:latin typeface="Times New Roman" pitchFamily="18" charset="0"/>
              </a:rPr>
              <a:t>擦阻力就越小，小车运动得越</a:t>
            </a:r>
            <a:r>
              <a:rPr lang="en-US" altLang="zh-CN" sz="2400">
                <a:latin typeface="Times New Roman" pitchFamily="18" charset="0"/>
              </a:rPr>
              <a:t>_______</a:t>
            </a:r>
            <a:r>
              <a:rPr lang="zh-CN" altLang="en-US" sz="2400">
                <a:latin typeface="Times New Roman" pitchFamily="18" charset="0"/>
              </a:rPr>
              <a:t>，由此联想到雨雪天驾驶汽车应适当</a:t>
            </a:r>
            <a:r>
              <a:rPr lang="en-US" altLang="zh-CN" sz="2400">
                <a:latin typeface="Times New Roman" pitchFamily="18" charset="0"/>
              </a:rPr>
              <a:t>______</a:t>
            </a:r>
            <a:r>
              <a:rPr lang="zh-CN" altLang="en-US" sz="2400">
                <a:latin typeface="Times New Roman" pitchFamily="18" charset="0"/>
              </a:rPr>
              <a:t>汽车间的距离。</a:t>
            </a:r>
          </a:p>
          <a:p>
            <a:pPr algn="just" eaLnBrk="1" hangingPunct="1"/>
            <a:r>
              <a:rPr lang="zh-CN" altLang="en-US" sz="2400">
                <a:latin typeface="Times New Roman" pitchFamily="18" charset="0"/>
              </a:rPr>
              <a:t>（</a:t>
            </a:r>
            <a:r>
              <a:rPr lang="en-US" altLang="zh-CN" sz="2400">
                <a:latin typeface="Times New Roman" pitchFamily="18" charset="0"/>
              </a:rPr>
              <a:t>3</a:t>
            </a:r>
            <a:r>
              <a:rPr lang="zh-CN" altLang="en-US" sz="2400">
                <a:latin typeface="Times New Roman" pitchFamily="18" charset="0"/>
              </a:rPr>
              <a:t>）实验结果能证明</a:t>
            </a:r>
            <a:r>
              <a:rPr lang="en-US" altLang="zh-CN" sz="2400">
                <a:latin typeface="Times New Roman" pitchFamily="18" charset="0"/>
              </a:rPr>
              <a:t>________</a:t>
            </a:r>
            <a:r>
              <a:rPr lang="zh-CN" altLang="en-US" sz="2400">
                <a:latin typeface="Times New Roman" pitchFamily="18" charset="0"/>
              </a:rPr>
              <a:t>（选填号）。</a:t>
            </a:r>
          </a:p>
          <a:p>
            <a:pPr algn="just" eaLnBrk="1" hangingPunct="1"/>
            <a:r>
              <a:rPr lang="en-US" altLang="zh-CN" sz="2400">
                <a:latin typeface="Times New Roman" pitchFamily="18" charset="0"/>
              </a:rPr>
              <a:t>A.</a:t>
            </a:r>
            <a:r>
              <a:rPr lang="zh-CN" altLang="en-US" sz="2400">
                <a:latin typeface="Times New Roman" pitchFamily="18" charset="0"/>
              </a:rPr>
              <a:t>物体运动需要力来维持</a:t>
            </a:r>
            <a:endParaRPr lang="en-US" altLang="zh-CN" sz="2400">
              <a:latin typeface="Times New Roman" pitchFamily="18" charset="0"/>
            </a:endParaRPr>
          </a:p>
          <a:p>
            <a:pPr algn="just" eaLnBrk="1" hangingPunct="1"/>
            <a:r>
              <a:rPr lang="en-US" altLang="zh-CN" sz="2400">
                <a:latin typeface="Times New Roman" pitchFamily="18" charset="0"/>
              </a:rPr>
              <a:t>B.</a:t>
            </a:r>
            <a:r>
              <a:rPr lang="zh-CN" altLang="en-US" sz="2400">
                <a:latin typeface="Times New Roman" pitchFamily="18" charset="0"/>
              </a:rPr>
              <a:t>力可以改变物体的运动状态</a:t>
            </a:r>
            <a:endParaRPr lang="en-US" altLang="zh-CN" sz="2400">
              <a:latin typeface="Times New Roman" pitchFamily="18" charset="0"/>
            </a:endParaRPr>
          </a:p>
          <a:p>
            <a:pPr algn="just" eaLnBrk="1" hangingPunct="1"/>
            <a:r>
              <a:rPr lang="en-US" altLang="zh-CN" sz="2400">
                <a:latin typeface="Times New Roman" pitchFamily="18" charset="0"/>
              </a:rPr>
              <a:t>C.</a:t>
            </a:r>
            <a:r>
              <a:rPr lang="zh-CN" altLang="en-US" sz="2400">
                <a:latin typeface="Times New Roman" pitchFamily="18" charset="0"/>
              </a:rPr>
              <a:t>牛顿第一定律</a:t>
            </a:r>
          </a:p>
          <a:p>
            <a:pPr algn="just" eaLnBrk="1" hangingPunct="1"/>
            <a:r>
              <a:rPr lang="zh-CN" altLang="en-US" sz="2400">
                <a:latin typeface="Times New Roman" pitchFamily="18" charset="0"/>
              </a:rPr>
              <a:t>（</a:t>
            </a:r>
            <a:r>
              <a:rPr lang="en-US" altLang="zh-CN" sz="2400">
                <a:latin typeface="Times New Roman" pitchFamily="18" charset="0"/>
              </a:rPr>
              <a:t>4</a:t>
            </a:r>
            <a:r>
              <a:rPr lang="zh-CN" altLang="en-US" sz="2400">
                <a:latin typeface="Times New Roman" pitchFamily="18" charset="0"/>
              </a:rPr>
              <a:t>）进一步推理可知，若水平面绝对光滑，则运动的小车在水平面上做</a:t>
            </a:r>
            <a:r>
              <a:rPr lang="en-US" altLang="zh-CN" sz="2400">
                <a:latin typeface="Times New Roman" pitchFamily="18" charset="0"/>
              </a:rPr>
              <a:t>_________</a:t>
            </a:r>
            <a:r>
              <a:rPr lang="zh-CN" altLang="en-US" sz="2400">
                <a:latin typeface="Times New Roman" pitchFamily="18" charset="0"/>
              </a:rPr>
              <a:t>运动。</a:t>
            </a:r>
          </a:p>
        </p:txBody>
      </p:sp>
    </p:spTree>
    <p:extLst>
      <p:ext uri="{BB962C8B-B14F-4D97-AF65-F5344CB8AC3E}">
        <p14:creationId xmlns:p14="http://schemas.microsoft.com/office/powerpoint/2010/main" val="186546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4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4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4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4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4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4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4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4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4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主题模板20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4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第六章 物质的物理属性 复习课件</Template>
  <TotalTime>207</TotalTime>
  <Words>2307</Words>
  <Application>Microsoft Office PowerPoint</Application>
  <PresentationFormat>全屏显示(4:3)</PresentationFormat>
  <Paragraphs>140</Paragraphs>
  <Slides>32</Slides>
  <Notes>32</Notes>
  <HiddenSlides>0</HiddenSlides>
  <MMClips>0</MMClips>
  <ScaleCrop>false</ScaleCrop>
  <HeadingPairs>
    <vt:vector size="4" baseType="variant">
      <vt:variant>
        <vt:lpstr>主题</vt:lpstr>
      </vt:variant>
      <vt:variant>
        <vt:i4>10</vt:i4>
      </vt:variant>
      <vt:variant>
        <vt:lpstr>幻灯片标题</vt:lpstr>
      </vt:variant>
      <vt:variant>
        <vt:i4>32</vt:i4>
      </vt:variant>
    </vt:vector>
  </HeadingPairs>
  <TitlesOfParts>
    <vt:vector size="42" baseType="lpstr">
      <vt:lpstr>主题1</vt:lpstr>
      <vt:lpstr>1_主题1</vt:lpstr>
      <vt:lpstr>2_主题1</vt:lpstr>
      <vt:lpstr>3_主题1</vt:lpstr>
      <vt:lpstr>4_主题1</vt:lpstr>
      <vt:lpstr>5_主题1</vt:lpstr>
      <vt:lpstr>6_主题1</vt:lpstr>
      <vt:lpstr>7_主题1</vt:lpstr>
      <vt:lpstr>主题模板2018</vt:lpstr>
      <vt:lpstr>8_主题1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12</cp:revision>
  <dcterms:created xsi:type="dcterms:W3CDTF">2020-01-09T10:46:35Z</dcterms:created>
  <dcterms:modified xsi:type="dcterms:W3CDTF">2020-03-31T13:48:06Z</dcterms:modified>
</cp:coreProperties>
</file>