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2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3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4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5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6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7.xml" ContentType="application/vnd.openxmlformats-officedocument.presentationml.notesSlide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8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9.xml" ContentType="application/vnd.openxmlformats-officedocument.presentationml.notesSlide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10.xml" ContentType="application/vnd.openxmlformats-officedocument.presentationml.notesSl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11.xml" ContentType="application/vnd.openxmlformats-officedocument.presentationml.notesSlide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12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13.xml" ContentType="application/vnd.openxmlformats-officedocument.presentationml.notesSlide+xml"/>
  <Override PartName="/ppt/tags/tag336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14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notesSlides/notesSlide15.xml" ContentType="application/vnd.openxmlformats-officedocument.presentationml.notesSlide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notesSlides/notesSlide16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notesSlides/notesSlide17.xml" ContentType="application/vnd.openxmlformats-officedocument.presentationml.notesSlide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18.xml" ContentType="application/vnd.openxmlformats-officedocument.presentationml.notesSlide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8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19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notesSlides/notesSlide20.xml" ContentType="application/vnd.openxmlformats-officedocument.presentationml.notesSlide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notesSlides/notesSlide21.xml" ContentType="application/vnd.openxmlformats-officedocument.presentationml.notesSlide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10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302.xml" ContentType="application/vnd.openxmlformats-officedocument.presentationml.tags+xml"/>
  <Override PartName="/ppt/tags/tag305.xml" ContentType="application/vnd.openxmlformats-officedocument.presentationml.tags+xml"/>
  <Override PartName="/ppt/tags/tag315.xml" ContentType="application/vnd.openxmlformats-officedocument.presentationml.tags+xml"/>
  <Override PartName="/ppt/tags/tag337.xml" ContentType="application/vnd.openxmlformats-officedocument.presentationml.tags+xml"/>
  <Override PartName="/ppt/tags/tag351.xml" ContentType="application/vnd.openxmlformats-officedocument.presentationml.tags+xml"/>
  <Override PartName="/ppt/tags/tag362.xml" ContentType="application/vnd.openxmlformats-officedocument.presentationml.tags+xml"/>
  <Override PartName="/ppt/tags/tag375.xml" ContentType="application/vnd.openxmlformats-officedocument.presentationml.tags+xml"/>
  <Override PartName="/ppt/tags/tag379.xml" ContentType="application/vnd.openxmlformats-officedocument.presentationml.tags+xml"/>
  <Override PartName="/ppt/tags/tag387.xml" ContentType="application/vnd.openxmlformats-officedocument.presentationml.tags+xml"/>
  <Override PartName="/ppt/tags/tag389.xml" ContentType="application/vnd.openxmlformats-officedocument.presentationml.tags+xml"/>
  <Override PartName="/ppt/tags/tag398.xml" ContentType="application/vnd.openxmlformats-officedocument.presentationml.tags+xml"/>
  <Override PartName="/ppt/tags/tag401.xml" ContentType="application/vnd.openxmlformats-officedocument.presentationml.tags+xml"/>
  <Override PartName="/ppt/tags/tag409.xml" ContentType="application/vnd.openxmlformats-officedocument.presentationml.tags+xml"/>
  <Override PartName="/ppt/tags/tag411.xml" ContentType="application/vnd.openxmlformats-officedocument.presentationml.tags+xml"/>
  <Override PartName="/ppt/tags/tag421.xml" ContentType="application/vnd.openxmlformats-officedocument.presentationml.tags+xml"/>
  <Override PartName="/ppt/tags/tag424.xml" ContentType="application/vnd.openxmlformats-officedocument.presentationml.tags+xml"/>
  <Override PartName="/ppt/tags/tag427.xml" ContentType="application/vnd.openxmlformats-officedocument.presentationml.tags+xml"/>
  <Override PartName="/ppt/tags/tag436.xml" ContentType="application/vnd.openxmlformats-officedocument.presentationml.tags+xml"/>
  <Override PartName="/ppt/tags/tag446.xml" ContentType="application/vnd.openxmlformats-officedocument.presentationml.tags+xml"/>
  <Override PartName="/ppt/tags/tag451.xml" ContentType="application/vnd.openxmlformats-officedocument.presentationml.tags+xml"/>
  <Override PartName="/ppt/tags/tag460.xml" ContentType="application/vnd.openxmlformats-officedocument.presentationml.tags+xml"/>
  <Override PartName="/ppt/tags/tag462.xml" ContentType="application/vnd.openxmlformats-officedocument.presentationml.tags+xml"/>
  <Override PartName="/ppt/tags/tag470.xml" ContentType="application/vnd.openxmlformats-officedocument.presentationml.tags+xml"/>
  <Override PartName="/ppt/tags/tag480.xml" ContentType="application/vnd.openxmlformats-officedocument.presentationml.tags+xml"/>
  <Override PartName="/ppt/tags/tag48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40"/>
  </p:notesMasterIdLst>
  <p:sldIdLst>
    <p:sldId id="549" r:id="rId3"/>
    <p:sldId id="605" r:id="rId4"/>
    <p:sldId id="920" r:id="rId5"/>
    <p:sldId id="921" r:id="rId6"/>
    <p:sldId id="907" r:id="rId7"/>
    <p:sldId id="908" r:id="rId8"/>
    <p:sldId id="909" r:id="rId9"/>
    <p:sldId id="910" r:id="rId10"/>
    <p:sldId id="911" r:id="rId11"/>
    <p:sldId id="913" r:id="rId12"/>
    <p:sldId id="914" r:id="rId13"/>
    <p:sldId id="915" r:id="rId14"/>
    <p:sldId id="912" r:id="rId15"/>
    <p:sldId id="916" r:id="rId16"/>
    <p:sldId id="917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922" r:id="rId38"/>
    <p:sldId id="550" r:id="rId39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017360D-BD74-4CB3-ACF1-6DBE7DDF47CF}">
          <p14:sldIdLst>
            <p14:sldId id="549"/>
            <p14:sldId id="605"/>
            <p14:sldId id="920"/>
            <p14:sldId id="921"/>
            <p14:sldId id="907"/>
            <p14:sldId id="908"/>
            <p14:sldId id="909"/>
            <p14:sldId id="910"/>
            <p14:sldId id="911"/>
            <p14:sldId id="913"/>
            <p14:sldId id="914"/>
            <p14:sldId id="915"/>
            <p14:sldId id="912"/>
            <p14:sldId id="916"/>
            <p14:sldId id="917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922"/>
          </p14:sldIdLst>
        </p14:section>
        <p14:section name="无标题节" id="{A250D9B6-14D2-4F43-9E41-C77A8CD450AA}">
          <p14:sldIdLst>
            <p14:sldId id="5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heme" Target="../theme/theme3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5" Type="http://schemas.openxmlformats.org/officeDocument/2006/relationships/slide" Target="../slides/slide25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31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5" Type="http://schemas.openxmlformats.org/officeDocument/2006/relationships/slide" Target="../slides/slide26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6.xml"/><Relationship Id="rId5" Type="http://schemas.openxmlformats.org/officeDocument/2006/relationships/slide" Target="../slides/slide27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5" Type="http://schemas.openxmlformats.org/officeDocument/2006/relationships/slide" Target="../slides/slide28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5" Type="http://schemas.openxmlformats.org/officeDocument/2006/relationships/slide" Target="../slides/slide29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5" Type="http://schemas.openxmlformats.org/officeDocument/2006/relationships/slide" Target="../slides/slide30.xml"/><Relationship Id="rId4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5" Type="http://schemas.openxmlformats.org/officeDocument/2006/relationships/slide" Target="../slides/slide31.xml"/><Relationship Id="rId4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84.xml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5" Type="http://schemas.openxmlformats.org/officeDocument/2006/relationships/slide" Target="../slides/slide32.xml"/><Relationship Id="rId4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5" Type="http://schemas.openxmlformats.org/officeDocument/2006/relationships/slide" Target="../slides/slide33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5" Type="http://schemas.openxmlformats.org/officeDocument/2006/relationships/slide" Target="../slides/slide34.xml"/><Relationship Id="rId4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10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5" Type="http://schemas.openxmlformats.org/officeDocument/2006/relationships/slide" Target="../slides/slide35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17600" y="365125"/>
            <a:ext cx="140208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9B80A78-7FD6-D270-93F5-526F460BA44A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1117600" y="6356350"/>
            <a:ext cx="3657600" cy="365125"/>
          </a:xfrm>
        </p:spPr>
        <p:txBody>
          <a:bodyPr/>
          <a:lstStyle>
            <a:lvl1pPr>
              <a:defRPr noProof="1" smtClean="0"/>
            </a:lvl1pPr>
          </a:lstStyle>
          <a:p>
            <a:pPr>
              <a:defRPr/>
            </a:pPr>
            <a:fld id="{7BE3D0DC-CE84-44D7-900A-058ECDC18699}" type="datetimeFigureOut">
              <a:rPr lang="zh-CN" altLang="en-US"/>
              <a:pPr>
                <a:defRPr/>
              </a:pPr>
              <a:t>2025/4/22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C867236-EBE5-80E1-9F5D-434D3B7D62A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5384800" y="6356350"/>
            <a:ext cx="5486400" cy="365125"/>
          </a:xfrm>
        </p:spPr>
        <p:txBody>
          <a:bodyPr/>
          <a:lstStyle>
            <a:lvl1pPr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D2EA89-50A3-6D56-AB92-198BB9A0BA5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1480800" y="6356350"/>
            <a:ext cx="3657600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9665D95-D988-4D81-9471-C72D6B4740E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1868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3.jpe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audio" Target="../media/audio1.wav"/><Relationship Id="rId2" Type="http://schemas.openxmlformats.org/officeDocument/2006/relationships/tags" Target="../tags/tag19.xml"/><Relationship Id="rId16" Type="http://schemas.openxmlformats.org/officeDocument/2006/relationships/image" Target="../media/image6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2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51.xml"/><Relationship Id="rId9" Type="http://schemas.openxmlformats.org/officeDocument/2006/relationships/tags" Target="../tags/tag15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59.xml"/><Relationship Id="rId21" Type="http://schemas.openxmlformats.org/officeDocument/2006/relationships/image" Target="../media/image24.png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image" Target="../media/image23.png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image" Target="../media/image26.png"/><Relationship Id="rId10" Type="http://schemas.openxmlformats.org/officeDocument/2006/relationships/tags" Target="../tags/tag166.xml"/><Relationship Id="rId19" Type="http://schemas.openxmlformats.org/officeDocument/2006/relationships/image" Target="../media/image18.png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image" Target="../media/image28.png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image" Target="../media/image27.png"/><Relationship Id="rId2" Type="http://schemas.openxmlformats.org/officeDocument/2006/relationships/tags" Target="../tags/tag175.xml"/><Relationship Id="rId16" Type="http://schemas.openxmlformats.org/officeDocument/2006/relationships/image" Target="../media/image18.png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5" Type="http://schemas.openxmlformats.org/officeDocument/2006/relationships/tags" Target="../tags/tag17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83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image" Target="../media/image13.png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10" Type="http://schemas.openxmlformats.org/officeDocument/2006/relationships/tags" Target="../tags/tag19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image" Target="../media/image13.png"/><Relationship Id="rId2" Type="http://schemas.openxmlformats.org/officeDocument/2006/relationships/tags" Target="../tags/tag207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10" Type="http://schemas.openxmlformats.org/officeDocument/2006/relationships/tags" Target="../tags/tag215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tags" Target="../tags/tag233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tags" Target="../tags/tag232.xml"/><Relationship Id="rId2" Type="http://schemas.openxmlformats.org/officeDocument/2006/relationships/tags" Target="../tags/tag222.xml"/><Relationship Id="rId16" Type="http://schemas.openxmlformats.org/officeDocument/2006/relationships/image" Target="../media/image29.png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5" Type="http://schemas.openxmlformats.org/officeDocument/2006/relationships/tags" Target="../tags/tag22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30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10" Type="http://schemas.openxmlformats.org/officeDocument/2006/relationships/slide" Target="slide2.xml"/><Relationship Id="rId4" Type="http://schemas.openxmlformats.org/officeDocument/2006/relationships/tags" Target="../tags/tag238.xml"/><Relationship Id="rId9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image" Target="../media/image30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25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tags" Target="../tags/tag258.xml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9" Type="http://schemas.openxmlformats.org/officeDocument/2006/relationships/tags" Target="../tags/tag67.xml"/><Relationship Id="rId21" Type="http://schemas.openxmlformats.org/officeDocument/2006/relationships/tags" Target="../tags/tag49.xml"/><Relationship Id="rId34" Type="http://schemas.openxmlformats.org/officeDocument/2006/relationships/tags" Target="../tags/tag62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9.png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9" Type="http://schemas.openxmlformats.org/officeDocument/2006/relationships/tags" Target="../tags/tag57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tags" Target="../tags/tag60.xml"/><Relationship Id="rId37" Type="http://schemas.openxmlformats.org/officeDocument/2006/relationships/tags" Target="../tags/tag65.xml"/><Relationship Id="rId40" Type="http://schemas.openxmlformats.org/officeDocument/2006/relationships/tags" Target="../tags/tag68.xml"/><Relationship Id="rId45" Type="http://schemas.openxmlformats.org/officeDocument/2006/relationships/image" Target="../media/image8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36" Type="http://schemas.openxmlformats.org/officeDocument/2006/relationships/tags" Target="../tags/tag64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tags" Target="../tags/tag59.xml"/><Relationship Id="rId44" Type="http://schemas.openxmlformats.org/officeDocument/2006/relationships/image" Target="../media/image7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35" Type="http://schemas.openxmlformats.org/officeDocument/2006/relationships/tags" Target="../tags/tag63.xml"/><Relationship Id="rId43" Type="http://schemas.openxmlformats.org/officeDocument/2006/relationships/audio" Target="../media/audio1.wav"/><Relationship Id="rId48" Type="http://schemas.openxmlformats.org/officeDocument/2006/relationships/image" Target="../media/image10.png"/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tags" Target="../tags/tag61.xml"/><Relationship Id="rId38" Type="http://schemas.openxmlformats.org/officeDocument/2006/relationships/tags" Target="../tags/tag66.xml"/><Relationship Id="rId46" Type="http://schemas.microsoft.com/office/2007/relationships/hdphoto" Target="../media/hdphoto1.wdp"/><Relationship Id="rId20" Type="http://schemas.openxmlformats.org/officeDocument/2006/relationships/tags" Target="../tags/tag48.xml"/><Relationship Id="rId41" Type="http://schemas.openxmlformats.org/officeDocument/2006/relationships/tags" Target="../tags/tag6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image" Target="../media/image32.png"/><Relationship Id="rId3" Type="http://schemas.openxmlformats.org/officeDocument/2006/relationships/tags" Target="../tags/tag266.xml"/><Relationship Id="rId7" Type="http://schemas.openxmlformats.org/officeDocument/2006/relationships/tags" Target="../tags/tag270.xml"/><Relationship Id="rId12" Type="http://schemas.openxmlformats.org/officeDocument/2006/relationships/tags" Target="../tags/tag302.xml"/><Relationship Id="rId2" Type="http://schemas.openxmlformats.org/officeDocument/2006/relationships/tags" Target="../tags/tag265.xml"/><Relationship Id="rId16" Type="http://schemas.openxmlformats.org/officeDocument/2006/relationships/slide" Target="slide2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image" Target="../media/image30.jpeg"/><Relationship Id="rId5" Type="http://schemas.openxmlformats.org/officeDocument/2006/relationships/tags" Target="../tags/tag268.xml"/><Relationship Id="rId15" Type="http://schemas.openxmlformats.org/officeDocument/2006/relationships/image" Target="../media/image33.png"/><Relationship Id="rId10" Type="http://schemas.openxmlformats.org/officeDocument/2006/relationships/notesSlide" Target="../notesSlides/notesSlide6.xml"/><Relationship Id="rId4" Type="http://schemas.openxmlformats.org/officeDocument/2006/relationships/tags" Target="../tags/tag267.xml"/><Relationship Id="rId9" Type="http://schemas.openxmlformats.org/officeDocument/2006/relationships/slideLayout" Target="../slideLayouts/slideLayout2.xml"/><Relationship Id="rId14" Type="http://schemas.openxmlformats.org/officeDocument/2006/relationships/tags" Target="../tags/tag30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27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image" Target="../media/image32.jpeg"/><Relationship Id="rId5" Type="http://schemas.openxmlformats.org/officeDocument/2006/relationships/tags" Target="../tags/tag279.xml"/><Relationship Id="rId10" Type="http://schemas.openxmlformats.org/officeDocument/2006/relationships/image" Target="../media/image34.png"/><Relationship Id="rId4" Type="http://schemas.openxmlformats.org/officeDocument/2006/relationships/tags" Target="../tags/tag278.xml"/><Relationship Id="rId9" Type="http://schemas.openxmlformats.org/officeDocument/2006/relationships/tags" Target="../tags/tag3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286.xml"/><Relationship Id="rId7" Type="http://schemas.openxmlformats.org/officeDocument/2006/relationships/image" Target="../media/image32.jpeg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image" Target="../media/image37.png"/><Relationship Id="rId3" Type="http://schemas.openxmlformats.org/officeDocument/2006/relationships/tags" Target="../tags/tag293.xml"/><Relationship Id="rId7" Type="http://schemas.openxmlformats.org/officeDocument/2006/relationships/tags" Target="../tags/tag297.xml"/><Relationship Id="rId12" Type="http://schemas.openxmlformats.org/officeDocument/2006/relationships/tags" Target="../tags/tag337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image" Target="../media/image33.jpeg"/><Relationship Id="rId5" Type="http://schemas.openxmlformats.org/officeDocument/2006/relationships/tags" Target="../tags/tag295.xml"/><Relationship Id="rId15" Type="http://schemas.openxmlformats.org/officeDocument/2006/relationships/slide" Target="slide2.xml"/><Relationship Id="rId10" Type="http://schemas.openxmlformats.org/officeDocument/2006/relationships/notesSlide" Target="../notesSlides/notesSlide9.xml"/><Relationship Id="rId4" Type="http://schemas.openxmlformats.org/officeDocument/2006/relationships/tags" Target="../tags/tag29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6.jpeg"/><Relationship Id="rId3" Type="http://schemas.openxmlformats.org/officeDocument/2006/relationships/tags" Target="../tags/tag306.xml"/><Relationship Id="rId7" Type="http://schemas.openxmlformats.org/officeDocument/2006/relationships/tags" Target="../tags/tag310.xml"/><Relationship Id="rId12" Type="http://schemas.openxmlformats.org/officeDocument/2006/relationships/image" Target="../media/image40.png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9.xml"/><Relationship Id="rId11" Type="http://schemas.openxmlformats.org/officeDocument/2006/relationships/tags" Target="../tags/tag351.xml"/><Relationship Id="rId5" Type="http://schemas.openxmlformats.org/officeDocument/2006/relationships/tags" Target="../tags/tag308.xml"/><Relationship Id="rId10" Type="http://schemas.openxmlformats.org/officeDocument/2006/relationships/image" Target="../media/image35.jpeg"/><Relationship Id="rId4" Type="http://schemas.openxmlformats.org/officeDocument/2006/relationships/tags" Target="../tags/tag307.xml"/><Relationship Id="rId9" Type="http://schemas.openxmlformats.org/officeDocument/2006/relationships/notesSlide" Target="../notesSlides/notesSlide10.xml"/><Relationship Id="rId1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slide" Target="slide2.xml"/><Relationship Id="rId3" Type="http://schemas.openxmlformats.org/officeDocument/2006/relationships/tags" Target="../tags/tag31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9.jpeg"/><Relationship Id="rId2" Type="http://schemas.openxmlformats.org/officeDocument/2006/relationships/tags" Target="../tags/tag316.xml"/><Relationship Id="rId1" Type="http://schemas.openxmlformats.org/officeDocument/2006/relationships/tags" Target="../tags/tag314.xml"/><Relationship Id="rId6" Type="http://schemas.openxmlformats.org/officeDocument/2006/relationships/tags" Target="../tags/tag320.xml"/><Relationship Id="rId11" Type="http://schemas.openxmlformats.org/officeDocument/2006/relationships/image" Target="../media/image38.jpeg"/><Relationship Id="rId5" Type="http://schemas.openxmlformats.org/officeDocument/2006/relationships/tags" Target="../tags/tag319.xml"/><Relationship Id="rId10" Type="http://schemas.openxmlformats.org/officeDocument/2006/relationships/image" Target="../media/image43.png"/><Relationship Id="rId4" Type="http://schemas.openxmlformats.org/officeDocument/2006/relationships/tags" Target="../tags/tag318.xml"/><Relationship Id="rId9" Type="http://schemas.openxmlformats.org/officeDocument/2006/relationships/tags" Target="../tags/tag36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tags" Target="../tags/tag379.xml"/><Relationship Id="rId3" Type="http://schemas.openxmlformats.org/officeDocument/2006/relationships/tags" Target="../tags/tag326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4.jpeg"/><Relationship Id="rId5" Type="http://schemas.openxmlformats.org/officeDocument/2006/relationships/tags" Target="../tags/tag328.xml"/><Relationship Id="rId10" Type="http://schemas.openxmlformats.org/officeDocument/2006/relationships/image" Target="../media/image47.png"/><Relationship Id="rId4" Type="http://schemas.openxmlformats.org/officeDocument/2006/relationships/tags" Target="../tags/tag327.xml"/><Relationship Id="rId9" Type="http://schemas.openxmlformats.org/officeDocument/2006/relationships/tags" Target="../tags/tag375.xml"/><Relationship Id="rId1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3" Type="http://schemas.openxmlformats.org/officeDocument/2006/relationships/tags" Target="../tags/tag334.xml"/><Relationship Id="rId7" Type="http://schemas.openxmlformats.org/officeDocument/2006/relationships/image" Target="../media/image40.jpeg"/><Relationship Id="rId12" Type="http://schemas.openxmlformats.org/officeDocument/2006/relationships/slide" Target="slide2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50.png"/><Relationship Id="rId5" Type="http://schemas.openxmlformats.org/officeDocument/2006/relationships/slideLayout" Target="../slideLayouts/slideLayout2.xml"/><Relationship Id="rId10" Type="http://schemas.openxmlformats.org/officeDocument/2006/relationships/tags" Target="../tags/tag389.xml"/><Relationship Id="rId4" Type="http://schemas.openxmlformats.org/officeDocument/2006/relationships/tags" Target="../tags/tag335.xml"/><Relationship Id="rId9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3" Type="http://schemas.openxmlformats.org/officeDocument/2006/relationships/tags" Target="../tags/tag342.xml"/><Relationship Id="rId7" Type="http://schemas.openxmlformats.org/officeDocument/2006/relationships/image" Target="../media/image41.jpeg"/><Relationship Id="rId12" Type="http://schemas.openxmlformats.org/officeDocument/2006/relationships/image" Target="../media/image53.png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notesSlide" Target="../notesSlides/notesSlide14.xml"/><Relationship Id="rId11" Type="http://schemas.openxmlformats.org/officeDocument/2006/relationships/tags" Target="../tags/tag40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3.xml"/><Relationship Id="rId9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3" Type="http://schemas.openxmlformats.org/officeDocument/2006/relationships/tags" Target="../tags/tag349.xml"/><Relationship Id="rId7" Type="http://schemas.openxmlformats.org/officeDocument/2006/relationships/image" Target="../media/image41.jpeg"/><Relationship Id="rId12" Type="http://schemas.openxmlformats.org/officeDocument/2006/relationships/slide" Target="slide2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55.png"/><Relationship Id="rId5" Type="http://schemas.openxmlformats.org/officeDocument/2006/relationships/slideLayout" Target="../slideLayouts/slideLayout2.xml"/><Relationship Id="rId10" Type="http://schemas.openxmlformats.org/officeDocument/2006/relationships/tags" Target="../tags/tag411.xml"/><Relationship Id="rId4" Type="http://schemas.openxmlformats.org/officeDocument/2006/relationships/tags" Target="../tags/tag350.xml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tags" Target="../tags/tag424.xml"/><Relationship Id="rId3" Type="http://schemas.openxmlformats.org/officeDocument/2006/relationships/tags" Target="../tags/tag357.xml"/><Relationship Id="rId7" Type="http://schemas.openxmlformats.org/officeDocument/2006/relationships/tags" Target="../tags/tag361.xml"/><Relationship Id="rId12" Type="http://schemas.openxmlformats.org/officeDocument/2006/relationships/image" Target="../media/image57.png"/><Relationship Id="rId17" Type="http://schemas.openxmlformats.org/officeDocument/2006/relationships/image" Target="../media/image59.png"/><Relationship Id="rId2" Type="http://schemas.openxmlformats.org/officeDocument/2006/relationships/tags" Target="../tags/tag356.xml"/><Relationship Id="rId16" Type="http://schemas.openxmlformats.org/officeDocument/2006/relationships/tags" Target="../tags/tag427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11" Type="http://schemas.openxmlformats.org/officeDocument/2006/relationships/tags" Target="../tags/tag421.xml"/><Relationship Id="rId5" Type="http://schemas.openxmlformats.org/officeDocument/2006/relationships/tags" Target="../tags/tag359.xml"/><Relationship Id="rId10" Type="http://schemas.openxmlformats.org/officeDocument/2006/relationships/image" Target="../media/image42.jpeg"/><Relationship Id="rId4" Type="http://schemas.openxmlformats.org/officeDocument/2006/relationships/tags" Target="../tags/tag358.xml"/><Relationship Id="rId9" Type="http://schemas.openxmlformats.org/officeDocument/2006/relationships/notesSlide" Target="../notesSlides/notesSlide16.xml"/><Relationship Id="rId1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3" Type="http://schemas.openxmlformats.org/officeDocument/2006/relationships/tags" Target="../tags/tag368.xml"/><Relationship Id="rId7" Type="http://schemas.openxmlformats.org/officeDocument/2006/relationships/image" Target="../media/image42.jpeg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10" Type="http://schemas.openxmlformats.org/officeDocument/2006/relationships/slide" Target="slide2.xml"/><Relationship Id="rId4" Type="http://schemas.openxmlformats.org/officeDocument/2006/relationships/tags" Target="../tags/tag369.xml"/><Relationship Id="rId9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76.xml"/><Relationship Id="rId7" Type="http://schemas.openxmlformats.org/officeDocument/2006/relationships/tags" Target="../tags/tag381.xml"/><Relationship Id="rId12" Type="http://schemas.openxmlformats.org/officeDocument/2006/relationships/image" Target="../media/image62.png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tags" Target="../tags/tag380.xml"/><Relationship Id="rId11" Type="http://schemas.openxmlformats.org/officeDocument/2006/relationships/tags" Target="../tags/tag446.xml"/><Relationship Id="rId5" Type="http://schemas.openxmlformats.org/officeDocument/2006/relationships/tags" Target="../tags/tag378.xml"/><Relationship Id="rId15" Type="http://schemas.openxmlformats.org/officeDocument/2006/relationships/image" Target="../media/image63.png"/><Relationship Id="rId10" Type="http://schemas.openxmlformats.org/officeDocument/2006/relationships/image" Target="../media/image43.jpeg"/><Relationship Id="rId4" Type="http://schemas.openxmlformats.org/officeDocument/2006/relationships/tags" Target="../tags/tag377.xml"/><Relationship Id="rId9" Type="http://schemas.openxmlformats.org/officeDocument/2006/relationships/notesSlide" Target="../notesSlides/notesSlide18.xml"/><Relationship Id="rId14" Type="http://schemas.openxmlformats.org/officeDocument/2006/relationships/tags" Target="../tags/tag45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slide" Target="slide2.xml"/><Relationship Id="rId3" Type="http://schemas.openxmlformats.org/officeDocument/2006/relationships/tags" Target="../tags/tag388.xml"/><Relationship Id="rId7" Type="http://schemas.openxmlformats.org/officeDocument/2006/relationships/notesSlide" Target="../notesSlides/notesSlide19.xml"/><Relationship Id="rId12" Type="http://schemas.openxmlformats.org/officeDocument/2006/relationships/image" Target="../media/image65.png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6" Type="http://schemas.openxmlformats.org/officeDocument/2006/relationships/slideLayout" Target="../slideLayouts/slideLayout2.xml"/><Relationship Id="rId11" Type="http://schemas.openxmlformats.org/officeDocument/2006/relationships/tags" Target="../tags/tag462.xml"/><Relationship Id="rId5" Type="http://schemas.openxmlformats.org/officeDocument/2006/relationships/tags" Target="../tags/tag391.xml"/><Relationship Id="rId10" Type="http://schemas.openxmlformats.org/officeDocument/2006/relationships/image" Target="../media/image64.png"/><Relationship Id="rId4" Type="http://schemas.openxmlformats.org/officeDocument/2006/relationships/tags" Target="../tags/tag390.xml"/><Relationship Id="rId9" Type="http://schemas.openxmlformats.org/officeDocument/2006/relationships/tags" Target="../tags/tag46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tags" Target="../tags/tag397.xml"/><Relationship Id="rId7" Type="http://schemas.openxmlformats.org/officeDocument/2006/relationships/image" Target="../media/image66.png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tags" Target="../tags/tag470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80.xml"/><Relationship Id="rId3" Type="http://schemas.openxmlformats.org/officeDocument/2006/relationships/tags" Target="../tags/tag405.xml"/><Relationship Id="rId7" Type="http://schemas.openxmlformats.org/officeDocument/2006/relationships/image" Target="../media/image44.jpeg"/><Relationship Id="rId12" Type="http://schemas.openxmlformats.org/officeDocument/2006/relationships/slide" Target="slide2.xml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6" Type="http://schemas.openxmlformats.org/officeDocument/2006/relationships/notesSlide" Target="../notesSlides/notesSlide21.xml"/><Relationship Id="rId11" Type="http://schemas.openxmlformats.org/officeDocument/2006/relationships/image" Target="../media/image69.png"/><Relationship Id="rId5" Type="http://schemas.openxmlformats.org/officeDocument/2006/relationships/slideLayout" Target="../slideLayouts/slideLayout2.xml"/><Relationship Id="rId10" Type="http://schemas.openxmlformats.org/officeDocument/2006/relationships/tags" Target="../tags/tag482.xml"/><Relationship Id="rId4" Type="http://schemas.openxmlformats.org/officeDocument/2006/relationships/tags" Target="../tags/tag406.xml"/><Relationship Id="rId9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13" Type="http://schemas.openxmlformats.org/officeDocument/2006/relationships/tags" Target="../tags/tag426.xml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12" Type="http://schemas.openxmlformats.org/officeDocument/2006/relationships/tags" Target="../tags/tag425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tags" Target="../tags/tag423.xml"/><Relationship Id="rId5" Type="http://schemas.openxmlformats.org/officeDocument/2006/relationships/tags" Target="../tags/tag416.xml"/><Relationship Id="rId10" Type="http://schemas.openxmlformats.org/officeDocument/2006/relationships/tags" Target="../tags/tag422.xml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441.xml"/><Relationship Id="rId18" Type="http://schemas.openxmlformats.org/officeDocument/2006/relationships/tags" Target="../tags/tag447.xml"/><Relationship Id="rId26" Type="http://schemas.openxmlformats.org/officeDocument/2006/relationships/image" Target="../media/image45.png"/><Relationship Id="rId39" Type="http://schemas.openxmlformats.org/officeDocument/2006/relationships/image" Target="../media/image77.png"/><Relationship Id="rId21" Type="http://schemas.openxmlformats.org/officeDocument/2006/relationships/tags" Target="../tags/tag450.xml"/><Relationship Id="rId34" Type="http://schemas.openxmlformats.org/officeDocument/2006/relationships/image" Target="../media/image72.png"/><Relationship Id="rId7" Type="http://schemas.openxmlformats.org/officeDocument/2006/relationships/tags" Target="../tags/tag434.xml"/><Relationship Id="rId2" Type="http://schemas.openxmlformats.org/officeDocument/2006/relationships/tags" Target="../tags/tag429.xml"/><Relationship Id="rId16" Type="http://schemas.openxmlformats.org/officeDocument/2006/relationships/tags" Target="../tags/tag444.xml"/><Relationship Id="rId20" Type="http://schemas.openxmlformats.org/officeDocument/2006/relationships/tags" Target="../tags/tag449.xml"/><Relationship Id="rId29" Type="http://schemas.openxmlformats.org/officeDocument/2006/relationships/image" Target="../media/image56.png"/><Relationship Id="rId41" Type="http://schemas.openxmlformats.org/officeDocument/2006/relationships/image" Target="../media/image79.png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11" Type="http://schemas.openxmlformats.org/officeDocument/2006/relationships/tags" Target="../tags/tag439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70.png"/><Relationship Id="rId37" Type="http://schemas.openxmlformats.org/officeDocument/2006/relationships/image" Target="../media/image75.png"/><Relationship Id="rId40" Type="http://schemas.openxmlformats.org/officeDocument/2006/relationships/image" Target="../media/image78.png"/><Relationship Id="rId5" Type="http://schemas.openxmlformats.org/officeDocument/2006/relationships/tags" Target="../tags/tag432.xml"/><Relationship Id="rId15" Type="http://schemas.openxmlformats.org/officeDocument/2006/relationships/tags" Target="../tags/tag443.xml"/><Relationship Id="rId23" Type="http://schemas.openxmlformats.org/officeDocument/2006/relationships/tags" Target="../tags/tag453.xml"/><Relationship Id="rId28" Type="http://schemas.openxmlformats.org/officeDocument/2006/relationships/image" Target="../media/image51.png"/><Relationship Id="rId36" Type="http://schemas.openxmlformats.org/officeDocument/2006/relationships/image" Target="../media/image74.png"/><Relationship Id="rId10" Type="http://schemas.openxmlformats.org/officeDocument/2006/relationships/tags" Target="../tags/tag438.xml"/><Relationship Id="rId19" Type="http://schemas.openxmlformats.org/officeDocument/2006/relationships/tags" Target="../tags/tag448.xml"/><Relationship Id="rId31" Type="http://schemas.openxmlformats.org/officeDocument/2006/relationships/image" Target="../media/image67.png"/><Relationship Id="rId4" Type="http://schemas.openxmlformats.org/officeDocument/2006/relationships/tags" Target="../tags/tag431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tags" Target="../tags/tag452.xml"/><Relationship Id="rId27" Type="http://schemas.openxmlformats.org/officeDocument/2006/relationships/image" Target="../media/image46.png"/><Relationship Id="rId30" Type="http://schemas.openxmlformats.org/officeDocument/2006/relationships/image" Target="../media/image61.png"/><Relationship Id="rId35" Type="http://schemas.openxmlformats.org/officeDocument/2006/relationships/image" Target="../media/image73.png"/><Relationship Id="rId8" Type="http://schemas.openxmlformats.org/officeDocument/2006/relationships/tags" Target="../tags/tag435.xml"/><Relationship Id="rId3" Type="http://schemas.openxmlformats.org/officeDocument/2006/relationships/tags" Target="../tags/tag430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5" Type="http://schemas.openxmlformats.org/officeDocument/2006/relationships/audio" Target="../media/audio1.wav"/><Relationship Id="rId33" Type="http://schemas.openxmlformats.org/officeDocument/2006/relationships/image" Target="../media/image71.png"/><Relationship Id="rId38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image" Target="../media/image12.jpeg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26" Type="http://schemas.openxmlformats.org/officeDocument/2006/relationships/image" Target="../media/image15.jpeg"/><Relationship Id="rId3" Type="http://schemas.openxmlformats.org/officeDocument/2006/relationships/tags" Target="../tags/tag92.xml"/><Relationship Id="rId21" Type="http://schemas.openxmlformats.org/officeDocument/2006/relationships/tags" Target="../tags/tag110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image" Target="../media/image14.png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tags" Target="../tags/tag109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image" Target="../media/image13.png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99.xml"/><Relationship Id="rId19" Type="http://schemas.openxmlformats.org/officeDocument/2006/relationships/tags" Target="../tags/tag108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tags" Target="../tags/tag111.xml"/><Relationship Id="rId27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image" Target="../media/image18.png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image" Target="../media/image17.png"/><Relationship Id="rId2" Type="http://schemas.openxmlformats.org/officeDocument/2006/relationships/tags" Target="../tags/tag11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0.png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10" Type="http://schemas.openxmlformats.org/officeDocument/2006/relationships/tags" Target="../tags/tag121.xml"/><Relationship Id="rId19" Type="http://schemas.openxmlformats.org/officeDocument/2006/relationships/image" Target="../media/image19.png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30.xml"/><Relationship Id="rId9" Type="http://schemas.openxmlformats.org/officeDocument/2006/relationships/tags" Target="../tags/tag1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2" Type="http://schemas.openxmlformats.org/officeDocument/2006/relationships/tags" Target="../tags/tag137.xml"/><Relationship Id="rId16" Type="http://schemas.openxmlformats.org/officeDocument/2006/relationships/image" Target="../media/image22.png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5" Type="http://schemas.openxmlformats.org/officeDocument/2006/relationships/tags" Target="../tags/tag140.xml"/><Relationship Id="rId15" Type="http://schemas.openxmlformats.org/officeDocument/2006/relationships/hyperlink" Target="&#31185;&#23398;&#23454;&#39564;&#65306;&#35748;&#35782;&#23450;&#28369;&#36718;&#12289;&#21160;&#28369;&#36718;.mp4" TargetMode="External"/><Relationship Id="rId10" Type="http://schemas.openxmlformats.org/officeDocument/2006/relationships/tags" Target="../tags/tag145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-465378" y="104939"/>
            <a:ext cx="12990536" cy="6244490"/>
            <a:chOff x="-465378" y="104939"/>
            <a:chExt cx="12990536" cy="6244490"/>
          </a:xfrm>
        </p:grpSpPr>
        <p:sp>
          <p:nvSpPr>
            <p:cNvPr id="5" name="AutoShap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496912" y="1793226"/>
              <a:ext cx="5133948" cy="1134501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8745" tIns="49372" rIns="98745" bIns="49372" anchor="ctr"/>
            <a:lstStyle>
              <a:lvl1pPr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803275" indent="-30988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23507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729105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222500" indent="-247650" defTabSz="9874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6797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1369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5941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051300" indent="-247650" defTabSz="9874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6.6.1</a:t>
              </a:r>
              <a:r>
                <a:rPr lang="zh-CN" altLang="en-US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动滑轮和定滑轮</a:t>
              </a:r>
            </a:p>
          </p:txBody>
        </p:sp>
        <p:sp>
          <p:nvSpPr>
            <p:cNvPr id="6" name="圆角矩形​​ 1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36250" y="1269811"/>
              <a:ext cx="4536000" cy="6480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kern="0">
                  <a:solidFill>
                    <a:srgbClr val="FFFF00"/>
                  </a:solidFill>
                  <a:cs typeface="Arial" panose="020B0604020202020204" pitchFamily="34" charset="0"/>
                  <a:sym typeface="Arial"/>
                </a:rPr>
                <a:t>第六章 力和机械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-465378" y="104939"/>
              <a:ext cx="6096000" cy="39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2025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物理八年级下册</a:t>
              </a:r>
            </a:p>
          </p:txBody>
        </p:sp>
        <p:grpSp>
          <p:nvGrpSpPr>
            <p:cNvPr id="9" name="组合 8"/>
            <p:cNvGrpSpPr/>
            <p:nvPr>
              <p:custDataLst>
                <p:tags r:id="rId5"/>
              </p:custDataLst>
            </p:nvPr>
          </p:nvGrpSpPr>
          <p:grpSpPr>
            <a:xfrm>
              <a:off x="-88308" y="421271"/>
              <a:ext cx="10325384" cy="5394009"/>
              <a:chOff x="-88308" y="421271"/>
              <a:chExt cx="10325384" cy="5394009"/>
            </a:xfrm>
          </p:grpSpPr>
          <p:sp>
            <p:nvSpPr>
              <p:cNvPr id="19" name="TextBox 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021553" y="3357228"/>
                <a:ext cx="4215523" cy="1384970"/>
              </a:xfrm>
              <a:prstGeom prst="rect">
                <a:avLst/>
              </a:prstGeom>
              <a:noFill/>
            </p:spPr>
            <p:txBody>
              <a:bodyPr wrap="square" lIns="91416" tIns="45708" rIns="91416" bIns="45708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accent2"/>
                    </a:solidFill>
                    <a:latin typeface="+mn-ea"/>
                    <a:ea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授课教师：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班      级</a:t>
                </a: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Arial"/>
                    <a:sym typeface="Arial"/>
                  </a:rPr>
                  <a:t> 时      间：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微软雅黑"/>
                    <a:cs typeface="Arial"/>
                    <a:sym typeface="Arial"/>
                  </a:rPr>
                  <a:t>********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4">
                <a:alphaModFix amt="35000"/>
              </a:blip>
              <a:stretch>
                <a:fillRect/>
              </a:stretch>
            </p:blipFill>
            <p:spPr>
              <a:xfrm rot="21011104">
                <a:off x="2931774" y="3640664"/>
                <a:ext cx="1535614" cy="217461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1" name="图片 2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-88308" y="421271"/>
                <a:ext cx="2174616" cy="2174616"/>
              </a:xfrm>
              <a:prstGeom prst="rect">
                <a:avLst/>
              </a:prstGeom>
            </p:spPr>
          </p:pic>
        </p:grpSp>
        <p:pic>
          <p:nvPicPr>
            <p:cNvPr id="18" name="图片 17" descr="图片包含 人, 女人, 站, 对着  描述已自动生成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095644" y="1796453"/>
              <a:ext cx="3429514" cy="45529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push dir="u"/>
    <p:sndAc>
      <p:stSnd>
        <p:snd r:embed="rId1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组合 1">
            <a:extLst>
              <a:ext uri="{FF2B5EF4-FFF2-40B4-BE49-F238E27FC236}">
                <a16:creationId xmlns:a16="http://schemas.microsoft.com/office/drawing/2014/main" id="{6F895639-BA7B-E081-6386-2A925D936C7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227513" y="796925"/>
            <a:ext cx="3806825" cy="492125"/>
            <a:chOff x="1448" y="2800"/>
            <a:chExt cx="5995" cy="776"/>
          </a:xfrm>
        </p:grpSpPr>
        <p:sp>
          <p:nvSpPr>
            <p:cNvPr id="43017" name="文本框 3">
              <a:extLst>
                <a:ext uri="{FF2B5EF4-FFF2-40B4-BE49-F238E27FC236}">
                  <a16:creationId xmlns:a16="http://schemas.microsoft.com/office/drawing/2014/main" id="{573D705C-12AA-73AC-0164-B99D4C7FBE24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448" y="2800"/>
              <a:ext cx="1860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6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活动 </a:t>
              </a:r>
              <a:r>
                <a:rPr lang="en-US" altLang="zh-CN" sz="26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3018" name="文本框 4">
              <a:extLst>
                <a:ext uri="{FF2B5EF4-FFF2-40B4-BE49-F238E27FC236}">
                  <a16:creationId xmlns:a16="http://schemas.microsoft.com/office/drawing/2014/main" id="{C0229F56-9B4B-DAB5-BF8D-B6BB48B1C422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08" y="2800"/>
              <a:ext cx="4335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6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两类滑轮的比较</a:t>
              </a:r>
            </a:p>
          </p:txBody>
        </p:sp>
      </p:grpSp>
      <p:sp>
        <p:nvSpPr>
          <p:cNvPr id="23560" name="文本框 5">
            <a:extLst>
              <a:ext uri="{FF2B5EF4-FFF2-40B4-BE49-F238E27FC236}">
                <a16:creationId xmlns:a16="http://schemas.microsoft.com/office/drawing/2014/main" id="{A5C5B388-71A8-1890-6855-5A8FF634A3A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03475" y="1674813"/>
            <a:ext cx="4876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定滑轮的作用</a:t>
            </a:r>
          </a:p>
        </p:txBody>
      </p:sp>
      <p:sp>
        <p:nvSpPr>
          <p:cNvPr id="23561" name="文本框 11">
            <a:extLst>
              <a:ext uri="{FF2B5EF4-FFF2-40B4-BE49-F238E27FC236}">
                <a16:creationId xmlns:a16="http://schemas.microsoft.com/office/drawing/2014/main" id="{F951A0C8-15BC-55D5-B951-F102B91702C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03475" y="2387600"/>
            <a:ext cx="1757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实验步骤：</a:t>
            </a:r>
          </a:p>
        </p:txBody>
      </p:sp>
      <p:sp>
        <p:nvSpPr>
          <p:cNvPr id="23562" name="文本框 12">
            <a:extLst>
              <a:ext uri="{FF2B5EF4-FFF2-40B4-BE49-F238E27FC236}">
                <a16:creationId xmlns:a16="http://schemas.microsoft.com/office/drawing/2014/main" id="{AC8B4422-22EB-4E11-C838-F1B36B98CE7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03475" y="3101975"/>
            <a:ext cx="7524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步骤一：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使用弹簧测力计直接测量出每一个钩码的重力</a:t>
            </a:r>
          </a:p>
        </p:txBody>
      </p:sp>
      <p:sp>
        <p:nvSpPr>
          <p:cNvPr id="23563" name="文本框 13">
            <a:extLst>
              <a:ext uri="{FF2B5EF4-FFF2-40B4-BE49-F238E27FC236}">
                <a16:creationId xmlns:a16="http://schemas.microsoft.com/office/drawing/2014/main" id="{BDC77A9A-96A4-208C-30F6-213816FE0B3B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03475" y="3813175"/>
            <a:ext cx="66405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步骤二：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按照图（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）、（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）测量拉力的大小</a:t>
            </a:r>
          </a:p>
        </p:txBody>
      </p:sp>
      <p:sp>
        <p:nvSpPr>
          <p:cNvPr id="23564" name="文本框 15">
            <a:extLst>
              <a:ext uri="{FF2B5EF4-FFF2-40B4-BE49-F238E27FC236}">
                <a16:creationId xmlns:a16="http://schemas.microsoft.com/office/drawing/2014/main" id="{FCCF9CC0-B892-45FA-FD81-939F66103E53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03475" y="4525963"/>
            <a:ext cx="7545388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步骤三：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改变钩码的数量或拉力的方向，比较每次拉力和钩码重力的大小关系</a:t>
            </a:r>
          </a:p>
        </p:txBody>
      </p:sp>
      <p:sp>
        <p:nvSpPr>
          <p:cNvPr id="43016" name="文本框 4103">
            <a:extLst>
              <a:ext uri="{FF2B5EF4-FFF2-40B4-BE49-F238E27FC236}">
                <a16:creationId xmlns:a16="http://schemas.microsoft.com/office/drawing/2014/main" id="{EF5398C2-ECE5-8151-7368-7EF8EB1CFB7D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  <p:bldP spid="23561" grpId="0"/>
      <p:bldP spid="23562" grpId="0"/>
      <p:bldP spid="23563" grpId="0"/>
      <p:bldP spid="235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">
            <a:extLst>
              <a:ext uri="{FF2B5EF4-FFF2-40B4-BE49-F238E27FC236}">
                <a16:creationId xmlns:a16="http://schemas.microsoft.com/office/drawing/2014/main" id="{16ED8074-0D8C-CAD7-7E43-D6CAFDF0A9B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8075" y="2417763"/>
            <a:ext cx="172402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26">
            <a:extLst>
              <a:ext uri="{FF2B5EF4-FFF2-40B4-BE49-F238E27FC236}">
                <a16:creationId xmlns:a16="http://schemas.microsoft.com/office/drawing/2014/main" id="{06D4A87C-6DA8-EF26-BC07-70902729935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5" t="22438" r="19482" b="38782"/>
          <a:stretch>
            <a:fillRect/>
          </a:stretch>
        </p:blipFill>
        <p:spPr bwMode="auto">
          <a:xfrm>
            <a:off x="4241800" y="2513013"/>
            <a:ext cx="130651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6">
            <a:extLst>
              <a:ext uri="{FF2B5EF4-FFF2-40B4-BE49-F238E27FC236}">
                <a16:creationId xmlns:a16="http://schemas.microsoft.com/office/drawing/2014/main" id="{7575151F-57B1-4332-CD25-D6ACA997E7EA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4163" y="2601913"/>
            <a:ext cx="18780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27">
            <a:extLst>
              <a:ext uri="{FF2B5EF4-FFF2-40B4-BE49-F238E27FC236}">
                <a16:creationId xmlns:a16="http://schemas.microsoft.com/office/drawing/2014/main" id="{81CBA470-3924-E04D-FCDE-94CB53EDD6C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4988" y="3668713"/>
            <a:ext cx="3587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1">
            <a:extLst>
              <a:ext uri="{FF2B5EF4-FFF2-40B4-BE49-F238E27FC236}">
                <a16:creationId xmlns:a16="http://schemas.microsoft.com/office/drawing/2014/main" id="{D3A857CD-DE4B-9E1E-1E0B-A82A3178E601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0050" y="3217863"/>
            <a:ext cx="4238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E5BA015-E7B2-76C3-B374-35B8FB56B67B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6675" y="4530725"/>
            <a:ext cx="1052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  <a:t>图（</a:t>
            </a:r>
            <a:r>
              <a:rPr lang="en-US" altLang="zh-CN">
                <a:latin typeface="Times New Roman" panose="02020603050405020304" pitchFamily="18" charset="0"/>
              </a:rPr>
              <a:t>a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8DE6BB7-11D6-4CFE-D5B4-5343E38ADB83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16713" y="4530725"/>
            <a:ext cx="1054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  <a:t>图（</a:t>
            </a:r>
            <a:r>
              <a:rPr lang="en-US" altLang="zh-CN">
                <a:latin typeface="Times New Roman" panose="02020603050405020304" pitchFamily="18" charset="0"/>
              </a:rPr>
              <a:t>b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25612" name="文本框 25599">
            <a:extLst>
              <a:ext uri="{FF2B5EF4-FFF2-40B4-BE49-F238E27FC236}">
                <a16:creationId xmlns:a16="http://schemas.microsoft.com/office/drawing/2014/main" id="{B42B1069-E05A-D098-50B9-D5D1AD7C8536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03838" y="5027613"/>
            <a:ext cx="27082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改变拉力的大小</a:t>
            </a:r>
          </a:p>
        </p:txBody>
      </p:sp>
      <p:sp>
        <p:nvSpPr>
          <p:cNvPr id="25613" name="文本框 25600">
            <a:extLst>
              <a:ext uri="{FF2B5EF4-FFF2-40B4-BE49-F238E27FC236}">
                <a16:creationId xmlns:a16="http://schemas.microsoft.com/office/drawing/2014/main" id="{C1606745-6382-99C2-C903-3661CA6C0DBE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32200" y="5672138"/>
            <a:ext cx="990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方向</a:t>
            </a:r>
          </a:p>
        </p:txBody>
      </p:sp>
      <p:sp>
        <p:nvSpPr>
          <p:cNvPr id="25614" name="文本框 34">
            <a:extLst>
              <a:ext uri="{FF2B5EF4-FFF2-40B4-BE49-F238E27FC236}">
                <a16:creationId xmlns:a16="http://schemas.microsoft.com/office/drawing/2014/main" id="{C2B1301D-912E-3F2E-AF8D-07E614D5C845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10063" y="3652838"/>
            <a:ext cx="3127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i="1">
                <a:latin typeface="Times New Roman" panose="02020603050405020304" pitchFamily="18" charset="0"/>
              </a:rPr>
              <a:t>G</a:t>
            </a:r>
            <a:endParaRPr lang="zh-CN" altLang="en-US" sz="1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5" name="文本框 35">
            <a:extLst>
              <a:ext uri="{FF2B5EF4-FFF2-40B4-BE49-F238E27FC236}">
                <a16:creationId xmlns:a16="http://schemas.microsoft.com/office/drawing/2014/main" id="{E91D0EB1-2FF1-5C47-CD06-644771CBC17D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29200" y="3163888"/>
            <a:ext cx="3127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i="1">
                <a:latin typeface="Times New Roman" panose="02020603050405020304" pitchFamily="18" charset="0"/>
              </a:rPr>
              <a:t>F</a:t>
            </a:r>
            <a:endParaRPr lang="zh-CN" altLang="en-US" sz="1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7065416-6FFB-FEE8-7B42-52F06667197E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22538" y="4962525"/>
            <a:ext cx="7569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使用定滑轮不 </a:t>
            </a:r>
            <a:r>
              <a:rPr lang="zh-CN" altLang="en-US" sz="2600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，但可以改变拉力的</a:t>
            </a:r>
            <a:r>
              <a:rPr lang="zh-CN" altLang="en-US" sz="2600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44046" name="组合 2">
            <a:extLst>
              <a:ext uri="{FF2B5EF4-FFF2-40B4-BE49-F238E27FC236}">
                <a16:creationId xmlns:a16="http://schemas.microsoft.com/office/drawing/2014/main" id="{79F3A2B7-CBB0-877A-A1BD-19C62DE92A8F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4227513" y="796925"/>
            <a:ext cx="3806825" cy="492125"/>
            <a:chOff x="1448" y="2800"/>
            <a:chExt cx="5995" cy="776"/>
          </a:xfrm>
        </p:grpSpPr>
        <p:sp>
          <p:nvSpPr>
            <p:cNvPr id="44049" name="文本框 3">
              <a:extLst>
                <a:ext uri="{FF2B5EF4-FFF2-40B4-BE49-F238E27FC236}">
                  <a16:creationId xmlns:a16="http://schemas.microsoft.com/office/drawing/2014/main" id="{AA72A2DE-F240-4E45-A705-00170CC0E985}"/>
                </a:ext>
              </a:extLst>
            </p:cNvPr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448" y="2800"/>
              <a:ext cx="1860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6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活动 </a:t>
              </a:r>
              <a:r>
                <a:rPr lang="en-US" altLang="zh-CN" sz="26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4050" name="文本框 4">
              <a:extLst>
                <a:ext uri="{FF2B5EF4-FFF2-40B4-BE49-F238E27FC236}">
                  <a16:creationId xmlns:a16="http://schemas.microsoft.com/office/drawing/2014/main" id="{ED469FBD-C19F-94E1-234C-2254A6C94266}"/>
                </a:ext>
              </a:extLst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08" y="2800"/>
              <a:ext cx="4335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6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两类滑轮的比较</a:t>
              </a:r>
            </a:p>
          </p:txBody>
        </p:sp>
      </p:grpSp>
      <p:sp>
        <p:nvSpPr>
          <p:cNvPr id="44047" name="文本框 5">
            <a:extLst>
              <a:ext uri="{FF2B5EF4-FFF2-40B4-BE49-F238E27FC236}">
                <a16:creationId xmlns:a16="http://schemas.microsoft.com/office/drawing/2014/main" id="{E91250A7-D68D-C3CF-69EA-9DCB9E61D1FA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03475" y="1674813"/>
            <a:ext cx="4876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定滑轮的作用</a:t>
            </a:r>
          </a:p>
        </p:txBody>
      </p:sp>
      <p:sp>
        <p:nvSpPr>
          <p:cNvPr id="44048" name="文本框 4103">
            <a:extLst>
              <a:ext uri="{FF2B5EF4-FFF2-40B4-BE49-F238E27FC236}">
                <a16:creationId xmlns:a16="http://schemas.microsoft.com/office/drawing/2014/main" id="{3098D388-40D7-D963-A066-22D2023AF5D3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  <p:bldP spid="25612" grpId="0"/>
      <p:bldP spid="25613" grpId="0"/>
      <p:bldP spid="25614" grpId="0"/>
      <p:bldP spid="2561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21">
            <a:extLst>
              <a:ext uri="{FF2B5EF4-FFF2-40B4-BE49-F238E27FC236}">
                <a16:creationId xmlns:a16="http://schemas.microsoft.com/office/drawing/2014/main" id="{528432F4-12A5-3873-06AA-85A8BAD2AF1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3252788"/>
            <a:ext cx="1814513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807412D-C1B4-3876-2E5B-6D8AC3612F4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03475" y="2197100"/>
            <a:ext cx="777557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实验过程：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通过动滑轮来提升钩码，读出弹簧测力计的示数</a:t>
            </a:r>
            <a:r>
              <a:rPr lang="en-US" altLang="zh-CN" sz="2400" b="1" i="1">
                <a:latin typeface="Times New Roman" panose="02020603050405020304" pitchFamily="18" charset="0"/>
              </a:rPr>
              <a:t>F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，并与钩码的重力</a:t>
            </a:r>
            <a:r>
              <a:rPr lang="en-US" altLang="zh-CN" sz="2400" b="1" i="1">
                <a:latin typeface="Times New Roman" panose="02020603050405020304" pitchFamily="18" charset="0"/>
              </a:rPr>
              <a:t>G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相比较，可以得出什么结论？</a:t>
            </a:r>
          </a:p>
        </p:txBody>
      </p:sp>
      <p:pic>
        <p:nvPicPr>
          <p:cNvPr id="27654" name="图片 7">
            <a:extLst>
              <a:ext uri="{FF2B5EF4-FFF2-40B4-BE49-F238E27FC236}">
                <a16:creationId xmlns:a16="http://schemas.microsoft.com/office/drawing/2014/main" id="{BAC758AB-4A93-0BA0-FBD3-26612C26787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0" t="26797" r="36848" b="31734"/>
          <a:stretch>
            <a:fillRect/>
          </a:stretch>
        </p:blipFill>
        <p:spPr bwMode="auto">
          <a:xfrm>
            <a:off x="6084888" y="3490913"/>
            <a:ext cx="5429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图片 22">
            <a:extLst>
              <a:ext uri="{FF2B5EF4-FFF2-40B4-BE49-F238E27FC236}">
                <a16:creationId xmlns:a16="http://schemas.microsoft.com/office/drawing/2014/main" id="{D503FCEB-2114-BF4D-EECA-E415F9A4B6F9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7275" y="4454525"/>
            <a:ext cx="2270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文本框 8">
            <a:extLst>
              <a:ext uri="{FF2B5EF4-FFF2-40B4-BE49-F238E27FC236}">
                <a16:creationId xmlns:a16="http://schemas.microsoft.com/office/drawing/2014/main" id="{0B891C81-215C-1FFF-2AC6-7A232BA24099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26175" y="4548188"/>
            <a:ext cx="3111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i="1">
                <a:latin typeface="Times New Roman" panose="02020603050405020304" pitchFamily="18" charset="0"/>
              </a:rPr>
              <a:t>G</a:t>
            </a:r>
            <a:endParaRPr lang="zh-CN" altLang="en-US" sz="1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7" name="文本框 24">
            <a:extLst>
              <a:ext uri="{FF2B5EF4-FFF2-40B4-BE49-F238E27FC236}">
                <a16:creationId xmlns:a16="http://schemas.microsoft.com/office/drawing/2014/main" id="{C5EC9943-D3A8-BEA3-5902-5CE17D584E6E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37325" y="3541713"/>
            <a:ext cx="3127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i="1">
                <a:latin typeface="Times New Roman" panose="02020603050405020304" pitchFamily="18" charset="0"/>
              </a:rPr>
              <a:t>F</a:t>
            </a:r>
            <a:endParaRPr lang="zh-CN" altLang="en-US" sz="1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9" name="文本框 10">
            <a:extLst>
              <a:ext uri="{FF2B5EF4-FFF2-40B4-BE49-F238E27FC236}">
                <a16:creationId xmlns:a16="http://schemas.microsoft.com/office/drawing/2014/main" id="{2A680827-E95C-D0F2-5E54-FAD709E5C3A9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83288" y="5351463"/>
            <a:ext cx="20812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拉力的大小</a:t>
            </a:r>
          </a:p>
        </p:txBody>
      </p:sp>
      <p:sp>
        <p:nvSpPr>
          <p:cNvPr id="27660" name="文本框 11">
            <a:extLst>
              <a:ext uri="{FF2B5EF4-FFF2-40B4-BE49-F238E27FC236}">
                <a16:creationId xmlns:a16="http://schemas.microsoft.com/office/drawing/2014/main" id="{59B043EC-C8E2-6316-D34E-6FE59B52332C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41600" y="5943600"/>
            <a:ext cx="23637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作用力的方向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D32A307-1776-DA34-7841-CA0F11D5CE59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2825" y="5241925"/>
            <a:ext cx="75882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使用动滑轮可以改变</a:t>
            </a:r>
            <a:r>
              <a:rPr lang="zh-CN" altLang="en-US" sz="2600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，但不能改变</a:t>
            </a:r>
            <a:r>
              <a:rPr lang="zh-CN" altLang="en-US" sz="2600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</a:t>
            </a:r>
            <a:r>
              <a:rPr lang="zh-CN" altLang="en-US" sz="2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45067" name="组合 2">
            <a:extLst>
              <a:ext uri="{FF2B5EF4-FFF2-40B4-BE49-F238E27FC236}">
                <a16:creationId xmlns:a16="http://schemas.microsoft.com/office/drawing/2014/main" id="{8E7211F7-F912-914F-9B1E-E5DA67739484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4227513" y="796925"/>
            <a:ext cx="3806825" cy="492125"/>
            <a:chOff x="1448" y="2800"/>
            <a:chExt cx="5995" cy="776"/>
          </a:xfrm>
        </p:grpSpPr>
        <p:sp>
          <p:nvSpPr>
            <p:cNvPr id="45070" name="文本框 3">
              <a:extLst>
                <a:ext uri="{FF2B5EF4-FFF2-40B4-BE49-F238E27FC236}">
                  <a16:creationId xmlns:a16="http://schemas.microsoft.com/office/drawing/2014/main" id="{E8409251-1B94-9A19-5294-088B4E7C1A65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448" y="2800"/>
              <a:ext cx="1860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6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活动 </a:t>
              </a:r>
              <a:r>
                <a:rPr lang="en-US" altLang="zh-CN" sz="26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5071" name="文本框 4">
              <a:extLst>
                <a:ext uri="{FF2B5EF4-FFF2-40B4-BE49-F238E27FC236}">
                  <a16:creationId xmlns:a16="http://schemas.microsoft.com/office/drawing/2014/main" id="{3C6939F5-2769-77D0-3ED6-70BA41BD3D5F}"/>
                </a:ext>
              </a:extLst>
            </p:cNvPr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08" y="2800"/>
              <a:ext cx="4335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6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两类滑轮的比较</a:t>
              </a:r>
            </a:p>
          </p:txBody>
        </p:sp>
      </p:grpSp>
      <p:sp>
        <p:nvSpPr>
          <p:cNvPr id="45068" name="文本框 5">
            <a:extLst>
              <a:ext uri="{FF2B5EF4-FFF2-40B4-BE49-F238E27FC236}">
                <a16:creationId xmlns:a16="http://schemas.microsoft.com/office/drawing/2014/main" id="{593FD70C-E5AC-BE03-35CA-3202656160FA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03475" y="1674813"/>
            <a:ext cx="4876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动滑轮的作用</a:t>
            </a:r>
          </a:p>
        </p:txBody>
      </p:sp>
      <p:sp>
        <p:nvSpPr>
          <p:cNvPr id="45069" name="文本框 4103">
            <a:extLst>
              <a:ext uri="{FF2B5EF4-FFF2-40B4-BE49-F238E27FC236}">
                <a16:creationId xmlns:a16="http://schemas.microsoft.com/office/drawing/2014/main" id="{A6DAF693-1107-17D3-BD17-61A0CC2FAF9F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656" grpId="0"/>
      <p:bldP spid="27657" grpId="0"/>
      <p:bldP spid="27659" grpId="0"/>
      <p:bldP spid="2766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文本框 8">
            <a:extLst>
              <a:ext uri="{FF2B5EF4-FFF2-40B4-BE49-F238E27FC236}">
                <a16:creationId xmlns:a16="http://schemas.microsoft.com/office/drawing/2014/main" id="{212E8161-A5AE-1464-6555-BAF5CF8211B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65350" y="1482725"/>
            <a:ext cx="76835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）使用定滑轮时，相当于一个等臂杠杆，定滑轮的轴是杠杆的支点，动力臂和阻力臂都等于定滑轮的半径。</a:t>
            </a:r>
          </a:p>
        </p:txBody>
      </p:sp>
      <p:pic>
        <p:nvPicPr>
          <p:cNvPr id="29702" name="Picture 33">
            <a:extLst>
              <a:ext uri="{FF2B5EF4-FFF2-40B4-BE49-F238E27FC236}">
                <a16:creationId xmlns:a16="http://schemas.microsoft.com/office/drawing/2014/main" id="{8ECEA8C8-0DEC-CEC3-6B46-CA58B4B6A7E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49"/>
          <a:stretch>
            <a:fillRect/>
          </a:stretch>
        </p:blipFill>
        <p:spPr bwMode="auto">
          <a:xfrm>
            <a:off x="4343400" y="3168650"/>
            <a:ext cx="1176338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C5EA6DA-78C0-956F-32AD-53B3C9C2A86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521200" y="4200525"/>
            <a:ext cx="242888" cy="250825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b="1" i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endParaRPr lang="zh-CN" altLang="en-US" b="1" i="1">
              <a:solidFill>
                <a:sysClr val="windowText" lastClr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C16F3C8-90AF-56BC-C316-7406BB1C1902}"/>
              </a:ext>
            </a:extLst>
          </p:cNvPr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H="1">
            <a:off x="4648200" y="3889375"/>
            <a:ext cx="0" cy="311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2247338D-DAAB-B6AE-B114-5B69F8A78642}"/>
              </a:ext>
            </a:extLst>
          </p:cNvPr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H="1">
            <a:off x="5257800" y="3817938"/>
            <a:ext cx="0" cy="647700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文本框 21">
            <a:extLst>
              <a:ext uri="{FF2B5EF4-FFF2-40B4-BE49-F238E27FC236}">
                <a16:creationId xmlns:a16="http://schemas.microsoft.com/office/drawing/2014/main" id="{229F00F4-441B-0CB6-FC44-17070C06CACE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46688" y="4092575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i="1">
                <a:latin typeface="Times New Roman" panose="02020603050405020304" pitchFamily="18" charset="0"/>
              </a:rPr>
              <a:t>F</a:t>
            </a:r>
            <a:endParaRPr lang="zh-CN" altLang="en-US" b="1" i="1">
              <a:latin typeface="Times New Roman" panose="02020603050405020304" pitchFamily="18" charset="0"/>
            </a:endParaRPr>
          </a:p>
        </p:txBody>
      </p:sp>
      <p:pic>
        <p:nvPicPr>
          <p:cNvPr id="29707" name="Picture 33">
            <a:extLst>
              <a:ext uri="{FF2B5EF4-FFF2-40B4-BE49-F238E27FC236}">
                <a16:creationId xmlns:a16="http://schemas.microsoft.com/office/drawing/2014/main" id="{EAF9ADC2-4870-66ED-F727-05A9CD012D96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49"/>
          <a:stretch>
            <a:fillRect/>
          </a:stretch>
        </p:blipFill>
        <p:spPr bwMode="auto">
          <a:xfrm>
            <a:off x="6423025" y="3175000"/>
            <a:ext cx="117475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3BE0E2C5-3751-A232-865B-F56D931122C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600825" y="4206875"/>
            <a:ext cx="242888" cy="250825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b="1" i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endParaRPr lang="zh-CN" altLang="en-US" b="1" i="1">
              <a:solidFill>
                <a:sysClr val="windowText" lastClr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234AB6A-4FC8-D954-95DC-0CC981D83B3B}"/>
              </a:ext>
            </a:extLst>
          </p:cNvPr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 flipH="1">
            <a:off x="6727825" y="3894138"/>
            <a:ext cx="0" cy="312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E2CA11A9-A040-4A3E-42C6-8512EA6CC9E3}"/>
              </a:ext>
            </a:extLst>
          </p:cNvPr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 flipH="1">
            <a:off x="7337425" y="3824288"/>
            <a:ext cx="0" cy="647700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1" name="文本框 27">
            <a:extLst>
              <a:ext uri="{FF2B5EF4-FFF2-40B4-BE49-F238E27FC236}">
                <a16:creationId xmlns:a16="http://schemas.microsoft.com/office/drawing/2014/main" id="{5092DCEC-6A22-49CF-53AA-614F6BC390EB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26313" y="4097338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i="1">
                <a:latin typeface="Times New Roman" panose="02020603050405020304" pitchFamily="18" charset="0"/>
              </a:rPr>
              <a:t>F</a:t>
            </a:r>
            <a:endParaRPr lang="zh-CN" altLang="en-US" b="1" i="1">
              <a:latin typeface="Times New Roman" panose="02020603050405020304" pitchFamily="18" charset="0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8FD87748-919F-D1E5-A1A7-CDE12290C865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6750050" y="3884613"/>
            <a:ext cx="6096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AF4948FC-BF40-923D-2ED3-B278A8E1911F}"/>
              </a:ext>
            </a:extLst>
          </p:cNvPr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flipH="1">
            <a:off x="7032625" y="3354388"/>
            <a:ext cx="0" cy="5302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4" name="文本框 32">
            <a:extLst>
              <a:ext uri="{FF2B5EF4-FFF2-40B4-BE49-F238E27FC236}">
                <a16:creationId xmlns:a16="http://schemas.microsoft.com/office/drawing/2014/main" id="{12575A9A-E999-272B-8AF1-57253D2AEF53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27825" y="3581400"/>
            <a:ext cx="282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O</a:t>
            </a:r>
            <a:endParaRPr lang="zh-CN" altLang="en-US" b="1" i="1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9715" name="文本框 31">
            <a:extLst>
              <a:ext uri="{FF2B5EF4-FFF2-40B4-BE49-F238E27FC236}">
                <a16:creationId xmlns:a16="http://schemas.microsoft.com/office/drawing/2014/main" id="{EE995CF6-9F4F-E7D2-0596-30F00D27DEA1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32025" y="5389563"/>
            <a:ext cx="3692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拉力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与物重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的关系是：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9716" name="文本框 33">
            <a:extLst>
              <a:ext uri="{FF2B5EF4-FFF2-40B4-BE49-F238E27FC236}">
                <a16:creationId xmlns:a16="http://schemas.microsoft.com/office/drawing/2014/main" id="{53AD34FF-AC6E-1AAD-F428-3411307AA13B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791200" y="5389563"/>
            <a:ext cx="3875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u="sng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拉力等于物体重力（</a:t>
            </a:r>
            <a:r>
              <a:rPr lang="en-US" altLang="zh-CN" sz="2400" b="1" i="1" u="sng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400" b="1" u="sng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 i="1" u="sng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</a:t>
            </a:r>
            <a:r>
              <a:rPr lang="zh-CN" altLang="en-US" sz="2400" u="sng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46098" name="文本框 4">
            <a:extLst>
              <a:ext uri="{FF2B5EF4-FFF2-40B4-BE49-F238E27FC236}">
                <a16:creationId xmlns:a16="http://schemas.microsoft.com/office/drawing/2014/main" id="{749EC23F-835E-FBCB-676E-463831649F0A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65350" y="836613"/>
            <a:ext cx="31892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使用滑轮的理论分析</a:t>
            </a:r>
          </a:p>
        </p:txBody>
      </p:sp>
      <p:sp>
        <p:nvSpPr>
          <p:cNvPr id="46099" name="文本框 4103">
            <a:extLst>
              <a:ext uri="{FF2B5EF4-FFF2-40B4-BE49-F238E27FC236}">
                <a16:creationId xmlns:a16="http://schemas.microsoft.com/office/drawing/2014/main" id="{375F1277-C6A8-A06D-E1BA-055FCBD972EC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19063" y="260350"/>
            <a:ext cx="1295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10" grpId="0" animBg="1"/>
      <p:bldP spid="29706" grpId="0"/>
      <p:bldP spid="25" grpId="0" animBg="1"/>
      <p:bldP spid="29711" grpId="0"/>
      <p:bldP spid="29714" grpId="0"/>
      <p:bldP spid="29715" grpId="0"/>
      <p:bldP spid="297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文本框 2">
            <a:extLst>
              <a:ext uri="{FF2B5EF4-FFF2-40B4-BE49-F238E27FC236}">
                <a16:creationId xmlns:a16="http://schemas.microsoft.com/office/drawing/2014/main" id="{2E40CF21-72CA-4526-C68C-07B7526D34CD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54238" y="1547813"/>
            <a:ext cx="78851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想一想：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图中还是一个等臂杠杆吗？请画出两个力臂。</a:t>
            </a:r>
          </a:p>
        </p:txBody>
      </p:sp>
      <p:pic>
        <p:nvPicPr>
          <p:cNvPr id="30724" name="Picture 33">
            <a:extLst>
              <a:ext uri="{FF2B5EF4-FFF2-40B4-BE49-F238E27FC236}">
                <a16:creationId xmlns:a16="http://schemas.microsoft.com/office/drawing/2014/main" id="{1ED719FB-D0E7-D0BC-2B37-F210A244FD7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49"/>
          <a:stretch>
            <a:fillRect/>
          </a:stretch>
        </p:blipFill>
        <p:spPr bwMode="auto">
          <a:xfrm>
            <a:off x="4800600" y="3057525"/>
            <a:ext cx="17907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E5543BD-7A80-8C0B-E467-B885CFC3FF4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95875" y="4848225"/>
            <a:ext cx="304800" cy="284163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b="1" i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endParaRPr lang="zh-CN" altLang="en-US" sz="2400" b="1" i="1">
              <a:solidFill>
                <a:sysClr val="windowText" lastClr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5EE561D-469E-A224-4E16-B39F0EB3A05A}"/>
              </a:ext>
            </a:extLst>
          </p:cNvPr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H="1">
            <a:off x="5262563" y="4052888"/>
            <a:ext cx="0" cy="7953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7F665B68-4931-D108-FBB0-1FC79A307FA7}"/>
              </a:ext>
            </a:extLst>
          </p:cNvPr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6099175" y="3825875"/>
            <a:ext cx="690563" cy="9032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8" name="文本框 14">
            <a:extLst>
              <a:ext uri="{FF2B5EF4-FFF2-40B4-BE49-F238E27FC236}">
                <a16:creationId xmlns:a16="http://schemas.microsoft.com/office/drawing/2014/main" id="{B469B30E-9B3F-4CFA-315B-3873AACD5E10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94488" y="4618038"/>
            <a:ext cx="352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i="1">
                <a:latin typeface="Times New Roman" panose="02020603050405020304" pitchFamily="18" charset="0"/>
              </a:rPr>
              <a:t>F</a:t>
            </a:r>
            <a:endParaRPr lang="zh-CN" alt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5E2B07C-A6A6-0C33-550B-5F9A85FEB31C}"/>
              </a:ext>
            </a:extLst>
          </p:cNvPr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5262563" y="4124325"/>
            <a:ext cx="4524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EF446F2-7BC9-6E08-B9C7-FC643B27A292}"/>
              </a:ext>
            </a:extLst>
          </p:cNvPr>
          <p:cNvCxnSpPr>
            <a:cxnSpLocks noChangeShapeType="1"/>
            <a:endCxn id="21" idx="0"/>
          </p:cNvCxnSpPr>
          <p:nvPr>
            <p:custDataLst>
              <p:tags r:id="rId8"/>
            </p:custDataLst>
          </p:nvPr>
        </p:nvCxnSpPr>
        <p:spPr bwMode="auto">
          <a:xfrm flipH="1">
            <a:off x="5708650" y="3835400"/>
            <a:ext cx="390525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1" name="文本框 19">
            <a:extLst>
              <a:ext uri="{FF2B5EF4-FFF2-40B4-BE49-F238E27FC236}">
                <a16:creationId xmlns:a16="http://schemas.microsoft.com/office/drawing/2014/main" id="{AAF2512B-EC55-D1E3-351F-4B4B3FAF3CEE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61025" y="4067175"/>
            <a:ext cx="53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endParaRPr lang="zh-CN" altLang="en-US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左大括号 20">
            <a:extLst>
              <a:ext uri="{FF2B5EF4-FFF2-40B4-BE49-F238E27FC236}">
                <a16:creationId xmlns:a16="http://schemas.microsoft.com/office/drawing/2014/main" id="{D5C72993-24DE-E3C9-D1B3-79CA8704E7A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5400000">
            <a:off x="5376863" y="3792537"/>
            <a:ext cx="203200" cy="460375"/>
          </a:xfrm>
          <a:prstGeom prst="leftBrace">
            <a:avLst>
              <a:gd name="adj1" fmla="val 28571"/>
              <a:gd name="adj2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>
              <a:solidFill>
                <a:sysClr val="windowText" lastClr="000000"/>
              </a:solidFill>
              <a:latin typeface="Franklin Gothic Book" panose="020B0503020102020204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30733" name="文本框 21">
            <a:extLst>
              <a:ext uri="{FF2B5EF4-FFF2-40B4-BE49-F238E27FC236}">
                <a16:creationId xmlns:a16="http://schemas.microsoft.com/office/drawing/2014/main" id="{2FDAE5B9-C187-95E8-7462-537C24CF1AFE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08600" y="3641725"/>
            <a:ext cx="53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左大括号 29">
            <a:extLst>
              <a:ext uri="{FF2B5EF4-FFF2-40B4-BE49-F238E27FC236}">
                <a16:creationId xmlns:a16="http://schemas.microsoft.com/office/drawing/2014/main" id="{63DD845B-4B4B-060A-B359-E4F641E116F6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rot="13531645">
            <a:off x="5872162" y="3871913"/>
            <a:ext cx="271463" cy="427038"/>
          </a:xfrm>
          <a:prstGeom prst="leftBrace">
            <a:avLst>
              <a:gd name="adj1" fmla="val 28571"/>
              <a:gd name="adj2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>
              <a:solidFill>
                <a:sysClr val="windowText" lastClr="000000"/>
              </a:solidFill>
              <a:latin typeface="Franklin Gothic Book" panose="020B0503020102020204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30735" name="文本框 22">
            <a:extLst>
              <a:ext uri="{FF2B5EF4-FFF2-40B4-BE49-F238E27FC236}">
                <a16:creationId xmlns:a16="http://schemas.microsoft.com/office/drawing/2014/main" id="{DA5B9514-028A-E772-A2B8-0BC09F89602C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89638" y="4124325"/>
            <a:ext cx="53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9" name="文本框 4">
            <a:extLst>
              <a:ext uri="{FF2B5EF4-FFF2-40B4-BE49-F238E27FC236}">
                <a16:creationId xmlns:a16="http://schemas.microsoft.com/office/drawing/2014/main" id="{E558EBB7-20BD-7977-BB93-8AE8DE005159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47850" y="692150"/>
            <a:ext cx="3784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使用滑轮的理论分析</a:t>
            </a:r>
            <a:endParaRPr lang="zh-CN" altLang="en-US" sz="26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7120" name="文本框 4103">
            <a:extLst>
              <a:ext uri="{FF2B5EF4-FFF2-40B4-BE49-F238E27FC236}">
                <a16:creationId xmlns:a16="http://schemas.microsoft.com/office/drawing/2014/main" id="{315BD5CD-951F-B733-C551-C2B53C147000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9063" y="260350"/>
            <a:ext cx="1295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728" grpId="0"/>
      <p:bldP spid="30731" grpId="0"/>
      <p:bldP spid="21" grpId="0" animBg="1"/>
      <p:bldP spid="30733" grpId="0"/>
      <p:bldP spid="30" grpId="0" animBg="1"/>
      <p:bldP spid="307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53">
            <a:extLst>
              <a:ext uri="{FF2B5EF4-FFF2-40B4-BE49-F238E27FC236}">
                <a16:creationId xmlns:a16="http://schemas.microsoft.com/office/drawing/2014/main" id="{FA89CF2B-3007-9F64-E2AE-8446A1CB6E3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1" r="-6580" b="16602"/>
          <a:stretch>
            <a:fillRect/>
          </a:stretch>
        </p:blipFill>
        <p:spPr bwMode="auto">
          <a:xfrm>
            <a:off x="4114800" y="2346325"/>
            <a:ext cx="1627188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3">
            <a:extLst>
              <a:ext uri="{FF2B5EF4-FFF2-40B4-BE49-F238E27FC236}">
                <a16:creationId xmlns:a16="http://schemas.microsoft.com/office/drawing/2014/main" id="{3552CB91-8EED-60D6-5399-4815EB125E1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1" r="-6580" b="16602"/>
          <a:stretch>
            <a:fillRect/>
          </a:stretch>
        </p:blipFill>
        <p:spPr bwMode="auto">
          <a:xfrm>
            <a:off x="6629400" y="2346325"/>
            <a:ext cx="1627188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2B4E950-F8A8-2273-7D1F-18B49D39EFA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00600" y="4538663"/>
            <a:ext cx="215900" cy="231775"/>
          </a:xfrm>
          <a:prstGeom prst="rect">
            <a:avLst/>
          </a:prstGeom>
          <a:solidFill>
            <a:srgbClr val="EDF8FE">
              <a:lumMod val="90000"/>
            </a:srgbClr>
          </a:solidFill>
          <a:ln w="25400" cap="flat" cmpd="sng" algn="ctr">
            <a:solidFill>
              <a:srgbClr val="EDF8FE">
                <a:lumMod val="9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ea"/>
              </a:rPr>
              <a:t>G</a:t>
            </a:r>
            <a:endParaRPr lang="zh-CN" altLang="en-US" sz="2400" b="1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32774" name="文本框 5">
            <a:extLst>
              <a:ext uri="{FF2B5EF4-FFF2-40B4-BE49-F238E27FC236}">
                <a16:creationId xmlns:a16="http://schemas.microsoft.com/office/drawing/2014/main" id="{F36CFCD7-6125-8FBA-F851-25A0554242F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3094038"/>
            <a:ext cx="38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endParaRPr lang="zh-CN" altLang="en-US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EB59CA-A2AB-2F43-8CCD-70263EDCDBE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315200" y="4538663"/>
            <a:ext cx="215900" cy="231775"/>
          </a:xfrm>
          <a:prstGeom prst="rect">
            <a:avLst/>
          </a:prstGeom>
          <a:solidFill>
            <a:srgbClr val="EDF8FE">
              <a:lumMod val="90000"/>
            </a:srgbClr>
          </a:solidFill>
          <a:ln w="25400" cap="flat" cmpd="sng" algn="ctr">
            <a:solidFill>
              <a:srgbClr val="EDF8FE">
                <a:lumMod val="9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ea"/>
              </a:rPr>
              <a:t>G</a:t>
            </a:r>
            <a:endParaRPr lang="zh-CN" altLang="en-US" sz="2400" b="1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32776" name="文本框 15">
            <a:extLst>
              <a:ext uri="{FF2B5EF4-FFF2-40B4-BE49-F238E27FC236}">
                <a16:creationId xmlns:a16="http://schemas.microsoft.com/office/drawing/2014/main" id="{175C4B8D-AE55-9973-A252-67C918F08500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96200" y="3094038"/>
            <a:ext cx="38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endParaRPr lang="zh-CN" altLang="en-US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744289F-8E30-6800-ED43-92A564F68342}"/>
              </a:ext>
            </a:extLst>
          </p:cNvPr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7162800" y="3932238"/>
            <a:ext cx="4683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8" name="文本框 19">
            <a:extLst>
              <a:ext uri="{FF2B5EF4-FFF2-40B4-BE49-F238E27FC236}">
                <a16:creationId xmlns:a16="http://schemas.microsoft.com/office/drawing/2014/main" id="{FB9749E0-AE15-0074-A388-0D6A0E701A9B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91338" y="3779838"/>
            <a:ext cx="22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endParaRPr lang="zh-CN" altLang="en-US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9" name="文本框 20">
            <a:extLst>
              <a:ext uri="{FF2B5EF4-FFF2-40B4-BE49-F238E27FC236}">
                <a16:creationId xmlns:a16="http://schemas.microsoft.com/office/drawing/2014/main" id="{B87F5DD2-0572-0229-D6AD-30CDD45D0207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65988" y="3603625"/>
            <a:ext cx="22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右箭头 16">
            <a:extLst>
              <a:ext uri="{FF2B5EF4-FFF2-40B4-BE49-F238E27FC236}">
                <a16:creationId xmlns:a16="http://schemas.microsoft.com/office/drawing/2014/main" id="{C8931A23-416C-DF03-A8B9-7434D8CDF3E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764213" y="3054350"/>
            <a:ext cx="887412" cy="1166813"/>
          </a:xfrm>
          <a:prstGeom prst="rightArrow">
            <a:avLst/>
          </a:prstGeom>
          <a:solidFill>
            <a:srgbClr val="CAEE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>
              <a:solidFill>
                <a:sysClr val="window" lastClr="FFFFFF"/>
              </a:solidFill>
              <a:latin typeface="Franklin Gothic Book" panose="020B0503020102020204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6B4F8E9-A9BF-B60C-15CF-50314FE60CF8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35200" y="1574800"/>
            <a:ext cx="704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）使用动滑轮时，同样可找出与它相当的杠杆。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919AFB3-2F97-60BD-5459-7BD374E49EE0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33650" y="5519738"/>
            <a:ext cx="7658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当动滑轮平衡时，拉力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与物重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的关系是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/2</a:t>
            </a:r>
          </a:p>
        </p:txBody>
      </p:sp>
      <p:sp>
        <p:nvSpPr>
          <p:cNvPr id="48142" name="文本框 4">
            <a:extLst>
              <a:ext uri="{FF2B5EF4-FFF2-40B4-BE49-F238E27FC236}">
                <a16:creationId xmlns:a16="http://schemas.microsoft.com/office/drawing/2014/main" id="{E42A3EC3-67F1-1B59-DE6F-0F6E0874D79E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09813" y="836613"/>
            <a:ext cx="32527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使用滑轮的理论分析</a:t>
            </a:r>
          </a:p>
        </p:txBody>
      </p:sp>
      <p:sp>
        <p:nvSpPr>
          <p:cNvPr id="48143" name="文本框 4103">
            <a:extLst>
              <a:ext uri="{FF2B5EF4-FFF2-40B4-BE49-F238E27FC236}">
                <a16:creationId xmlns:a16="http://schemas.microsoft.com/office/drawing/2014/main" id="{214482DF-C110-4718-8FD3-B80546442BEF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9063" y="260350"/>
            <a:ext cx="1295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774" grpId="0"/>
      <p:bldP spid="15" grpId="0" animBg="1"/>
      <p:bldP spid="32776" grpId="0"/>
      <p:bldP spid="32778" grpId="0"/>
      <p:bldP spid="32779" grpId="0"/>
      <p:bldP spid="17" grpId="0" animBg="1"/>
      <p:bldP spid="1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44ee772de?vcp=1&amp;pid=f1883cdd1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知识点1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定滑轮和动滑轮</a:t>
            </a:r>
            <a:endParaRPr lang="en-US" altLang="zh-CN" sz="3467"/>
          </a:p>
        </p:txBody>
      </p:sp>
      <p:sp>
        <p:nvSpPr>
          <p:cNvPr id="3" name="QB_6_BD.1_1#25ae6a8fe?vcp=1&amp;vis=1&amp;pid=44ee772de&amp;color=0,0,0&amp;vtp=1&amp;bbb=1&amp;hb=1"/>
          <p:cNvSpPr/>
          <p:nvPr>
            <p:custDataLst>
              <p:tags r:id="rId2"/>
            </p:custDataLst>
          </p:nvPr>
        </p:nvSpPr>
        <p:spPr>
          <a:xfrm>
            <a:off x="719328" y="1411647"/>
            <a:ext cx="10753344" cy="2122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1.使用滑轮时，滑轮的轴的位置改变的叫做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；使用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 err="1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滑轮时，滑轮的轴的位置不变的叫做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。绳子与滑轮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 err="1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槽之间的摩擦是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，滑轮轴处的摩擦是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</a:t>
            </a:r>
            <a:endParaRPr lang="en-US" altLang="zh-CN" sz="3200"/>
          </a:p>
        </p:txBody>
      </p:sp>
      <p:sp>
        <p:nvSpPr>
          <p:cNvPr id="4" name="QB_6_AN.2_1#25ae6a8fe.blank?vcp=1&amp;vis=1&amp;pid=44ee772de&amp;color=0,0,0&amp;vpa=1&amp;vtp=1&amp;bbb=1"/>
          <p:cNvSpPr/>
          <p:nvPr>
            <p:custDataLst>
              <p:tags r:id="rId3"/>
            </p:custDataLst>
          </p:nvPr>
        </p:nvSpPr>
        <p:spPr>
          <a:xfrm>
            <a:off x="8361554" y="1374393"/>
            <a:ext cx="15134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动滑轮</a:t>
            </a:r>
            <a:endParaRPr lang="en-US" altLang="zh-CN" sz="3200"/>
          </a:p>
        </p:txBody>
      </p:sp>
      <p:sp>
        <p:nvSpPr>
          <p:cNvPr id="5" name="QB_6_AN.3_1#25ae6a8fe.blank?vcp=1&amp;vis=1&amp;pid=44ee772de&amp;color=0,0,0&amp;vpa=2&amp;vtp=1&amp;bbb=1"/>
          <p:cNvSpPr/>
          <p:nvPr>
            <p:custDataLst>
              <p:tags r:id="rId4"/>
            </p:custDataLst>
          </p:nvPr>
        </p:nvSpPr>
        <p:spPr>
          <a:xfrm>
            <a:off x="7243954" y="2119460"/>
            <a:ext cx="15134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定滑轮</a:t>
            </a:r>
            <a:endParaRPr lang="en-US" altLang="zh-CN" sz="3200"/>
          </a:p>
        </p:txBody>
      </p:sp>
      <p:sp>
        <p:nvSpPr>
          <p:cNvPr id="6" name="QB_6_AN.4_1#25ae6a8fe.blank?vcp=1&amp;vis=1&amp;pid=44ee772de&amp;color=0,0,0&amp;vpa=3&amp;vtp=1&amp;bbb=1"/>
          <p:cNvSpPr/>
          <p:nvPr>
            <p:custDataLst>
              <p:tags r:id="rId5"/>
            </p:custDataLst>
          </p:nvPr>
        </p:nvSpPr>
        <p:spPr>
          <a:xfrm>
            <a:off x="3586353" y="2835740"/>
            <a:ext cx="19198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有益摩擦</a:t>
            </a:r>
            <a:endParaRPr lang="en-US" altLang="zh-CN" sz="3200"/>
          </a:p>
        </p:txBody>
      </p:sp>
      <p:sp>
        <p:nvSpPr>
          <p:cNvPr id="7" name="QB_6_AN.5_1#25ae6a8fe.blank?vcp=1&amp;vis=1&amp;pid=44ee772de&amp;color=0,0,0&amp;vpa=4&amp;vtp=1&amp;bbb=1"/>
          <p:cNvSpPr/>
          <p:nvPr>
            <p:custDataLst>
              <p:tags r:id="rId6"/>
            </p:custDataLst>
          </p:nvPr>
        </p:nvSpPr>
        <p:spPr>
          <a:xfrm>
            <a:off x="9275953" y="2835740"/>
            <a:ext cx="19198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有害摩擦</a:t>
            </a:r>
            <a:endParaRPr lang="en-US" altLang="zh-CN" sz="3200"/>
          </a:p>
        </p:txBody>
      </p:sp>
      <p:sp>
        <p:nvSpPr>
          <p:cNvPr id="9" name="object 54">
            <a:hlinkClick r:id="rId10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b9bacba4f?vcp=1&amp;pid=f1883cdd1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6133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知识点2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探究两类滑轮的作用</a:t>
            </a:r>
            <a:endParaRPr lang="en-US" altLang="zh-CN" sz="3467"/>
          </a:p>
        </p:txBody>
      </p:sp>
      <p:pic>
        <p:nvPicPr>
          <p:cNvPr id="3" name="QO_6_BD.6_1#3e2b04c18?htil=1&amp;vcp=1&amp;vis=1&amp;pid=b9bacba4f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6119" y="1472607"/>
            <a:ext cx="3035808" cy="28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6_BD.6_2#3e2b04c18?htil=1&amp;sp=1&amp;vcp=1&amp;vis=1&amp;pid=b9bacba4f&amp;color=0,0,0&amp;vtp=1&amp;bbb=1&amp;hb=1"/>
          <p:cNvSpPr/>
          <p:nvPr>
            <p:custDataLst>
              <p:tags r:id="rId3"/>
            </p:custDataLst>
          </p:nvPr>
        </p:nvSpPr>
        <p:spPr>
          <a:xfrm>
            <a:off x="719328" y="1411647"/>
            <a:ext cx="7534656" cy="212852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2.如图所示是小海同学“探究定滑轮和动滑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 err="1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轮特点”的实验装置，实验中测得数据如下</a:t>
            </a:r>
            <a:endParaRPr lang="en-US" altLang="zh-CN" sz="3200">
              <a:solidFill>
                <a:srgbClr val="000000"/>
              </a:solidFill>
              <a:latin typeface="Times New Roman" pitchFamily="34" charset="0"/>
              <a:ea typeface="微软雅黑" panose="020B0503020204020204" pitchFamily="34" charset="-122"/>
              <a:cs typeface="Times New Roman" pitchFamily="34" charset="-120"/>
            </a:endParaRPr>
          </a:p>
          <a:p>
            <a:pPr latinLnBrk="1">
              <a:lnSpc>
                <a:spcPts val="5600"/>
              </a:lnSpc>
            </a:pPr>
            <a:r>
              <a:rPr lang="en-US" altLang="zh-CN" sz="3200" err="1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表所示。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QO_6_BD.6_3#3e2b04c18?colgroup=3,3,6,4,6&amp;vcp=1&amp;vis=1&amp;pid=b9bacba4f&amp;color=0,0,0&amp;vtp=1&amp;bt=1&amp;bbb=1&amp;hb=1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719328" y="1718490"/>
              <a:ext cx="10692384" cy="3285492"/>
            </p:xfrm>
            <a:graphic>
              <a:graphicData uri="http://schemas.openxmlformats.org/drawingml/2006/table">
                <a:tbl>
                  <a:tblPr/>
                  <a:tblGrid>
                    <a:gridCol w="16337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49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700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6700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290828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1" i="0" err="1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实验序</a:t>
                          </a:r>
                          <a:endParaRPr lang="en-US" altLang="zh-CN" sz="3200" b="1" i="0">
                            <a:solidFill>
                              <a:srgbClr val="000000"/>
                            </a:solidFill>
                            <a:latin typeface="Times New Roman" pitchFamily="34" charset="0"/>
                            <a:ea typeface="微软雅黑" panose="020B0503020204020204" pitchFamily="34" charset="-122"/>
                            <a:cs typeface="Times New Roman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号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钩码重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G</m:t>
                              </m:r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N</m:t>
                              </m:r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1" i="0" err="1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钩码升高高度</a:t>
                          </a:r>
                          <a:endParaRPr lang="en-US" altLang="zh-CN" sz="3200" b="1" i="0">
                            <a:solidFill>
                              <a:srgbClr val="000000"/>
                            </a:solidFill>
                            <a:latin typeface="Times New Roman" pitchFamily="34" charset="0"/>
                            <a:ea typeface="微软雅黑" panose="020B0503020204020204" pitchFamily="34" charset="-122"/>
                            <a:cs typeface="Times New Roman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h</m:t>
                              </m:r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测力计示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数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F</m:t>
                              </m:r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N</m:t>
                              </m:r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测力计移动距</a:t>
                          </a: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离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s</m:t>
                              </m:r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a</m:t>
                              </m:r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b</m:t>
                              </m:r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1.03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5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c</m:t>
                              </m:r>
                              <m:r>
                                <a:rPr lang="en-US" altLang="zh-CN" sz="3200" b="0" i="0" spc="-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sz="1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0.55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0.4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QO_6_BD.6_3#3e2b04c18?colgroup=3,3,6,4,6&amp;vcp=1&amp;vis=1&amp;pid=b9bacba4f&amp;color=0,0,0&amp;vtp=1&amp;bt=1&amp;bbb=1&amp;hb=1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719328" y="1718490"/>
              <a:ext cx="10692384" cy="3285492"/>
            </p:xfrm>
            <a:graphic>
              <a:graphicData uri="http://schemas.openxmlformats.org/drawingml/2006/table">
                <a:tbl>
                  <a:tblPr/>
                  <a:tblGrid>
                    <a:gridCol w="16337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849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700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67004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290828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3200" b="1" i="0" err="1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实验序</a:t>
                          </a:r>
                          <a:endParaRPr lang="en-US" altLang="zh-CN" sz="3200" b="1" i="0">
                            <a:solidFill>
                              <a:srgbClr val="000000"/>
                            </a:solidFill>
                            <a:latin typeface="Times New Roman" pitchFamily="34" charset="0"/>
                            <a:ea typeface="微软雅黑" panose="020B0503020204020204" pitchFamily="34" charset="-122"/>
                            <a:cs typeface="Times New Roman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32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号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462" r="-472308" b="-1660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0776" r="-180365" b="-1660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6286" r="-125714" b="-1660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685" r="-457" b="-1660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73" t="-194495" r="-555224" b="-2229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73" t="-291818" r="-555224" b="-12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1.03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488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73" t="-395413" r="-555224" b="-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1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0.2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0.55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32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anose="020B0503020204020204" pitchFamily="34" charset="-122"/>
                              <a:cs typeface="Times New Roman" pitchFamily="34" charset="-120"/>
                            </a:rPr>
                            <a:t>0.4</a:t>
                          </a:r>
                          <a:endParaRPr lang="en-US" altLang="zh-CN" sz="1600"/>
                        </a:p>
                      </a:txBody>
                      <a:tcPr marL="96000" marR="96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>
    <p:split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6_BD.6_4#3e2b04c18?htil=2&amp;vcp=1&amp;vis=1&amp;pid=b9bacba4f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46592" y="1323224"/>
            <a:ext cx="2889504" cy="27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6_5#3e2b04c18?htil=2&amp;vcp=1&amp;vis=1&amp;pid=b9bacba4f&amp;color=0,0,0&amp;vtp=1&amp;bt=1&amp;bbb=1&amp;hs=1"/>
          <p:cNvSpPr/>
          <p:nvPr>
            <p:custDataLst>
              <p:tags r:id="rId2"/>
            </p:custDataLst>
          </p:nvPr>
        </p:nvSpPr>
        <p:spPr>
          <a:xfrm>
            <a:off x="719328" y="1128152"/>
            <a:ext cx="7680960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请你分析：</a:t>
            </a:r>
            <a:endParaRPr lang="en-US" altLang="zh-CN" sz="3200"/>
          </a:p>
        </p:txBody>
      </p:sp>
      <p:sp>
        <p:nvSpPr>
          <p:cNvPr id="4" name="QB_7_BD.7_1#72db1eba4?htil=2&amp;sp=1&amp;vcp=1&amp;vis=1&amp;pid=3e2b04c18&amp;color=0,0,0&amp;vtp=1&amp;bbb=1&amp;hb=1&amp;hs=1"/>
          <p:cNvSpPr/>
          <p:nvPr>
            <p:custDataLst>
              <p:tags r:id="rId3"/>
            </p:custDataLst>
          </p:nvPr>
        </p:nvSpPr>
        <p:spPr>
          <a:xfrm>
            <a:off x="719328" y="1855947"/>
            <a:ext cx="7680960" cy="21229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（1）探究定滑轮特点时，如图（b）所示，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测力计的操作方法是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（填序号）。</a:t>
            </a:r>
            <a:endParaRPr lang="en-US" altLang="zh-CN" sz="3200"/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①随意拉动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②保持静止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③匀速向下拉动</a:t>
            </a:r>
            <a:endParaRPr lang="en-US" altLang="zh-CN" sz="3200"/>
          </a:p>
        </p:txBody>
      </p:sp>
      <p:sp>
        <p:nvSpPr>
          <p:cNvPr id="5" name="QB_7_AN.8_1#72db1eba4.blank?vcp=1&amp;vis=1&amp;pid=3e2b04c18&amp;color=0,0,0&amp;vpa=5&amp;vtp=1"/>
          <p:cNvSpPr/>
          <p:nvPr>
            <p:custDataLst>
              <p:tags r:id="rId4"/>
            </p:custDataLst>
          </p:nvPr>
        </p:nvSpPr>
        <p:spPr>
          <a:xfrm>
            <a:off x="4399154" y="2563760"/>
            <a:ext cx="7006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③</a:t>
            </a:r>
            <a:endParaRPr lang="en-US" altLang="zh-CN" sz="3200"/>
          </a:p>
        </p:txBody>
      </p:sp>
      <p:sp>
        <p:nvSpPr>
          <p:cNvPr id="6" name="QB_7_BD.9_1#f1229ffa7?vcp=1&amp;vis=1&amp;pid=3e2b04c18&amp;color=0,0,0&amp;vtp=1&amp;bbb=1&amp;hb=1&amp;hs=1"/>
          <p:cNvSpPr/>
          <p:nvPr>
            <p:custDataLst>
              <p:tags r:id="rId5"/>
            </p:custDataLst>
          </p:nvPr>
        </p:nvSpPr>
        <p:spPr>
          <a:xfrm>
            <a:off x="719328" y="4182588"/>
            <a:ext cx="10753344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（2）比较弹簧测力计示数的大小，可知：使用动滑轮的好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处是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</a:t>
            </a:r>
            <a:endParaRPr lang="en-US" altLang="zh-CN" sz="3200"/>
          </a:p>
        </p:txBody>
      </p:sp>
      <p:sp>
        <p:nvSpPr>
          <p:cNvPr id="7" name="QB_7_AN.10_1#f1229ffa7.blank?vcp=1&amp;vis=1&amp;pid=3e2b04c18&amp;color=0,0,0&amp;vpa=6&amp;vtp=1&amp;bbb=1"/>
          <p:cNvSpPr/>
          <p:nvPr>
            <p:custDataLst>
              <p:tags r:id="rId6"/>
            </p:custDataLst>
          </p:nvPr>
        </p:nvSpPr>
        <p:spPr>
          <a:xfrm>
            <a:off x="1554354" y="4861613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省力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773526" y="677856"/>
            <a:ext cx="7345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>
                <a:solidFill>
                  <a:schemeClr val="bg1"/>
                </a:solidFill>
              </a:rPr>
              <a:t>字母 </a:t>
            </a:r>
            <a:r>
              <a:rPr lang="en-US" altLang="zh-CN" sz="400">
                <a:solidFill>
                  <a:schemeClr val="bg1"/>
                </a:solidFill>
              </a:rPr>
              <a:t>O </a:t>
            </a:r>
            <a:r>
              <a:rPr lang="zh-CN" altLang="en-US" sz="400">
                <a:solidFill>
                  <a:schemeClr val="bg1"/>
                </a:solidFill>
              </a:rPr>
              <a:t>，得出杠杆的平衡条件：动力 </a:t>
            </a:r>
            <a:r>
              <a:rPr lang="en-US" altLang="zh-CN" sz="400">
                <a:solidFill>
                  <a:schemeClr val="bg1"/>
                </a:solidFill>
              </a:rPr>
              <a:t>× </a:t>
            </a:r>
            <a:r>
              <a:rPr lang="zh-CN" altLang="en-US" sz="400">
                <a:solidFill>
                  <a:schemeClr val="bg1"/>
                </a:solidFill>
              </a:rPr>
              <a:t>动力臂 </a:t>
            </a:r>
            <a:r>
              <a:rPr lang="en-US" altLang="zh-CN" sz="400">
                <a:solidFill>
                  <a:schemeClr val="bg1"/>
                </a:solidFill>
              </a:rPr>
              <a:t>= </a:t>
            </a:r>
            <a:r>
              <a:rPr lang="zh-CN" altLang="en-US" sz="400">
                <a:solidFill>
                  <a:schemeClr val="bg1"/>
                </a:solidFill>
              </a:rPr>
              <a:t>阻力 </a:t>
            </a:r>
            <a:r>
              <a:rPr lang="en-US" altLang="zh-CN" sz="400">
                <a:solidFill>
                  <a:schemeClr val="bg1"/>
                </a:solidFill>
              </a:rPr>
              <a:t>× </a:t>
            </a:r>
            <a:r>
              <a:rPr lang="zh-CN" altLang="en-US" sz="400">
                <a:solidFill>
                  <a:schemeClr val="bg1"/>
                </a:solidFill>
              </a:rPr>
              <a:t>阻力臂，用公式表示为</a:t>
            </a:r>
            <a:r>
              <a:rPr lang="en-US" altLang="zh-CN" sz="400">
                <a:solidFill>
                  <a:schemeClr val="bg1"/>
                </a:solidFill>
              </a:rPr>
              <a:t>\(F₁L₁ = F₂L₂\)</a:t>
            </a:r>
            <a:r>
              <a:rPr lang="zh-CN" altLang="en-US" sz="40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应用杠杆的了解滑轮组既能省力又能改变力的方向。讲解滑轮组绳子绕法的设计原则，让学生学会根据要求组装简单的滑轮组。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（三）课堂小结（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引导学生回顾本节课所学的主要内容，包括弹力、重力、摩擦力、杠杆、滑轮的相关知识。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强调重点知识和易错点，帮助学生梳理知识体系，加深对知识的理解和记忆。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（四）课堂练习（</a:t>
            </a:r>
            <a:r>
              <a:rPr lang="en-US" altLang="zh-CN" sz="400">
                <a:solidFill>
                  <a:schemeClr val="bg1"/>
                </a:solidFill>
              </a:rPr>
              <a:t>10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展示一些与本节课知识点相关的练习题，包括选择题、填空题、计算题和作图题等。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让学生独立完成练习，教师巡视指导，及时发现学生存在的问题并进行解答。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对学生的练习情况进行点评，强调解题思路和方法，帮助学生提高解题能力。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（五）布置作业（</a:t>
            </a:r>
            <a:r>
              <a:rPr lang="en-US" altLang="zh-CN" sz="400">
                <a:solidFill>
                  <a:schemeClr val="bg1"/>
                </a:solidFill>
              </a:rPr>
              <a:t>5 </a:t>
            </a:r>
            <a:r>
              <a:rPr lang="zh-CN" altLang="en-US" sz="400">
                <a:solidFill>
                  <a:schemeClr val="bg1"/>
                </a:solidFill>
              </a:rPr>
              <a:t>分钟）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布置课后作业，包括课本上的练习题和一些拓展性的作业，如让学生观察生活中还有哪些地方应用了力和机械的知识，并写一篇小报告。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要求学生认真完成作业，下节课进行作业讲解和反馈。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五、教学反思</a:t>
            </a:r>
          </a:p>
          <a:p>
            <a:r>
              <a:rPr lang="zh-CN" altLang="en-US" sz="400">
                <a:solidFill>
                  <a:schemeClr val="bg1"/>
                </a:solidFill>
              </a:rPr>
              <a:t>在本节课的教学过程中，通过多种教学方法的运用，学生对力和机械的知识有了较为深入的理解和掌握。在实验教学中，学生积极参与，动手能力和探究能力得到了锻炼。但在教学过程中也发现了一些问题，如部分学生对力臂的画法掌握不够熟练，在运用杠杆平衡条件解决实际问题时存在困难。在今后的教学中，应加强对这些重点和难点知识的讲解和练习，关注学生的个体差异，及时给予辅导和帮助，确保每个学生都能跟上教学进度，提高教学质量。</a:t>
            </a:r>
          </a:p>
        </p:txBody>
      </p:sp>
      <p:pic>
        <p:nvPicPr>
          <p:cNvPr id="116" name="图片 115">
            <a:extLst>
              <a:ext uri="{FF2B5EF4-FFF2-40B4-BE49-F238E27FC236}">
                <a16:creationId xmlns:a16="http://schemas.microsoft.com/office/drawing/2014/main" id="{99134967-9066-439D-2622-EA023A80849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25808" y="23305"/>
            <a:ext cx="12205064" cy="6858000"/>
          </a:xfrm>
          <a:prstGeom prst="rect">
            <a:avLst/>
          </a:prstGeom>
        </p:spPr>
      </p:pic>
      <p:pic>
        <p:nvPicPr>
          <p:cNvPr id="117" name="图片 116">
            <a:extLst>
              <a:ext uri="{FF2B5EF4-FFF2-40B4-BE49-F238E27FC236}">
                <a16:creationId xmlns:a16="http://schemas.microsoft.com/office/drawing/2014/main" id="{874B11B6-73AB-4572-A7C7-F5A0B490A1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5159" b="97421" l="1851" r="98561">
                        <a14:foregroundMark x1="33242" y1="21032" x2="33242" y2="21032"/>
                        <a14:foregroundMark x1="28855" y1="16071" x2="38999" y2="27381"/>
                      </a14:backgroundRemoval>
                    </a14:imgEffect>
                  </a14:imgLayer>
                </a14:imgProps>
              </a:ext>
            </a:extLst>
          </a:blip>
          <a:srcRect r="75482" b="34528"/>
          <a:stretch>
            <a:fillRect/>
          </a:stretch>
        </p:blipFill>
        <p:spPr>
          <a:xfrm>
            <a:off x="9072146" y="23305"/>
            <a:ext cx="2989169" cy="2757436"/>
          </a:xfrm>
          <a:prstGeom prst="rect">
            <a:avLst/>
          </a:prstGeom>
        </p:spPr>
      </p:pic>
      <p:pic>
        <p:nvPicPr>
          <p:cNvPr id="118" name="图片 117">
            <a:extLst>
              <a:ext uri="{FF2B5EF4-FFF2-40B4-BE49-F238E27FC236}">
                <a16:creationId xmlns:a16="http://schemas.microsoft.com/office/drawing/2014/main" id="{5DB54A56-B527-4782-8F1E-81F66267A2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/>
          <a:srcRect l="56750" t="20549" r="8471" b="5314"/>
          <a:stretch>
            <a:fillRect/>
          </a:stretch>
        </p:blipFill>
        <p:spPr>
          <a:xfrm>
            <a:off x="6510762" y="538860"/>
            <a:ext cx="3060186" cy="2205839"/>
          </a:xfrm>
          <a:prstGeom prst="rect">
            <a:avLst/>
          </a:prstGeom>
        </p:spPr>
      </p:pic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65B295A1-12D0-4E66-BF68-2A7220F6A05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680337" y="4397266"/>
            <a:ext cx="669925" cy="2091055"/>
            <a:chOff x="554" y="3826"/>
            <a:chExt cx="1055" cy="3293"/>
          </a:xfrm>
        </p:grpSpPr>
        <p:sp>
          <p:nvSpPr>
            <p:cNvPr id="120" name="矩形: 圆角 7">
              <a:extLst>
                <a:ext uri="{FF2B5EF4-FFF2-40B4-BE49-F238E27FC236}">
                  <a16:creationId xmlns:a16="http://schemas.microsoft.com/office/drawing/2014/main" id="{082A8FB2-88B4-430C-964B-CEEE8D83A67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1" name="流程图: 可选过程 120">
              <a:extLst>
                <a:ext uri="{FF2B5EF4-FFF2-40B4-BE49-F238E27FC236}">
                  <a16:creationId xmlns:a16="http://schemas.microsoft.com/office/drawing/2014/main" id="{FEEB33C7-F66C-4495-AD82-2F2C51677E5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5</a:t>
              </a: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4683D6F2-9D44-45F0-983C-E0740E62BC6B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663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课堂检测</a:t>
              </a:r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714EB4CC-2938-4646-8A17-C4427476B441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600020" y="4397266"/>
            <a:ext cx="669925" cy="2091055"/>
            <a:chOff x="554" y="3826"/>
            <a:chExt cx="1055" cy="3293"/>
          </a:xfrm>
        </p:grpSpPr>
        <p:sp>
          <p:nvSpPr>
            <p:cNvPr id="124" name="矩形: 圆角 7">
              <a:extLst>
                <a:ext uri="{FF2B5EF4-FFF2-40B4-BE49-F238E27FC236}">
                  <a16:creationId xmlns:a16="http://schemas.microsoft.com/office/drawing/2014/main" id="{26E96C00-CF1E-4FD4-825B-E6CC1526A17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5" name="流程图: 可选过程 124">
              <a:extLst>
                <a:ext uri="{FF2B5EF4-FFF2-40B4-BE49-F238E27FC236}">
                  <a16:creationId xmlns:a16="http://schemas.microsoft.com/office/drawing/2014/main" id="{84099394-45F0-47BF-8FB4-79DD046D81A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4</a:t>
              </a: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2EE40274-0B51-4075-A7BA-203BE42B36AC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501675E2-9312-45DB-A2B8-E5423D546A28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702596" y="4397266"/>
            <a:ext cx="669925" cy="2091055"/>
            <a:chOff x="554" y="3826"/>
            <a:chExt cx="1055" cy="3293"/>
          </a:xfrm>
        </p:grpSpPr>
        <p:sp>
          <p:nvSpPr>
            <p:cNvPr id="128" name="矩形: 圆角 7">
              <a:extLst>
                <a:ext uri="{FF2B5EF4-FFF2-40B4-BE49-F238E27FC236}">
                  <a16:creationId xmlns:a16="http://schemas.microsoft.com/office/drawing/2014/main" id="{7EFFCC47-913B-48BD-BCC0-93C59C766CA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29" name="流程图: 可选过程 128">
              <a:extLst>
                <a:ext uri="{FF2B5EF4-FFF2-40B4-BE49-F238E27FC236}">
                  <a16:creationId xmlns:a16="http://schemas.microsoft.com/office/drawing/2014/main" id="{D2166145-074D-4520-A393-3F54899AABE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6</a:t>
              </a:r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4F1CDDE8-0491-4193-AFAB-16EB7CC7133B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变式训练</a:t>
              </a:r>
            </a:p>
          </p:txBody>
        </p:sp>
      </p:grp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97D03634-B3F6-44EE-A73F-DEF93CDA75BB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8732104" y="4397266"/>
            <a:ext cx="669925" cy="2091055"/>
            <a:chOff x="554" y="3826"/>
            <a:chExt cx="1055" cy="3293"/>
          </a:xfrm>
        </p:grpSpPr>
        <p:sp>
          <p:nvSpPr>
            <p:cNvPr id="132" name="矩形: 圆角 7">
              <a:extLst>
                <a:ext uri="{FF2B5EF4-FFF2-40B4-BE49-F238E27FC236}">
                  <a16:creationId xmlns:a16="http://schemas.microsoft.com/office/drawing/2014/main" id="{944DB09C-56E3-4879-A012-98A48CAE878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3" name="流程图: 可选过程 132">
              <a:extLst>
                <a:ext uri="{FF2B5EF4-FFF2-40B4-BE49-F238E27FC236}">
                  <a16:creationId xmlns:a16="http://schemas.microsoft.com/office/drawing/2014/main" id="{848CA787-1D6C-4F41-A613-0B72C882611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7</a:t>
              </a:r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1DDEDF09-C5F9-47A8-8B38-5FA1D8E3152F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考试考法</a:t>
              </a: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6865E746-A0BB-4ED6-ACF4-45DDF5482995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9710833" y="4397266"/>
            <a:ext cx="669925" cy="2091055"/>
            <a:chOff x="554" y="3826"/>
            <a:chExt cx="1055" cy="3293"/>
          </a:xfrm>
        </p:grpSpPr>
        <p:sp>
          <p:nvSpPr>
            <p:cNvPr id="136" name="矩形: 圆角 7">
              <a:extLst>
                <a:ext uri="{FF2B5EF4-FFF2-40B4-BE49-F238E27FC236}">
                  <a16:creationId xmlns:a16="http://schemas.microsoft.com/office/drawing/2014/main" id="{8127FB7B-BBCD-46CD-9340-0E3258744A0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37" name="流程图: 可选过程 136">
              <a:extLst>
                <a:ext uri="{FF2B5EF4-FFF2-40B4-BE49-F238E27FC236}">
                  <a16:creationId xmlns:a16="http://schemas.microsoft.com/office/drawing/2014/main" id="{6B9A7D45-A0FD-4DED-9385-4BB1C074095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8</a:t>
              </a:r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6700AD19-CB75-4A27-8D7E-C0D9A4B47669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小结梳理</a:t>
              </a:r>
            </a:p>
          </p:txBody>
        </p: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3B547A86-E96C-44CB-956E-EC59494F7D5C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41162" y="1884512"/>
            <a:ext cx="3021496" cy="651622"/>
            <a:chOff x="6385560" y="2209799"/>
            <a:chExt cx="3501856" cy="502921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600000" scaled="0"/>
          </a:gradFill>
        </p:grpSpPr>
        <p:sp>
          <p:nvSpPr>
            <p:cNvPr id="140" name="箭头: 五边形 16">
              <a:extLst>
                <a:ext uri="{FF2B5EF4-FFF2-40B4-BE49-F238E27FC236}">
                  <a16:creationId xmlns:a16="http://schemas.microsoft.com/office/drawing/2014/main" id="{65C4C796-42A9-4D15-974B-F30D6D757D9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385560" y="2209799"/>
              <a:ext cx="2529840" cy="502920"/>
            </a:xfrm>
            <a:prstGeom prst="homePlate">
              <a:avLst>
                <a:gd name="adj" fmla="val 58912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spc="225">
                  <a:solidFill>
                    <a:schemeClr val="bg1"/>
                  </a:solidFill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学习目录</a:t>
              </a:r>
            </a:p>
          </p:txBody>
        </p:sp>
        <p:sp>
          <p:nvSpPr>
            <p:cNvPr id="141" name="箭头: V 形 17">
              <a:extLst>
                <a:ext uri="{FF2B5EF4-FFF2-40B4-BE49-F238E27FC236}">
                  <a16:creationId xmlns:a16="http://schemas.microsoft.com/office/drawing/2014/main" id="{0C37DE8F-906A-4A45-A22C-978B49C6309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753397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2" name="箭头: V 形 18">
              <a:extLst>
                <a:ext uri="{FF2B5EF4-FFF2-40B4-BE49-F238E27FC236}">
                  <a16:creationId xmlns:a16="http://schemas.microsoft.com/office/drawing/2014/main" id="{71865409-B0CA-48F9-8DA6-DB3EBC82924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239405" y="2209800"/>
              <a:ext cx="648011" cy="502920"/>
            </a:xfrm>
            <a:prstGeom prst="chevron">
              <a:avLst>
                <a:gd name="adj" fmla="val 5940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82B08F8E-E642-4D41-81C1-00B3C60BCB33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2492593" y="4386471"/>
            <a:ext cx="669925" cy="2091055"/>
            <a:chOff x="554" y="3826"/>
            <a:chExt cx="1055" cy="3293"/>
          </a:xfrm>
        </p:grpSpPr>
        <p:sp>
          <p:nvSpPr>
            <p:cNvPr id="144" name="矩形: 圆角 7">
              <a:extLst>
                <a:ext uri="{FF2B5EF4-FFF2-40B4-BE49-F238E27FC236}">
                  <a16:creationId xmlns:a16="http://schemas.microsoft.com/office/drawing/2014/main" id="{9427D0EA-841F-4A69-BF3B-00BE1C570B4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5" name="圆角矩形 8">
              <a:extLst>
                <a:ext uri="{FF2B5EF4-FFF2-40B4-BE49-F238E27FC236}">
                  <a16:creationId xmlns:a16="http://schemas.microsoft.com/office/drawing/2014/main" id="{FF231A83-8E9F-4B1F-98A3-876E910750E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93" y="4018"/>
              <a:ext cx="593" cy="593"/>
            </a:xfrm>
            <a:prstGeom prst="round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1</a:t>
              </a:r>
            </a:p>
          </p:txBody>
        </p: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AAB1147C-A67C-4B9F-AF22-013B2943380A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641" y="4575"/>
              <a:ext cx="864" cy="254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复习引入</a:t>
              </a:r>
            </a:p>
          </p:txBody>
        </p: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9C8C0DC4-F796-4ED2-BAAF-9E595E8698E7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3511956" y="4397266"/>
            <a:ext cx="669925" cy="2091055"/>
            <a:chOff x="554" y="3826"/>
            <a:chExt cx="1055" cy="3293"/>
          </a:xfrm>
        </p:grpSpPr>
        <p:sp>
          <p:nvSpPr>
            <p:cNvPr id="148" name="矩形: 圆角 7">
              <a:extLst>
                <a:ext uri="{FF2B5EF4-FFF2-40B4-BE49-F238E27FC236}">
                  <a16:creationId xmlns:a16="http://schemas.microsoft.com/office/drawing/2014/main" id="{E9A841D9-47C1-4E5F-B70D-673B2CB1F6E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49" name="流程图: 可选过程 148">
              <a:extLst>
                <a:ext uri="{FF2B5EF4-FFF2-40B4-BE49-F238E27FC236}">
                  <a16:creationId xmlns:a16="http://schemas.microsoft.com/office/drawing/2014/main" id="{08BCACEC-85DD-467D-BBFE-944C6EF7996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2</a:t>
              </a:r>
            </a:p>
          </p:txBody>
        </p:sp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id="{279D78B0-5DEC-42F8-B6F2-4F481DE4F139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新知讲解</a:t>
              </a: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5897EF15-CC42-45D6-92EB-F2360872ED5A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4555988" y="4397266"/>
            <a:ext cx="669925" cy="2091055"/>
            <a:chOff x="554" y="3826"/>
            <a:chExt cx="1055" cy="3293"/>
          </a:xfrm>
        </p:grpSpPr>
        <p:sp>
          <p:nvSpPr>
            <p:cNvPr id="152" name="矩形: 圆角 7">
              <a:extLst>
                <a:ext uri="{FF2B5EF4-FFF2-40B4-BE49-F238E27FC236}">
                  <a16:creationId xmlns:a16="http://schemas.microsoft.com/office/drawing/2014/main" id="{16B566C4-246E-4B7B-A82F-5E6EFF3A05F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4" y="3826"/>
              <a:ext cx="1055" cy="327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sp>
          <p:nvSpPr>
            <p:cNvPr id="153" name="流程图: 可选过程 152">
              <a:extLst>
                <a:ext uri="{FF2B5EF4-FFF2-40B4-BE49-F238E27FC236}">
                  <a16:creationId xmlns:a16="http://schemas.microsoft.com/office/drawing/2014/main" id="{BC327D9E-984D-46AD-8EAA-8C6B6797AC4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3" y="4018"/>
              <a:ext cx="593" cy="593"/>
            </a:xfrm>
            <a:prstGeom prst="flowChartAlternateProcess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3</a:t>
              </a:r>
            </a:p>
          </p:txBody>
        </p:sp>
        <p:sp>
          <p:nvSpPr>
            <p:cNvPr id="154" name="文本框 153">
              <a:extLst>
                <a:ext uri="{FF2B5EF4-FFF2-40B4-BE49-F238E27FC236}">
                  <a16:creationId xmlns:a16="http://schemas.microsoft.com/office/drawing/2014/main" id="{39E54908-39A7-4E2F-8CF5-8FB19BA7A684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641" y="4575"/>
              <a:ext cx="864" cy="2544"/>
            </a:xfrm>
            <a:prstGeom prst="flowChartAlternateProcess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思源宋体 CN" panose="02020400000000000000" pitchFamily="18" charset="-122"/>
                </a:rPr>
                <a:t>典例讲解</a:t>
              </a:r>
            </a:p>
          </p:txBody>
        </p:sp>
      </p:grpSp>
      <p:pic>
        <p:nvPicPr>
          <p:cNvPr id="155" name="Picture 3">
            <a:extLst>
              <a:ext uri="{FF2B5EF4-FFF2-40B4-BE49-F238E27FC236}">
                <a16:creationId xmlns:a16="http://schemas.microsoft.com/office/drawing/2014/main" id="{ACE5214E-136A-48FB-B173-D06E3A3D3D5F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/>
          <a:stretch>
            <a:fillRect/>
          </a:stretch>
        </p:blipFill>
        <p:spPr bwMode="auto">
          <a:xfrm>
            <a:off x="-814167" y="3463234"/>
            <a:ext cx="3628755" cy="3874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  <p:sndAc>
      <p:stSnd>
        <p:snd r:embed="rId4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6_BD.11_1#b236ed830?htil=3&amp;vcp=1&amp;vis=1&amp;pid=3e2b04c18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04320" y="973975"/>
            <a:ext cx="2609088" cy="2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7_BD.11_2#b236ed830?htil=3&amp;vcp=1&amp;vis=1&amp;pid=3e2b04c18&amp;color=0,0,0&amp;vtp=1&amp;bt=1&amp;bbb=1&amp;hb=1&amp;hs=1"/>
          <p:cNvSpPr/>
          <p:nvPr>
            <p:custDataLst>
              <p:tags r:id="rId2"/>
            </p:custDataLst>
          </p:nvPr>
        </p:nvSpPr>
        <p:spPr>
          <a:xfrm>
            <a:off x="719328" y="913016"/>
            <a:ext cx="7973568" cy="13778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（3）比较弹簧测力计拉力的方向，可知：使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用定滑轮的好处是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__________________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。</a:t>
            </a:r>
            <a:endParaRPr lang="en-US" altLang="zh-CN" sz="3200"/>
          </a:p>
        </p:txBody>
      </p:sp>
      <p:sp>
        <p:nvSpPr>
          <p:cNvPr id="4" name="QB_7_AN.12_1#b236ed830.blank?vcp=1&amp;vis=1&amp;pid=3e2b04c18&amp;color=0,0,0&amp;vpa=7&amp;vtp=1&amp;bbb=1"/>
          <p:cNvSpPr/>
          <p:nvPr>
            <p:custDataLst>
              <p:tags r:id="rId3"/>
            </p:custDataLst>
          </p:nvPr>
        </p:nvSpPr>
        <p:spPr>
          <a:xfrm>
            <a:off x="3992753" y="1592041"/>
            <a:ext cx="35454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可以改变力的方向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7_BD.13_1#900507301?htil=3&amp;vcp=1&amp;vis=1&amp;pid=3e2b04c18&amp;color=0,0,0&amp;vtp=1&amp;bbb=1&amp;hb=1&amp;hs=1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2305951"/>
                <a:ext cx="7973568" cy="21229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（4）把钩码升高相同的高度，比较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)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c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)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实验中弹簧测力计移动的距离可知：使用动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滑轮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B_7_BD.13_1#900507301?htil=3&amp;vcp=1&amp;vis=1&amp;pid=3e2b04c18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19328" y="2305951"/>
                <a:ext cx="7973568" cy="2122932"/>
              </a:xfrm>
              <a:prstGeom prst="rect">
                <a:avLst/>
              </a:prstGeom>
              <a:blipFill>
                <a:blip r:embed="rId13"/>
                <a:stretch>
                  <a:fillRect l="-3058" r="-153" b="-117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B_7_AN.14_1#900507301.blank?vcp=1&amp;vis=1&amp;pid=3e2b04c18&amp;color=0,0,0&amp;vpa=8&amp;vtp=1&amp;bbb=1"/>
          <p:cNvSpPr/>
          <p:nvPr>
            <p:custDataLst>
              <p:tags r:id="rId5"/>
            </p:custDataLst>
          </p:nvPr>
        </p:nvSpPr>
        <p:spPr>
          <a:xfrm>
            <a:off x="1554354" y="3730044"/>
            <a:ext cx="15134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费距离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QB_7_BD.15_1#442a1dc88?vcp=1&amp;vis=1&amp;pid=3e2b04c18&amp;color=0,0,0&amp;vtp=1&amp;bbb=1&amp;hb=1&amp;hs=1"/>
              <p:cNvSpPr/>
              <p:nvPr>
                <p:custDataLst>
                  <p:tags r:id="rId6"/>
                </p:custDataLst>
              </p:nvPr>
            </p:nvSpPr>
            <p:spPr>
              <a:xfrm>
                <a:off x="719328" y="4422618"/>
                <a:ext cx="10753344" cy="13834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（5）根据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c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)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实验的数据可计算出动滑轮的自重为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（不计摩擦和绳重）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7" name="QB_7_BD.15_1#442a1dc88?vcp=1&amp;vis=1&amp;pid=3e2b04c18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719328" y="4422618"/>
                <a:ext cx="10753344" cy="1383453"/>
              </a:xfrm>
              <a:prstGeom prst="rect">
                <a:avLst/>
              </a:prstGeom>
              <a:blipFill>
                <a:blip r:embed="rId15"/>
                <a:stretch>
                  <a:fillRect l="-2268" b="-17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QB_7_AN.16_1#442a1dc88.blank?vcp=1&amp;vis=1&amp;pid=3e2b04c18&amp;color=0,0,0&amp;vpa=9&amp;vtp=1&amp;bbb=1"/>
          <p:cNvSpPr/>
          <p:nvPr>
            <p:custDataLst>
              <p:tags r:id="rId7"/>
            </p:custDataLst>
          </p:nvPr>
        </p:nvSpPr>
        <p:spPr>
          <a:xfrm>
            <a:off x="9540538" y="4385364"/>
            <a:ext cx="8022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0.1</a:t>
            </a:r>
            <a:endParaRPr lang="en-US" altLang="zh-CN" sz="3200"/>
          </a:p>
        </p:txBody>
      </p:sp>
      <p:sp>
        <p:nvSpPr>
          <p:cNvPr id="9" name="object 54">
            <a:hlinkClick r:id="rId16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uiExpand="1" build="p" animBg="1"/>
      <p:bldP spid="8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b5b11efe8?vcp=1&amp;pid=f1883cdd1&amp;color=147,205,221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3344" cy="7924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latinLnBrk="1">
              <a:lnSpc>
                <a:spcPts val="5600"/>
              </a:lnSpc>
            </a:pP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知识点3</a:t>
            </a:r>
            <a:r>
              <a:rPr lang="en-US" altLang="zh-CN" sz="3467" b="1">
                <a:solidFill>
                  <a:srgbClr val="93CDDD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67" b="1">
                <a:solidFill>
                  <a:srgbClr val="93CDDD"/>
                </a:solidFill>
                <a:latin typeface="Times New Roman" pitchFamily="34" charset="0"/>
                <a:ea typeface="SimHei" pitchFamily="34" charset="-122"/>
                <a:cs typeface="Times New Roman" pitchFamily="34" charset="-120"/>
              </a:rPr>
              <a:t>滑轮作用的理论分析</a:t>
            </a:r>
            <a:endParaRPr lang="en-US" altLang="zh-CN" sz="3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6_BD.17_1#2e3026ea3?sp=1&amp;vcp=1&amp;vis=1&amp;pid=b5b11efe8&amp;color=0,0,0&amp;vtp=1&amp;bbb=1&amp;hb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1411647"/>
                <a:ext cx="10753344" cy="19705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3.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如图所示，用同一个滑轮按甲、乙两种方式提起同一个物</a:t>
                </a:r>
              </a:p>
              <a:p>
                <a:pPr latinLnBrk="1">
                  <a:lnSpc>
                    <a:spcPts val="54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体（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 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G</m:t>
                        </m:r>
                      </m:e>
                      <m:sub>
                        <m:r>
                          <a:rPr lang="en-US" altLang="zh-CN" sz="3200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轮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&lt; 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G</m:t>
                        </m:r>
                      </m:e>
                      <m:sub>
                        <m:r>
                          <a:rPr lang="en-US" altLang="zh-CN" sz="3200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物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），不计绳重和摩擦，则以下说法中正确的</a:t>
                </a:r>
              </a:p>
              <a:p>
                <a:pPr latinLnBrk="1">
                  <a:lnSpc>
                    <a:spcPts val="50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是(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)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C_6_BD.17_1#2e3026ea3?sp=1&amp;vcp=1&amp;vis=1&amp;pid=b5b11efe8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19328" y="1411647"/>
                <a:ext cx="10753344" cy="1970532"/>
              </a:xfrm>
              <a:prstGeom prst="rect">
                <a:avLst/>
              </a:prstGeom>
              <a:blipFill>
                <a:blip r:embed="rId10"/>
                <a:stretch>
                  <a:fillRect l="-2268" r="-2324" b="-130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6_AN.18_1#2e3026ea3.bracket?vcp=1&amp;vis=1&amp;pid=b5b11efe8&amp;color=0,0,0&amp;vpa=10&amp;vtp=1"/>
          <p:cNvSpPr/>
          <p:nvPr>
            <p:custDataLst>
              <p:tags r:id="rId3"/>
            </p:custDataLst>
          </p:nvPr>
        </p:nvSpPr>
        <p:spPr>
          <a:xfrm>
            <a:off x="1435821" y="2774358"/>
            <a:ext cx="588433" cy="6000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</a:t>
            </a:r>
            <a:endParaRPr lang="en-US" altLang="zh-CN" sz="3200"/>
          </a:p>
        </p:txBody>
      </p:sp>
      <p:pic>
        <p:nvPicPr>
          <p:cNvPr id="5" name="QC_6_BD.17_2#2e3026ea3?iti=1&amp;htil=4&amp;vcp=1&amp;vis=1&amp;pid=b5b11efe8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6912" y="3565483"/>
            <a:ext cx="2353056" cy="18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6_BD.17_3#2e3026ea3?iti=1&amp;htil=4&amp;vcp=1&amp;vis=1&amp;pid=b5b11efe8&amp;color=0,0,0&amp;vtp=1&amp;bbb=1"/>
          <p:cNvSpPr/>
          <p:nvPr>
            <p:custDataLst>
              <p:tags r:id="rId5"/>
            </p:custDataLst>
          </p:nvPr>
        </p:nvSpPr>
        <p:spPr>
          <a:xfrm>
            <a:off x="8923533" y="5624577"/>
            <a:ext cx="1919816" cy="61315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（第3题）</a:t>
            </a:r>
            <a:endParaRPr lang="en-US" altLang="zh-CN" sz="3200"/>
          </a:p>
        </p:txBody>
      </p:sp>
      <p:sp>
        <p:nvSpPr>
          <p:cNvPr id="7" name="QC_6_BD.17_4#2e3026ea3.choices?htil=4&amp;vcp=1&amp;vis=1&amp;pid=b5b11efe8&amp;color=0,0,0&amp;vtp=1&amp;bbb=1"/>
          <p:cNvSpPr/>
          <p:nvPr>
            <p:custDataLst>
              <p:tags r:id="rId6"/>
            </p:custDataLst>
          </p:nvPr>
        </p:nvSpPr>
        <p:spPr>
          <a:xfrm>
            <a:off x="719328" y="3466170"/>
            <a:ext cx="8229600" cy="26647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图甲中的滑轮相当于一个等臂杠杆</a:t>
            </a:r>
            <a:endParaRPr lang="en-US" altLang="zh-CN" sz="3200"/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B.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图乙中滑轮的特点是可以改变力的方向</a:t>
            </a:r>
            <a:endParaRPr lang="en-US" altLang="zh-CN" sz="3200"/>
          </a:p>
          <a:p>
            <a:pPr latinLnBrk="1">
              <a:lnSpc>
                <a:spcPts val="54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图甲中的滑轮比图乙中的滑轮省力</a:t>
            </a:r>
            <a:endParaRPr lang="en-US" altLang="zh-CN" sz="3200"/>
          </a:p>
          <a:p>
            <a:pPr latinLnBrk="1">
              <a:lnSpc>
                <a:spcPts val="50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D.</a:t>
            </a:r>
            <a:r>
              <a:rPr lang="en-US" altLang="zh-CN" sz="32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图乙中的滑轮相当于一个等臂杠杆</a:t>
            </a:r>
            <a:endParaRPr lang="en-US" altLang="zh-CN" sz="32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6_AS.19_1#2e3026ea3?iti=2&amp;htil=5&amp;vcp=1&amp;vis=1&amp;pid=b5b11efe8&amp;color=0,0,0&amp;tib=255,255,255&amp;vtp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6432" y="1688011"/>
            <a:ext cx="3255264" cy="258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AS.19_2#2e3026ea3?iti=2&amp;htil=5&amp;vcp=1&amp;vis=1&amp;pid=b5b11efe8&amp;color=0,0,0&amp;vtp=1&amp;bbb=1"/>
          <p:cNvSpPr/>
          <p:nvPr>
            <p:custDataLst>
              <p:tags r:id="rId2"/>
            </p:custDataLst>
          </p:nvPr>
        </p:nvSpPr>
        <p:spPr>
          <a:xfrm>
            <a:off x="8844156" y="4442048"/>
            <a:ext cx="1919816" cy="119346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（第3题）</a:t>
            </a:r>
            <a:endParaRPr lang="en-US" altLang="zh-CN" sz="3200"/>
          </a:p>
        </p:txBody>
      </p:sp>
      <p:sp>
        <p:nvSpPr>
          <p:cNvPr id="4" name="QC_6_AS.19_3#2e3026ea3?htil=5&amp;vcp=1&amp;vis=1&amp;pid=b5b11efe8&amp;color=0,0,0&amp;vtp=1&amp;bt=1&amp;bbb=1&amp;hb=1"/>
          <p:cNvSpPr/>
          <p:nvPr>
            <p:custDataLst>
              <p:tags r:id="rId3"/>
            </p:custDataLst>
          </p:nvPr>
        </p:nvSpPr>
        <p:spPr>
          <a:xfrm>
            <a:off x="719328" y="1627051"/>
            <a:ext cx="7327392" cy="28735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867"/>
              </a:lnSpc>
            </a:pPr>
            <a:r>
              <a:rPr lang="en-US" altLang="zh-CN" sz="3200" b="1">
                <a:solidFill>
                  <a:srgbClr val="93CDDD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【点拨】</a:t>
            </a: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图甲中的滑轮为定滑轮，相当于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等臂杠杆，可以改变力的方向；图乙中的</a:t>
            </a:r>
          </a:p>
          <a:p>
            <a:pPr latinLnBrk="1">
              <a:lnSpc>
                <a:spcPts val="5867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滑轮为动滑轮，相当于动力臂是阻力臂2</a:t>
            </a:r>
          </a:p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倍的省力杠杆。</a:t>
            </a:r>
            <a:endParaRPr lang="en-US" altLang="zh-CN" sz="3200"/>
          </a:p>
        </p:txBody>
      </p:sp>
      <p:sp>
        <p:nvSpPr>
          <p:cNvPr id="5" name="object 54">
            <a:hlinkClick r:id="rId8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6_BD.20_1#0de56724b?iti=3&amp;htil=6&amp;vcp=1&amp;vis=1&amp;pid=b5b11efe8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23041" y="1635136"/>
            <a:ext cx="2670048" cy="25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6_BD.20_2#0de56724b?iti=3&amp;htil=6&amp;vcp=1&amp;vis=1&amp;pid=b5b11efe8&amp;color=0,0,0&amp;vtp=1&amp;bbb=1"/>
          <p:cNvSpPr/>
          <p:nvPr>
            <p:custDataLst>
              <p:tags r:id="rId2"/>
            </p:custDataLst>
          </p:nvPr>
        </p:nvSpPr>
        <p:spPr>
          <a:xfrm>
            <a:off x="9098157" y="4328214"/>
            <a:ext cx="1919816" cy="119346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（第4题）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6_BD.20_3#0de56724b?htil=6&amp;vcp=1&amp;vis=1&amp;pid=b5b11efe8&amp;color=0,0,0&amp;vtp=1&amp;bt=1&amp;bbb=1&amp;hb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1574177"/>
                <a:ext cx="7912608" cy="36130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4.</a:t>
                </a:r>
                <a:r>
                  <a:rPr lang="en-US" altLang="zh-CN" sz="1200" kern="0">
                    <a:solidFill>
                      <a:srgbClr val="FFFFFF"/>
                    </a:solidFill>
                    <a:latin typeface="SimSun" panose="02010600030101010101" pitchFamily="2" charset="-122"/>
                    <a:ea typeface="微软雅黑" panose="020B0503020204020204" pitchFamily="34" charset="-122"/>
                    <a:cs typeface="Times New Roman" pitchFamily="34" charset="-120"/>
                  </a:rPr>
                  <a:t>             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如图所示是工人往高处运送货物的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两种方法，图甲中滑轮的作用是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，图乙中用滑轮拉动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的重物上升</a:t>
                </a:r>
              </a:p>
              <a:p>
                <a:pPr latinLnBrk="1">
                  <a:lnSpc>
                    <a:spcPts val="5867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时，不计滑轮重及滑轮摩擦，工人的拉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力为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，绳子的自由端上升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B_6_BD.20_3#0de56724b?htil=6&amp;vcp=1&amp;vis=1&amp;pid=b5b11efe8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719328" y="1574177"/>
                <a:ext cx="7912608" cy="3613065"/>
              </a:xfrm>
              <a:prstGeom prst="rect">
                <a:avLst/>
              </a:prstGeom>
              <a:blipFill>
                <a:blip r:embed="rId13"/>
                <a:stretch>
                  <a:fillRect l="-3082" r="-1541" b="-72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QB_6_BD.20_3#0de56724b?htil=6&amp;vcp=1&amp;vis=1&amp;pid=b5b11efe8&amp;color=0,0,0&amp;tib=255,255,255&amp;iip=1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3315" y="1720480"/>
            <a:ext cx="135331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6_AN.21_1#0de56724b.blank?vcp=1&amp;vis=1&amp;pid=b5b11efe8&amp;color=0,0,0&amp;vpa=11&amp;vtp=1&amp;bbb=1&amp;hb=1"/>
          <p:cNvSpPr/>
          <p:nvPr>
            <p:custDataLst>
              <p:tags r:id="rId5"/>
            </p:custDataLst>
          </p:nvPr>
        </p:nvSpPr>
        <p:spPr>
          <a:xfrm>
            <a:off x="719328" y="2281989"/>
            <a:ext cx="7912608" cy="13851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</a:t>
            </a: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改变力的方向</a:t>
            </a:r>
            <a:endParaRPr lang="en-US" altLang="zh-CN" sz="3200"/>
          </a:p>
        </p:txBody>
      </p:sp>
      <p:sp>
        <p:nvSpPr>
          <p:cNvPr id="7" name="QB_6_AN.22_1#0de56724b.blank?vcp=1&amp;vis=1&amp;pid=b5b11efe8&amp;color=0,0,0&amp;vpa=12&amp;vtp=1&amp;bbb=1"/>
          <p:cNvSpPr/>
          <p:nvPr>
            <p:custDataLst>
              <p:tags r:id="rId6"/>
            </p:custDataLst>
          </p:nvPr>
        </p:nvSpPr>
        <p:spPr>
          <a:xfrm>
            <a:off x="1554354" y="4488403"/>
            <a:ext cx="7006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50</a:t>
            </a:r>
            <a:endParaRPr lang="en-US" altLang="zh-CN" sz="3200"/>
          </a:p>
        </p:txBody>
      </p:sp>
      <p:sp>
        <p:nvSpPr>
          <p:cNvPr id="8" name="QB_6_AN.23_1#0de56724b.blank?vcp=1&amp;vis=1&amp;pid=b5b11efe8&amp;color=0,0,0&amp;vpa=13&amp;vtp=1"/>
          <p:cNvSpPr/>
          <p:nvPr>
            <p:custDataLst>
              <p:tags r:id="rId7"/>
            </p:custDataLst>
          </p:nvPr>
        </p:nvSpPr>
        <p:spPr>
          <a:xfrm>
            <a:off x="6302037" y="4488403"/>
            <a:ext cx="4974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2</a:t>
            </a:r>
            <a:endParaRPr lang="en-US" altLang="zh-CN" sz="3200"/>
          </a:p>
        </p:txBody>
      </p:sp>
      <p:sp>
        <p:nvSpPr>
          <p:cNvPr id="9" name="object 54">
            <a:hlinkClick r:id="rId15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  <p:bldP spid="8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24_1#3e90b5d09?vcp=1&amp;vis=1&amp;pid=b5b11efe8&amp;color=0,0,0&amp;vtp=1&amp;bt=1&amp;bbb=1"/>
          <p:cNvSpPr/>
          <p:nvPr>
            <p:custDataLst>
              <p:tags r:id="rId1"/>
            </p:custDataLst>
          </p:nvPr>
        </p:nvSpPr>
        <p:spPr>
          <a:xfrm>
            <a:off x="719328" y="536448"/>
            <a:ext cx="10752672" cy="55245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8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5.</a:t>
            </a:r>
            <a:r>
              <a:rPr lang="en-US" altLang="zh-CN" sz="1200" kern="0">
                <a:solidFill>
                  <a:srgbClr val="FFFFFF"/>
                </a:solidFill>
                <a:latin typeface="SimSun" panose="02010600030101010101" pitchFamily="2" charset="-122"/>
                <a:ea typeface="微软雅黑" panose="020B0503020204020204" pitchFamily="34" charset="-122"/>
                <a:cs typeface="Times New Roman" pitchFamily="34" charset="-120"/>
              </a:rPr>
              <a:t>                                       </a:t>
            </a:r>
            <a:endParaRPr lang="en-US" altLang="zh-CN" sz="1200">
              <a:latin typeface="SimSun" panose="02010600030101010101" pitchFamily="2" charset="-122"/>
            </a:endParaRPr>
          </a:p>
        </p:txBody>
      </p:sp>
      <p:pic>
        <p:nvPicPr>
          <p:cNvPr id="3" name="QO_6_BD.24_1#3e90b5d09?vcp=1&amp;vis=1&amp;pid=b5b11efe8&amp;color=0,0,0&amp;tib=255,255,255&amp;iip=2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8743" y="609940"/>
            <a:ext cx="2962656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QO_7_BD.25_1#360c5b0eb?sp=1&amp;vcp=1&amp;vis=1&amp;pid=3e90b5d09&amp;color=0,0,0&amp;vtp=1&amp;bbb=1&amp;hb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1163236"/>
                <a:ext cx="10753344" cy="12183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（1）如图甲所示，用滑轮匀速提起重物，画出滑轮的动力</a:t>
                </a:r>
              </a:p>
              <a:p>
                <a:pPr latinLnBrk="1">
                  <a:lnSpc>
                    <a:spcPts val="4933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、阻力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、动力臂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、阻力臂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点表示支点）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O_7_BD.25_1#360c5b0eb?sp=1&amp;vcp=1&amp;vis=1&amp;pid=3e90b5d09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19328" y="1163236"/>
                <a:ext cx="10753344" cy="1218353"/>
              </a:xfrm>
              <a:prstGeom prst="rect">
                <a:avLst/>
              </a:prstGeom>
              <a:blipFill>
                <a:blip r:embed="rId12"/>
                <a:stretch>
                  <a:fillRect l="-2268" t="-3000" b="-19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QO_7_BD.25_2#360c5b0eb?iti=4&amp;htil=7&amp;vcp=1&amp;vis=1&amp;pid=3e90b5d09&amp;color=0,0,0&amp;tib=255,255,255&amp;vtp=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5664" y="2496651"/>
            <a:ext cx="138988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O_7_BD.25_3#360c5b0eb?iti=4&amp;htil=7&amp;vcp=1&amp;vis=1&amp;pid=3e90b5d09&amp;color=0,0,0&amp;vtp=1"/>
          <p:cNvSpPr/>
          <p:nvPr>
            <p:custDataLst>
              <p:tags r:id="rId5"/>
            </p:custDataLst>
          </p:nvPr>
        </p:nvSpPr>
        <p:spPr>
          <a:xfrm>
            <a:off x="3091900" y="5403596"/>
            <a:ext cx="497416" cy="5804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300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甲</a:t>
            </a:r>
            <a:endParaRPr lang="en-US" altLang="zh-CN" sz="3200"/>
          </a:p>
        </p:txBody>
      </p:sp>
      <p:sp>
        <p:nvSpPr>
          <p:cNvPr id="7" name="QO_7_AN.26_1#360c5b0eb?htil=7&amp;vcp=1&amp;vis=1&amp;pid=3e90b5d09&amp;color=0,0,0&amp;vtp=1&amp;bbb=1"/>
          <p:cNvSpPr/>
          <p:nvPr>
            <p:custDataLst>
              <p:tags r:id="rId6"/>
            </p:custDataLst>
          </p:nvPr>
        </p:nvSpPr>
        <p:spPr>
          <a:xfrm>
            <a:off x="6083808" y="2386923"/>
            <a:ext cx="5376672" cy="5748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933"/>
              </a:lnSpc>
            </a:pPr>
            <a:r>
              <a:rPr lang="en-US" altLang="zh-CN" sz="3200" b="1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【解】</a:t>
            </a: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如图甲所示。</a:t>
            </a:r>
            <a:endParaRPr lang="en-US" altLang="zh-CN" sz="3200"/>
          </a:p>
        </p:txBody>
      </p:sp>
      <p:pic>
        <p:nvPicPr>
          <p:cNvPr id="8" name="QO_7_AN.26_2#360c5b0eb?htil=7&amp;vcp=1&amp;vis=1&amp;pid=3e90b5d09&amp;color=0,0,0&amp;tib=255,255,255&amp;vtp=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8192" y="3131143"/>
            <a:ext cx="1402080" cy="28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O_7_BD.27_1#d1140e969?sp=1&amp;vcp=1&amp;vis=1&amp;pid=3e90b5d09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1014954"/>
                <a:ext cx="10753344" cy="138345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（2）用一个动滑轮向上匀速提升重物，若把动滑轮看成是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变形的杠杆，请在图乙中标出支点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、动力臂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L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、阻力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O_7_BD.27_1#d1140e969?sp=1&amp;vcp=1&amp;vis=1&amp;pid=3e90b5d09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19328" y="1014954"/>
                <a:ext cx="10753344" cy="1383453"/>
              </a:xfrm>
              <a:prstGeom prst="rect">
                <a:avLst/>
              </a:prstGeom>
              <a:blipFill>
                <a:blip r:embed="rId10"/>
                <a:stretch>
                  <a:fillRect l="-2268" b="-17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7_BD.27_2#d1140e969?iti=5&amp;htil=8&amp;vcp=1&amp;vis=1&amp;pid=3e90b5d09&amp;color=0,0,0&amp;tib=255,255,255&amp;vtp=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1968" y="2336431"/>
            <a:ext cx="1097280" cy="25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7_BD.27_3#d1140e969?iti=5&amp;htil=8&amp;vcp=1&amp;vis=1&amp;pid=3e90b5d09&amp;color=0,0,0&amp;vtp=1"/>
          <p:cNvSpPr/>
          <p:nvPr>
            <p:custDataLst>
              <p:tags r:id="rId3"/>
            </p:custDataLst>
          </p:nvPr>
        </p:nvSpPr>
        <p:spPr>
          <a:xfrm>
            <a:off x="3091900" y="5036959"/>
            <a:ext cx="497416" cy="11934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乙</a:t>
            </a:r>
            <a:endParaRPr lang="en-US" altLang="zh-CN" sz="3200"/>
          </a:p>
        </p:txBody>
      </p:sp>
      <p:sp>
        <p:nvSpPr>
          <p:cNvPr id="5" name="QO_7_AN.28_1#d1140e969?htil=8&amp;vcp=1&amp;vis=1&amp;pid=3e90b5d09&amp;color=0,0,0&amp;vtp=1&amp;bbb=1"/>
          <p:cNvSpPr/>
          <p:nvPr>
            <p:custDataLst>
              <p:tags r:id="rId4"/>
            </p:custDataLst>
          </p:nvPr>
        </p:nvSpPr>
        <p:spPr>
          <a:xfrm>
            <a:off x="6083808" y="2407889"/>
            <a:ext cx="5376672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如图乙所示。</a:t>
            </a:r>
            <a:endParaRPr lang="en-US" altLang="zh-CN" sz="3200"/>
          </a:p>
        </p:txBody>
      </p:sp>
      <p:pic>
        <p:nvPicPr>
          <p:cNvPr id="6" name="QO_7_AN.28_2#d1140e969?htil=8&amp;vcp=1&amp;vis=1&amp;pid=3e90b5d09&amp;color=0,0,0&amp;tib=255,255,255&amp;vtp=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8192" y="3215609"/>
            <a:ext cx="950976" cy="24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object 54">
            <a:hlinkClick r:id="rId13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29_1#086092609?htil=9&amp;vcp=1&amp;vis=1&amp;pid=346f0846f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770" y="1237754"/>
            <a:ext cx="3427980" cy="280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BD.29_2#086092609?htil=9&amp;vcp=1&amp;vis=1&amp;pid=346f0846f&amp;color=0,0,0&amp;vtp=1&amp;bt=1&amp;bbb=1&amp;hb=1&amp;hs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1254686"/>
                <a:ext cx="6803136" cy="2867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6.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200" kern="0">
                    <a:solidFill>
                      <a:srgbClr val="FFFFFF"/>
                    </a:solidFill>
                    <a:latin typeface="SimSun" panose="02010600030101010101" pitchFamily="2" charset="-122"/>
                    <a:ea typeface="微软雅黑" panose="020B0503020204020204" pitchFamily="34" charset="-122"/>
                    <a:cs typeface="Times New Roman" pitchFamily="34" charset="-120"/>
                  </a:rPr>
                  <a:t>             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如图所示是用滑轮匀速提升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同一重物的三种方式，所用的拉力分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别为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，不计摩擦和滑轮自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重，则(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)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C_5_BD.29_2#086092609?htil=9&amp;vcp=1&amp;vis=1&amp;pid=346f0846f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19328" y="1254686"/>
                <a:ext cx="6803136" cy="2867999"/>
              </a:xfrm>
              <a:prstGeom prst="rect">
                <a:avLst/>
              </a:prstGeom>
              <a:blipFill>
                <a:blip r:embed="rId10"/>
                <a:stretch>
                  <a:fillRect l="-3584" r="-3136" b="-89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C_5_BD.29_2#086092609?htil=9&amp;vcp=1&amp;vis=1&amp;pid=346f0846f&amp;color=0,0,0&amp;tib=255,255,255&amp;iip=3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6515" y="1400989"/>
            <a:ext cx="1353312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5_AN.30_1#086092609.bracket?vcp=1&amp;vis=1&amp;pid=346f0846f&amp;color=0,0,0&amp;vpa=14&amp;vtp=1"/>
          <p:cNvSpPr/>
          <p:nvPr>
            <p:custDataLst>
              <p:tags r:id="rId4"/>
            </p:custDataLst>
          </p:nvPr>
        </p:nvSpPr>
        <p:spPr>
          <a:xfrm>
            <a:off x="2265553" y="3474646"/>
            <a:ext cx="565151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C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QC_5_BD.29_3#086092609.choices?vcp=1&amp;vis=1&amp;pid=346f0846f&amp;color=0,0,0&amp;vtp=1&amp;bbb=1&amp;hs=1"/>
              <p:cNvSpPr/>
              <p:nvPr>
                <p:custDataLst>
                  <p:tags r:id="rId5"/>
                </p:custDataLst>
              </p:nvPr>
            </p:nvSpPr>
            <p:spPr>
              <a:xfrm>
                <a:off x="719328" y="4097285"/>
                <a:ext cx="10753344" cy="136880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  <a:tabLst>
                    <a:tab pos="5519795" algn="l"/>
                  </a:tabLst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3200" spc="-13733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B.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&lt;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&lt;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3200"/>
              </a:p>
              <a:p>
                <a:pPr latinLnBrk="1">
                  <a:lnSpc>
                    <a:spcPts val="5600"/>
                  </a:lnSpc>
                  <a:tabLst>
                    <a:tab pos="5519795" algn="l"/>
                  </a:tabLst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C.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&gt;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&gt;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3200" spc="-13733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D.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&gt;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&gt;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6" name="QC_5_BD.29_3#086092609.choices?vcp=1&amp;vis=1&amp;pid=346f0846f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719328" y="4097285"/>
                <a:ext cx="10753344" cy="1368807"/>
              </a:xfrm>
              <a:prstGeom prst="rect">
                <a:avLst/>
              </a:prstGeom>
              <a:blipFill>
                <a:blip r:embed="rId14"/>
                <a:stretch>
                  <a:fillRect l="-2268" b="-18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AS.31_1#086092609?htil=10&amp;vcp=1&amp;vis=1&amp;pid=346f0846f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7904" y="597408"/>
            <a:ext cx="3779520" cy="309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AS.31_2#086092609?htil=10&amp;vcp=1&amp;vis=1&amp;pid=346f0846f&amp;color=0,0,0&amp;vtp=1&amp;bt=1&amp;bbb=1&amp;hb=1&amp;hs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536448"/>
                <a:ext cx="6803136" cy="28735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图甲中的滑轮为动滑轮，不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计摩擦和滑轮自重，则拉力大小</a:t>
                </a:r>
              </a:p>
              <a:p>
                <a:pPr latinLnBrk="1">
                  <a:lnSpc>
                    <a:spcPts val="5867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G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；图乙中滑轮为动滑轮，拉力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施加在滑轮的轴上，不计摩擦和滑轮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C_5_AS.31_2#086092609?htil=10&amp;vcp=1&amp;vis=1&amp;pid=346f0846f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536448"/>
                <a:ext cx="6803136" cy="2873587"/>
              </a:xfrm>
              <a:prstGeom prst="rect">
                <a:avLst/>
              </a:prstGeom>
              <a:blipFill>
                <a:blip r:embed="rId9"/>
                <a:stretch>
                  <a:fillRect l="-3584" b="-87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C_5_AS.31_2#086092609?htil=10&amp;vcp=1&amp;vis=1&amp;pid=346f0846f&amp;color=0,0,0&amp;vtp=1&amp;bt=1&amp;bbb=1&amp;hb=1&amp;hs=1">
                <a:extLst>
                  <a:ext uri="{FF2B5EF4-FFF2-40B4-BE49-F238E27FC236}">
                    <a16:creationId xmlns:a16="http://schemas.microsoft.com/office/drawing/2014/main" id="{33AEF1AF-41EB-10B7-8FC3-7C40F31EA508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3878411"/>
                <a:ext cx="10752000" cy="212826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自重，则拉力大小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=2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；图丙中滑轮为定滑轮，不计摩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擦和滑轮自重，则拉力大小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；所以，三个拉力大小关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系为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&gt;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&gt;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，故C符合题意。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C_5_AS.31_2#086092609?htil=10&amp;vcp=1&amp;vis=1&amp;pid=346f0846f&amp;color=0,0,0&amp;vtp=1&amp;bt=1&amp;bbb=1&amp;hb=1&amp;hs=1">
                <a:extLst>
                  <a:ext uri="{FF2B5EF4-FFF2-40B4-BE49-F238E27FC236}">
                    <a16:creationId xmlns:a16="http://schemas.microsoft.com/office/drawing/2014/main" id="{33AEF1AF-41EB-10B7-8FC3-7C40F31EA5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19328" y="3878411"/>
                <a:ext cx="10752000" cy="2128267"/>
              </a:xfrm>
              <a:prstGeom prst="rect">
                <a:avLst/>
              </a:prstGeom>
              <a:blipFill>
                <a:blip r:embed="rId11"/>
                <a:stretch>
                  <a:fillRect l="-2268" r="-454" b="-117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54">
            <a:hlinkClick r:id="rId12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32_1#0947285a8?htil=11&amp;vcp=1&amp;vis=1&amp;pid=346f0846f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0848" y="883380"/>
            <a:ext cx="2694432" cy="21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BD.32_2#0947285a8?htil=11&amp;sp=1&amp;vcp=1&amp;vis=1&amp;pid=346f0846f&amp;color=0,0,0&amp;vtp=1&amp;bt=1&amp;bbb=1&amp;hb=1&amp;hs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749270"/>
                <a:ext cx="7888224" cy="28891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6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7.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如图是小明爸爸用滑轮将水泥搬到二楼的</a:t>
                </a:r>
              </a:p>
              <a:p>
                <a:pPr latinLnBrk="1">
                  <a:lnSpc>
                    <a:spcPts val="46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示意图，小明爸爸刚开始竖直站在水平地面</a:t>
                </a:r>
              </a:p>
              <a:p>
                <a:pPr latinLnBrk="1">
                  <a:lnSpc>
                    <a:spcPts val="46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上，然后缓慢向右移动。小明爸爸质量为</a:t>
                </a:r>
              </a:p>
              <a:p>
                <a:pPr latinLnBrk="1">
                  <a:lnSpc>
                    <a:spcPts val="4667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60 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kg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，水泥重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300 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（不计绳重和摩擦，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取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kg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），下列说法正确的是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(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)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C_5_BD.32_2#0947285a8?htil=11&amp;sp=1&amp;vcp=1&amp;vis=1&amp;pid=346f0846f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749270"/>
                <a:ext cx="7888224" cy="2889165"/>
              </a:xfrm>
              <a:prstGeom prst="rect">
                <a:avLst/>
              </a:prstGeom>
              <a:blipFill>
                <a:blip r:embed="rId9"/>
                <a:stretch>
                  <a:fillRect l="-3091" t="-2743" r="-2473" b="-8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33_1#0947285a8.bracket?vcp=1&amp;vis=1&amp;pid=346f0846f&amp;color=0,0,0&amp;vpa=15&amp;vtp=1"/>
          <p:cNvSpPr/>
          <p:nvPr>
            <p:custDataLst>
              <p:tags r:id="rId3"/>
            </p:custDataLst>
          </p:nvPr>
        </p:nvSpPr>
        <p:spPr>
          <a:xfrm>
            <a:off x="7131770" y="3100124"/>
            <a:ext cx="588433" cy="5365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533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A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5_BD.32_3#0947285a8.choices?htil=11&amp;vcp=1&amp;vis=1&amp;pid=346f0846f&amp;color=0,0,0&amp;vtp=1&amp;bbb=1&amp;hs=1"/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3628444"/>
                <a:ext cx="10753344" cy="22964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6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移动前后小明爸爸的拉力都为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300 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3200"/>
              </a:p>
              <a:p>
                <a:pPr latinLnBrk="1">
                  <a:lnSpc>
                    <a:spcPts val="46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B.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小明爸爸利用该滑轮起到了省力的作用</a:t>
                </a:r>
                <a:endParaRPr lang="en-US" altLang="zh-CN" sz="3200"/>
              </a:p>
              <a:p>
                <a:pPr latinLnBrk="1">
                  <a:lnSpc>
                    <a:spcPts val="46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C.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移动过程中，水泥的上升高度约为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4 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320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D.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小明爸爸利用该滑轮在竖直方向能吊起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900 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的重物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C_5_BD.32_3#0947285a8.choices?htil=11&amp;vcp=1&amp;vis=1&amp;pid=346f0846f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19328" y="3628444"/>
                <a:ext cx="10753344" cy="2296499"/>
              </a:xfrm>
              <a:prstGeom prst="rect">
                <a:avLst/>
              </a:prstGeom>
              <a:blipFill>
                <a:blip r:embed="rId12"/>
                <a:stretch>
                  <a:fillRect l="-2268" t="-3183" b="-114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AS.34_1#0947285a8?htil=12&amp;vcp=1&amp;vis=1&amp;pid=346f0846f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5664" y="938541"/>
            <a:ext cx="2743200" cy="218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AS.34_2#0947285a8?htil=12&amp;vcp=1&amp;vis=1&amp;pid=346f0846f&amp;color=0,0,0&amp;vtp=1&amp;bt=1&amp;bbb=1&amp;hb=1&amp;hs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877581"/>
                <a:ext cx="7839456" cy="28735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因为定滑轮只改变力的方向，不改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变力的大小，所以移动前后小明爸爸对绳子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的拉力都为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300 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，故A正确，B错误；根据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三角形关系可知，移动后，绳子自由端移动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C_5_AS.34_2#0947285a8?htil=12&amp;vcp=1&amp;vis=1&amp;pid=346f0846f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877581"/>
                <a:ext cx="7839456" cy="2873587"/>
              </a:xfrm>
              <a:prstGeom prst="rect">
                <a:avLst/>
              </a:prstGeom>
              <a:blipFill>
                <a:blip r:embed="rId9"/>
                <a:stretch>
                  <a:fillRect l="-3110" r="-1866" b="-87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C_5_AS.34_2#0947285a8?htil=12&amp;vcp=1&amp;vis=1&amp;pid=346f0846f&amp;color=0,0,0&amp;vtp=1&amp;bt=1&amp;bbb=1&amp;hb=1&amp;hs=1">
                <a:extLst>
                  <a:ext uri="{FF2B5EF4-FFF2-40B4-BE49-F238E27FC236}">
                    <a16:creationId xmlns:a16="http://schemas.microsoft.com/office/drawing/2014/main" id="{7E95974C-3220-E9F9-7BAC-16C2CAB1C2D8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3728477"/>
                <a:ext cx="10752000" cy="212826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的距离是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2 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，因此水泥上升高度为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2 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，故C错误；小明爸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爸的重力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mg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=60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kg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×10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kg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=600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，因此不计绳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重和摩擦，他最多只能吊起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600 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的重物，故D错误。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C_5_AS.34_2#0947285a8?htil=12&amp;vcp=1&amp;vis=1&amp;pid=346f0846f&amp;color=0,0,0&amp;vtp=1&amp;bt=1&amp;bbb=1&amp;hb=1&amp;hs=1">
                <a:extLst>
                  <a:ext uri="{FF2B5EF4-FFF2-40B4-BE49-F238E27FC236}">
                    <a16:creationId xmlns:a16="http://schemas.microsoft.com/office/drawing/2014/main" id="{7E95974C-3220-E9F9-7BAC-16C2CAB1C2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19328" y="3728477"/>
                <a:ext cx="10752000" cy="2128267"/>
              </a:xfrm>
              <a:prstGeom prst="rect">
                <a:avLst/>
              </a:prstGeom>
              <a:blipFill>
                <a:blip r:embed="rId11"/>
                <a:stretch>
                  <a:fillRect l="-2268" r="-227" b="-114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54">
            <a:hlinkClick r:id="rId12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33798">
            <a:extLst>
              <a:ext uri="{FF2B5EF4-FFF2-40B4-BE49-F238E27FC236}">
                <a16:creationId xmlns:a16="http://schemas.microsoft.com/office/drawing/2014/main" id="{D5EC1882-FB3B-414E-B497-658FF93C69A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86250" y="773113"/>
            <a:ext cx="3924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00"/>
                </a:solidFill>
                <a:ea typeface="黑体" panose="02010609060101010101" pitchFamily="49" charset="-122"/>
              </a:rPr>
              <a:t>我们先来观察一幅科学漫画</a:t>
            </a:r>
          </a:p>
        </p:txBody>
      </p:sp>
      <p:pic>
        <p:nvPicPr>
          <p:cNvPr id="35843" name="图片 33799">
            <a:extLst>
              <a:ext uri="{FF2B5EF4-FFF2-40B4-BE49-F238E27FC236}">
                <a16:creationId xmlns:a16="http://schemas.microsoft.com/office/drawing/2014/main" id="{E2E8B4D8-B908-6877-AB97-97722CBB4EF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1425" y="1470025"/>
            <a:ext cx="50038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C384DB7-50F6-CB56-512B-02C96BA727CA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46363" y="5138738"/>
            <a:ext cx="69008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这个故事中起到关键作用的是哪个部件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 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你在哪里见到过吗？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5" name="文本框 4103">
            <a:extLst>
              <a:ext uri="{FF2B5EF4-FFF2-40B4-BE49-F238E27FC236}">
                <a16:creationId xmlns:a16="http://schemas.microsoft.com/office/drawing/2014/main" id="{279CFDFD-E20C-BFC0-4EE8-0465D8F1361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9063" y="260350"/>
            <a:ext cx="1295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5_BD.35_1#2db0ba478?iti=6&amp;htil=13&amp;vcp=1&amp;vis=1&amp;pid=346f0846f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7011" y="895361"/>
            <a:ext cx="3169920" cy="223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35_2#2db0ba478?iti=6&amp;htil=13&amp;vcp=1&amp;vis=1&amp;pid=346f0846f&amp;color=0,0,0&amp;vtp=1&amp;bbb=1"/>
          <p:cNvSpPr/>
          <p:nvPr>
            <p:custDataLst>
              <p:tags r:id="rId2"/>
            </p:custDataLst>
          </p:nvPr>
        </p:nvSpPr>
        <p:spPr>
          <a:xfrm>
            <a:off x="8772063" y="3295831"/>
            <a:ext cx="1919816" cy="119346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（第8题）</a:t>
            </a:r>
            <a:endParaRPr lang="en-US" altLang="zh-CN" sz="32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5_BD.35_3#2db0ba478?htil=13&amp;sp=1&amp;vcp=1&amp;vis=1&amp;pid=346f0846f&amp;color=0,0,0&amp;vtp=1&amp;bt=1&amp;bbb=1&amp;hb=1&amp;hs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834401"/>
                <a:ext cx="7400544" cy="36184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8.如图甲所示，用拉力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拉着轻质滑轮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（重力可忽略）匀速上升，物体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受到的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重力为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28 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，滑轮半径为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0.1 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。本应用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可以把滑轮简化为一个如图乙的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（填“等臂”“省力”或“费力”）杠杆，根据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B_5_BD.35_3#2db0ba478?htil=13&amp;sp=1&amp;vcp=1&amp;vis=1&amp;pid=346f0846f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19328" y="834401"/>
                <a:ext cx="7400544" cy="3618400"/>
              </a:xfrm>
              <a:prstGeom prst="rect">
                <a:avLst/>
              </a:prstGeom>
              <a:blipFill>
                <a:blip r:embed="rId12"/>
                <a:stretch>
                  <a:fillRect l="-3295" r="-577" b="-7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5_AN.36_1#2db0ba478.blank?vcp=1&amp;vis=1&amp;pid=346f0846f&amp;color=0,0,0&amp;vpa=16&amp;vtp=1&amp;bbb=1"/>
          <p:cNvSpPr/>
          <p:nvPr>
            <p:custDataLst>
              <p:tags r:id="rId4"/>
            </p:custDataLst>
          </p:nvPr>
        </p:nvSpPr>
        <p:spPr>
          <a:xfrm>
            <a:off x="6431154" y="3032348"/>
            <a:ext cx="1107017" cy="63838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费力</a:t>
            </a:r>
            <a:endParaRPr lang="en-US" altLang="zh-CN" sz="32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QB_5_AN.37_1#2db0ba478.blank?vcp=1&amp;vis=1&amp;pid=346f0846f&amp;color=0,0,0&amp;vpa=17&amp;vtp=1&amp;bbb=1"/>
              <p:cNvSpPr/>
              <p:nvPr>
                <p:custDataLst>
                  <p:tags r:id="rId5"/>
                </p:custDataLst>
              </p:nvPr>
            </p:nvSpPr>
            <p:spPr>
              <a:xfrm>
                <a:off x="5915746" y="4611889"/>
                <a:ext cx="3445341" cy="4712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OC</m:t>
                    </m:r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A</m:t>
                        </m:r>
                      </m:sub>
                    </m:sSub>
                    <m: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OD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endParaRPr lang="en-US" altLang="zh-CN" sz="133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6" name="QB_5_AN.37_1#2db0ba478.blank?vcp=1&amp;vis=1&amp;pid=346f0846f&amp;color=0,0,0&amp;vpa=17&amp;vtp=1&amp;bb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5915746" y="4611889"/>
                <a:ext cx="3445341" cy="47125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QB_5_AN.38_1#2db0ba478.blank?vcp=1&amp;vis=1&amp;pid=346f0846f&amp;color=0,0,0&amp;vpa=18&amp;vtp=1&amp;bbb=1"/>
          <p:cNvSpPr/>
          <p:nvPr>
            <p:custDataLst>
              <p:tags r:id="rId6"/>
            </p:custDataLst>
          </p:nvPr>
        </p:nvSpPr>
        <p:spPr>
          <a:xfrm>
            <a:off x="1817921" y="5187538"/>
            <a:ext cx="7006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56</a:t>
            </a:r>
            <a:endParaRPr lang="en-US" altLang="zh-CN" sz="320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QB_5_BD.35_3#2db0ba478?htil=13&amp;sp=1&amp;vcp=1&amp;vis=1&amp;pid=346f0846f&amp;color=0,0,0&amp;vtp=1&amp;bt=1&amp;bbb=1&amp;hb=1&amp;hs=1">
                <a:extLst>
                  <a:ext uri="{FF2B5EF4-FFF2-40B4-BE49-F238E27FC236}">
                    <a16:creationId xmlns:a16="http://schemas.microsoft.com/office/drawing/2014/main" id="{B5620468-892E-84B5-B5D1-1EB3D5DE1C18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719328" y="4508512"/>
                <a:ext cx="10752000" cy="13778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杠杆平衡条件可列出等式：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____________________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，算得拉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为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>
                  <a:solidFill>
                    <a:srgbClr val="000000"/>
                  </a:solidFill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8" name="QB_5_BD.35_3#2db0ba478?htil=13&amp;sp=1&amp;vcp=1&amp;vis=1&amp;pid=346f0846f&amp;color=0,0,0&amp;vtp=1&amp;bt=1&amp;bbb=1&amp;hb=1&amp;hs=1">
                <a:extLst>
                  <a:ext uri="{FF2B5EF4-FFF2-40B4-BE49-F238E27FC236}">
                    <a16:creationId xmlns:a16="http://schemas.microsoft.com/office/drawing/2014/main" id="{B5620468-892E-84B5-B5D1-1EB3D5DE1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719328" y="4508512"/>
                <a:ext cx="10752000" cy="1377865"/>
              </a:xfrm>
              <a:prstGeom prst="rect">
                <a:avLst/>
              </a:prstGeom>
              <a:blipFill>
                <a:blip r:embed="rId17"/>
                <a:stretch>
                  <a:fillRect l="-2268" r="-680" b="-176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5_AS.39_1#2db0ba478?iti=7&amp;htil=14&amp;vcp=1&amp;vis=1&amp;pid=346f0846f&amp;color=0,0,0&amp;tib=255,255,255&amp;vtp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8368" y="1266583"/>
            <a:ext cx="3364992" cy="235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AS.39_2#2db0ba478?iti=7&amp;htil=14&amp;vcp=1&amp;vis=1&amp;pid=346f0846f&amp;color=0,0,0&amp;vtp=1&amp;bbb=1"/>
          <p:cNvSpPr/>
          <p:nvPr>
            <p:custDataLst>
              <p:tags r:id="rId2"/>
            </p:custDataLst>
          </p:nvPr>
        </p:nvSpPr>
        <p:spPr>
          <a:xfrm>
            <a:off x="8640956" y="3788972"/>
            <a:ext cx="1919816" cy="119346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（第8题）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5_AS.39_3#2db0ba478?htil=14&amp;vcp=1&amp;vis=1&amp;pid=346f0846f&amp;color=0,0,0&amp;vtp=1&amp;bt=1&amp;bbb=1&amp;hb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1205623"/>
                <a:ext cx="7205472" cy="43637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轻质滑轮（重力可忽略）匀速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上升，动力臂为阻力臂的二分之一，所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以本应用可以把滑轮简化为一个费力杠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杆。根据杠杆平衡条件可得</a:t>
                </a:r>
              </a:p>
              <a:p>
                <a:pPr latinLnBrk="1">
                  <a:lnSpc>
                    <a:spcPts val="5867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OC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A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OD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，解得</a:t>
                </a:r>
              </a:p>
              <a:p>
                <a:pPr latinLnBrk="1">
                  <a:lnSpc>
                    <a:spcPts val="56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=2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A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=2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A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=2×28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=56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B_5_AS.39_3#2db0ba478?htil=14&amp;vcp=1&amp;vis=1&amp;pid=346f0846f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1205623"/>
                <a:ext cx="7205472" cy="4363720"/>
              </a:xfrm>
              <a:prstGeom prst="rect">
                <a:avLst/>
              </a:prstGeom>
              <a:blipFill>
                <a:blip r:embed="rId9"/>
                <a:stretch>
                  <a:fillRect l="-3384" r="0" b="-58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54">
            <a:hlinkClick r:id="rId10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5_BD.40_1#21ceeb84f?iti=8&amp;htil=15&amp;vcp=1&amp;vis=1&amp;pid=346f0846f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2535" y="941208"/>
            <a:ext cx="4255008" cy="184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BD.40_2#21ceeb84f?iti=8&amp;htil=15&amp;vcp=1&amp;vis=1&amp;pid=346f0846f&amp;color=0,0,0&amp;vtp=1&amp;bbb=1"/>
          <p:cNvSpPr/>
          <p:nvPr>
            <p:custDataLst>
              <p:tags r:id="rId2"/>
            </p:custDataLst>
          </p:nvPr>
        </p:nvSpPr>
        <p:spPr>
          <a:xfrm>
            <a:off x="8300131" y="2951534"/>
            <a:ext cx="1919816" cy="119346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（第9题）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5_BD.40_3#21ceeb84f?htil=15&amp;sp=1&amp;vcp=1&amp;vis=1&amp;pid=346f0846f&amp;color=0,0,0&amp;vtp=1&amp;bt=1&amp;bbb=1&amp;hb=1&amp;hs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880249"/>
                <a:ext cx="6315456" cy="28735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9.如图所示，不计滑轮和绳子的重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力以及滑轮摩擦，重力为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重物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位于水平地面上，在拉力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作用下水平向左做匀速直线运动，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B_5_BD.40_3#21ceeb84f?htil=15&amp;sp=1&amp;vcp=1&amp;vis=1&amp;pid=346f0846f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19328" y="880249"/>
                <a:ext cx="6315456" cy="2873587"/>
              </a:xfrm>
              <a:prstGeom prst="rect">
                <a:avLst/>
              </a:prstGeom>
              <a:blipFill>
                <a:blip r:embed="rId12"/>
                <a:stretch>
                  <a:fillRect l="-3861" r="-2703" b="-8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B_5_AN.41_1#21ceeb84f.blank?vcp=1&amp;vis=1&amp;pid=346f0846f&amp;color=0,0,0&amp;vpa=19&amp;vtp=1&amp;bbb=1"/>
          <p:cNvSpPr/>
          <p:nvPr>
            <p:custDataLst>
              <p:tags r:id="rId4"/>
            </p:custDataLst>
          </p:nvPr>
        </p:nvSpPr>
        <p:spPr>
          <a:xfrm>
            <a:off x="1554354" y="4438958"/>
            <a:ext cx="7006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10</a:t>
            </a:r>
            <a:endParaRPr lang="en-US" altLang="zh-CN" sz="3200"/>
          </a:p>
        </p:txBody>
      </p:sp>
      <p:sp>
        <p:nvSpPr>
          <p:cNvPr id="6" name="QB_5_AN.42_1#21ceeb84f.blank?vcp=1&amp;vis=1&amp;pid=346f0846f&amp;color=0,0,0&amp;vpa=20&amp;vtp=1&amp;bbb=1"/>
          <p:cNvSpPr/>
          <p:nvPr>
            <p:custDataLst>
              <p:tags r:id="rId5"/>
            </p:custDataLst>
          </p:nvPr>
        </p:nvSpPr>
        <p:spPr>
          <a:xfrm>
            <a:off x="6970649" y="4438958"/>
            <a:ext cx="7006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20</a:t>
            </a:r>
            <a:endParaRPr lang="en-US" altLang="zh-CN" sz="3200"/>
          </a:p>
        </p:txBody>
      </p:sp>
      <p:sp>
        <p:nvSpPr>
          <p:cNvPr id="7" name="QB_5_AN.43_1#21ceeb84f.blank?vcp=1&amp;vis=1&amp;pid=346f0846f&amp;color=0,0,0&amp;vpa=21&amp;vtp=1&amp;bbb=1"/>
          <p:cNvSpPr/>
          <p:nvPr>
            <p:custDataLst>
              <p:tags r:id="rId6"/>
            </p:custDataLst>
          </p:nvPr>
        </p:nvSpPr>
        <p:spPr>
          <a:xfrm>
            <a:off x="8019585" y="5155238"/>
            <a:ext cx="8022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0.1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QB_5_BD.40_3#21ceeb84f?htil=15&amp;sp=1&amp;vcp=1&amp;vis=1&amp;pid=346f0846f&amp;color=0,0,0&amp;vtp=1&amp;bt=1&amp;bbb=1&amp;hb=1&amp;hs=1">
                <a:extLst>
                  <a:ext uri="{FF2B5EF4-FFF2-40B4-BE49-F238E27FC236}">
                    <a16:creationId xmlns:a16="http://schemas.microsoft.com/office/drawing/2014/main" id="{5ECAA240-9AE6-404B-300D-85A3644370C7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719328" y="3731145"/>
                <a:ext cx="10752000" cy="21229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已知拉力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大小为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，则水平地面对重物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的滑动摩擦力大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小为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，绳子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所受拉力大小为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。若绳子自由端</a:t>
                </a:r>
              </a:p>
              <a:p>
                <a:pPr latinLnBrk="1">
                  <a:lnSpc>
                    <a:spcPts val="5600"/>
                  </a:lnSpc>
                </a:pP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内移动了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，则重物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运动的速度为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8" name="QB_5_BD.40_3#21ceeb84f?htil=15&amp;sp=1&amp;vcp=1&amp;vis=1&amp;pid=346f0846f&amp;color=0,0,0&amp;vtp=1&amp;bt=1&amp;bbb=1&amp;hb=1&amp;hs=1">
                <a:extLst>
                  <a:ext uri="{FF2B5EF4-FFF2-40B4-BE49-F238E27FC236}">
                    <a16:creationId xmlns:a16="http://schemas.microsoft.com/office/drawing/2014/main" id="{5ECAA240-9AE6-404B-300D-85A364437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719328" y="3731145"/>
                <a:ext cx="10752000" cy="2122932"/>
              </a:xfrm>
              <a:prstGeom prst="rect">
                <a:avLst/>
              </a:prstGeom>
              <a:blipFill>
                <a:blip r:embed="rId15"/>
                <a:stretch>
                  <a:fillRect l="-2268" r="-1927" b="-120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5_AS.44_1#21ceeb84f?iti=9&amp;htil=16&amp;vcp=1&amp;vis=1&amp;pid=346f0846f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0781" y="707952"/>
            <a:ext cx="3489483" cy="15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B_5_AS.44_2#21ceeb84f?iti=9&amp;htil=16&amp;vcp=1&amp;vis=1&amp;pid=346f0846f&amp;color=0,0,0&amp;vtp=1&amp;bbb=1"/>
          <p:cNvSpPr/>
          <p:nvPr>
            <p:custDataLst>
              <p:tags r:id="rId2"/>
            </p:custDataLst>
          </p:nvPr>
        </p:nvSpPr>
        <p:spPr>
          <a:xfrm>
            <a:off x="8235615" y="2387062"/>
            <a:ext cx="1919816" cy="54364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533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（第9题）</a:t>
            </a:r>
            <a:endParaRPr lang="en-US" altLang="zh-CN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5_AS.44_3#21ceeb84f?htil=16&amp;vcp=1&amp;vis=1&amp;pid=346f0846f&amp;color=0,0,0&amp;vtp=1&amp;bt=1&amp;bbb=1&amp;hb=1&amp;hs=1"/>
              <p:cNvSpPr/>
              <p:nvPr>
                <p:custDataLst>
                  <p:tags r:id="rId3"/>
                </p:custDataLst>
              </p:nvPr>
            </p:nvSpPr>
            <p:spPr>
              <a:xfrm>
                <a:off x="719328" y="646992"/>
                <a:ext cx="6315456" cy="231478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6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绳端拉力为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，则拉动</a:t>
                </a:r>
              </a:p>
              <a:p>
                <a:pPr latinLnBrk="1">
                  <a:lnSpc>
                    <a:spcPts val="46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重物的绳子拉力也为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，因为重</a:t>
                </a:r>
              </a:p>
              <a:p>
                <a:pPr latinLnBrk="1">
                  <a:lnSpc>
                    <a:spcPts val="46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物做匀速直线运动，所以重物受到</a:t>
                </a:r>
              </a:p>
              <a:p>
                <a:pPr latinLnBrk="1">
                  <a:lnSpc>
                    <a:spcPts val="4533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的拉力等于滑动摩擦力，所以水平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B_5_AS.44_3#21ceeb84f?htil=16&amp;vcp=1&amp;vis=1&amp;pid=346f0846f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19328" y="646992"/>
                <a:ext cx="6315456" cy="2314787"/>
              </a:xfrm>
              <a:prstGeom prst="rect">
                <a:avLst/>
              </a:prstGeom>
              <a:blipFill>
                <a:blip r:embed="rId10"/>
                <a:stretch>
                  <a:fillRect l="-3861" t="-2895" r="-772" b="-10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QB_5_AS.44_3#21ceeb84f?htil=16&amp;vcp=1&amp;vis=1&amp;pid=346f0846f&amp;color=0,0,0&amp;vtp=1&amp;bt=1&amp;bbb=1&amp;hb=1&amp;hs=1">
                <a:extLst>
                  <a:ext uri="{FF2B5EF4-FFF2-40B4-BE49-F238E27FC236}">
                    <a16:creationId xmlns:a16="http://schemas.microsoft.com/office/drawing/2014/main" id="{EF60C6FD-0AF8-BB3B-8194-25B6FC5C6B81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719328" y="2939088"/>
                <a:ext cx="10752000" cy="296265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6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地面对重物的滑动摩擦力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=10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。不计滑轮和绳子的</a:t>
                </a:r>
              </a:p>
              <a:p>
                <a:pPr latinLnBrk="1">
                  <a:lnSpc>
                    <a:spcPts val="46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重力以及滑轮摩擦力时，绳子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所受的拉力</a:t>
                </a:r>
              </a:p>
              <a:p>
                <a:pPr latinLnBrk="1">
                  <a:lnSpc>
                    <a:spcPts val="4667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A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=2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=2×10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=20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。重物移动距离与绳子自由端移</a:t>
                </a:r>
              </a:p>
              <a:p>
                <a:pPr latinLnBrk="1">
                  <a:lnSpc>
                    <a:spcPts val="46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动的距离相等，即重物移动的距离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s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=1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，运动时间</a:t>
                </a: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t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=10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，所以重物运动的速度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v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t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m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10 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s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=0.1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QB_5_AS.44_3#21ceeb84f?htil=16&amp;vcp=1&amp;vis=1&amp;pid=346f0846f&amp;color=0,0,0&amp;vtp=1&amp;bt=1&amp;bbb=1&amp;hb=1&amp;hs=1">
                <a:extLst>
                  <a:ext uri="{FF2B5EF4-FFF2-40B4-BE49-F238E27FC236}">
                    <a16:creationId xmlns:a16="http://schemas.microsoft.com/office/drawing/2014/main" id="{EF60C6FD-0AF8-BB3B-8194-25B6FC5C6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719328" y="2939088"/>
                <a:ext cx="10752000" cy="2962656"/>
              </a:xfrm>
              <a:prstGeom prst="rect">
                <a:avLst/>
              </a:prstGeom>
              <a:blipFill>
                <a:blip r:embed="rId12"/>
                <a:stretch>
                  <a:fillRect l="-2268" t="-2263" r="-57" b="-53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54">
            <a:hlinkClick r:id="rId13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B_5_BD.45_1#f3f7d05c8?sp=1&amp;vcp=1&amp;vis=1&amp;pid=3cdaf3e3b&amp;color=0,0,0&amp;vtp=1&amp;bt=1&amp;bbb=1&amp;hb=1"/>
              <p:cNvSpPr/>
              <p:nvPr>
                <p:custDataLst>
                  <p:tags r:id="rId1"/>
                </p:custDataLst>
              </p:nvPr>
            </p:nvSpPr>
            <p:spPr>
              <a:xfrm>
                <a:off x="719328" y="685093"/>
                <a:ext cx="10753344" cy="21229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10.如图所示，动滑轮重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，物体重</a:t>
                </a:r>
                <a14:m>
                  <m:oMath xmlns:m="http://schemas.openxmlformats.org/officeDocument/2006/math"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7 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，当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OA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=2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时，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为使轻质杠杆保持水平平衡，在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端沿竖直向下的方向所施</a:t>
                </a:r>
              </a:p>
              <a:p>
                <a:pPr latinLnBrk="1">
                  <a:lnSpc>
                    <a:spcPts val="5600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加的力应为</a:t>
                </a:r>
                <a:r>
                  <a:rPr lang="en-US" altLang="zh-CN" sz="32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___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。（不计绳重及摩擦）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QB_5_BD.45_1#f3f7d05c8?sp=1&amp;vcp=1&amp;vis=1&amp;pid=3cdaf3e3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19328" y="685093"/>
                <a:ext cx="10753344" cy="2122932"/>
              </a:xfrm>
              <a:prstGeom prst="rect">
                <a:avLst/>
              </a:prstGeom>
              <a:blipFill>
                <a:blip r:embed="rId7"/>
                <a:stretch>
                  <a:fillRect l="-2268" b="-117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5_AN.46_1#f3f7d05c8.blank?vcp=1&amp;vis=1&amp;pid=3cdaf3e3b&amp;color=0,0,0&amp;vpa=22&amp;vtp=1"/>
          <p:cNvSpPr/>
          <p:nvPr>
            <p:custDataLst>
              <p:tags r:id="rId2"/>
            </p:custDataLst>
          </p:nvPr>
        </p:nvSpPr>
        <p:spPr>
          <a:xfrm>
            <a:off x="2773553" y="2109186"/>
            <a:ext cx="497417" cy="6381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600"/>
              </a:lnSpc>
            </a:pPr>
            <a:r>
              <a:rPr lang="en-US" altLang="zh-CN" sz="3200">
                <a:solidFill>
                  <a:srgbClr val="C00000"/>
                </a:solidFill>
                <a:latin typeface="Times New Roman" pitchFamily="34" charset="0"/>
                <a:ea typeface="微软雅黑" panose="020B0503020204020204" pitchFamily="34" charset="-122"/>
                <a:cs typeface="Times New Roman" pitchFamily="34" charset="-120"/>
              </a:rPr>
              <a:t>2</a:t>
            </a:r>
            <a:endParaRPr lang="en-US" altLang="zh-CN" sz="3200"/>
          </a:p>
        </p:txBody>
      </p:sp>
      <p:pic>
        <p:nvPicPr>
          <p:cNvPr id="4" name="QB_5_BD.45_2#f3f7d05c8?vcp=1&amp;vis=1&amp;pid=3cdaf3e3b&amp;color=0,0,0&amp;tib=255,255,255&amp;vtp=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1584" y="2977187"/>
            <a:ext cx="3608832" cy="30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B_5_AS.47_1#f3f7d05c8?htil=17&amp;vcp=1&amp;vis=1&amp;pid=3cdaf3e3b&amp;color=0,0,0&amp;tib=255,255,255&amp;vtp=1&amp;hs=1&amp;hs=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8224" y="932403"/>
            <a:ext cx="3560064" cy="30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B_5_AS.47_2#f3f7d05c8?htil=17&amp;vcp=1&amp;vis=1&amp;pid=3cdaf3e3b&amp;color=0,0,0&amp;vtp=1&amp;bt=1&amp;bbb=1&amp;hb=1&amp;hs=1"/>
              <p:cNvSpPr/>
              <p:nvPr>
                <p:custDataLst>
                  <p:tags r:id="rId2"/>
                </p:custDataLst>
              </p:nvPr>
            </p:nvSpPr>
            <p:spPr>
              <a:xfrm>
                <a:off x="719328" y="871443"/>
                <a:ext cx="7010400" cy="316568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:r>
                  <a:rPr lang="en-US" altLang="zh-CN" sz="3200" b="1">
                    <a:solidFill>
                      <a:srgbClr val="93CDDD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【点拨】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动滑轮上有效绳子段数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=2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</a:t>
                </a:r>
              </a:p>
              <a:p>
                <a:pPr latinLnBrk="1">
                  <a:lnSpc>
                    <a:spcPts val="5867"/>
                  </a:lnSpc>
                </a:pP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则杠杆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B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端受到的拉力</a:t>
                </a:r>
              </a:p>
              <a:p>
                <a:pPr latinLnBrk="1">
                  <a:lnSpc>
                    <a:spcPts val="7066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B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n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G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G</m:t>
                        </m:r>
                      </m:e>
                      <m:sub>
                        <m:r>
                          <a:rPr lang="en-US" altLang="zh-CN" sz="3200" baseline="-1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动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)=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×(7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+1 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)=4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，根据杠杆平衡条件，有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QB_5_AS.47_2#f3f7d05c8?htil=17&amp;vcp=1&amp;vis=1&amp;pid=3cdaf3e3b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19328" y="871443"/>
                <a:ext cx="7010400" cy="3165687"/>
              </a:xfrm>
              <a:prstGeom prst="rect">
                <a:avLst/>
              </a:prstGeom>
              <a:blipFill>
                <a:blip r:embed="rId9"/>
                <a:stretch>
                  <a:fillRect l="-3478" r="-9304" b="-80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QB_5_AS.47_2#f3f7d05c8?htil=17&amp;vcp=1&amp;vis=1&amp;pid=3cdaf3e3b&amp;color=0,0,0&amp;vtp=1&amp;bt=1&amp;bbb=1&amp;hb=1&amp;hs=1">
                <a:extLst>
                  <a:ext uri="{FF2B5EF4-FFF2-40B4-BE49-F238E27FC236}">
                    <a16:creationId xmlns:a16="http://schemas.microsoft.com/office/drawing/2014/main" id="{085B58FC-D6FF-85AA-033B-9FD2DDFC3209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720000" y="4162606"/>
                <a:ext cx="10752000" cy="14901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867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B</m:t>
                        </m:r>
                      </m:sub>
                    </m:sSub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OB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OA</m:t>
                    </m:r>
                  </m:oMath>
                </a14:m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，则在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端沿竖直向下的方向所施加的力</a:t>
                </a:r>
              </a:p>
              <a:p>
                <a:pPr latinLnBrk="1">
                  <a:lnSpc>
                    <a:spcPts val="5867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F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3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itchFamily="34" charset="-120"/>
                              </a:rPr>
                              <m:t>B</m:t>
                            </m:r>
                          </m:sub>
                        </m:sSub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OB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OA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=4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×</m:t>
                    </m:r>
                    <m:f>
                      <m:f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=2 </m:t>
                    </m:r>
                    <m:r>
                      <m:rPr>
                        <m:sty m:val="p"/>
                      </m:rPr>
                      <a:rPr lang="en-US" altLang="zh-CN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N</m:t>
                    </m:r>
                  </m:oMath>
                </a14:m>
                <a:r>
                  <a:rPr lang="en-US" altLang="zh-CN" sz="133" kern="0" spc="-100000">
                    <a:solidFill>
                      <a:srgbClr val="FFFFFF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itchFamily="34" charset="0"/>
                    <a:ea typeface="微软雅黑" panose="020B0503020204020204" pitchFamily="34" charset="-122"/>
                    <a:cs typeface="Times New Roman" pitchFamily="34" charset="-120"/>
                  </a:rPr>
                  <a:t>。</a:t>
                </a:r>
                <a:endParaRPr lang="en-US" altLang="zh-CN" sz="3200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4" name="QB_5_AS.47_2#f3f7d05c8?htil=17&amp;vcp=1&amp;vis=1&amp;pid=3cdaf3e3b&amp;color=0,0,0&amp;vtp=1&amp;bt=1&amp;bbb=1&amp;hb=1&amp;hs=1">
                <a:extLst>
                  <a:ext uri="{FF2B5EF4-FFF2-40B4-BE49-F238E27FC236}">
                    <a16:creationId xmlns:a16="http://schemas.microsoft.com/office/drawing/2014/main" id="{085B58FC-D6FF-85AA-033B-9FD2DDFC32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720000" y="4162606"/>
                <a:ext cx="10752000" cy="1490133"/>
              </a:xfrm>
              <a:prstGeom prst="rect">
                <a:avLst/>
              </a:prstGeom>
              <a:blipFill>
                <a:blip r:embed="rId11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54">
            <a:hlinkClick r:id="rId12" action="ppaction://hlinksldjump"/>
            <a:extLst>
              <a:ext uri="{FF2B5EF4-FFF2-40B4-BE49-F238E27FC236}">
                <a16:creationId xmlns:a16="http://schemas.microsoft.com/office/drawing/2014/main" id="{46F41D5B-E111-FA82-9821-00D1A1270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10992544" y="5872291"/>
            <a:ext cx="806203" cy="576031"/>
          </a:xfrm>
          <a:custGeom>
            <a:avLst/>
            <a:gdLst/>
            <a:ahLst/>
            <a:cxnLst/>
            <a:rect l="l" t="t" r="r" b="b"/>
            <a:pathLst>
              <a:path w="854075" h="610235">
                <a:moveTo>
                  <a:pt x="0" y="0"/>
                </a:moveTo>
                <a:lnTo>
                  <a:pt x="0" y="610171"/>
                </a:lnTo>
                <a:lnTo>
                  <a:pt x="519137" y="465010"/>
                </a:lnTo>
                <a:lnTo>
                  <a:pt x="676932" y="465010"/>
                </a:lnTo>
                <a:lnTo>
                  <a:pt x="853770" y="305092"/>
                </a:lnTo>
                <a:lnTo>
                  <a:pt x="676919" y="145148"/>
                </a:lnTo>
                <a:lnTo>
                  <a:pt x="519137" y="145148"/>
                </a:lnTo>
                <a:lnTo>
                  <a:pt x="0" y="0"/>
                </a:lnTo>
                <a:close/>
              </a:path>
              <a:path w="854075" h="610235">
                <a:moveTo>
                  <a:pt x="676932" y="465010"/>
                </a:moveTo>
                <a:lnTo>
                  <a:pt x="519137" y="465010"/>
                </a:lnTo>
                <a:lnTo>
                  <a:pt x="519137" y="607707"/>
                </a:lnTo>
                <a:lnTo>
                  <a:pt x="676932" y="465010"/>
                </a:lnTo>
                <a:close/>
              </a:path>
              <a:path w="854075" h="610235">
                <a:moveTo>
                  <a:pt x="519137" y="2451"/>
                </a:moveTo>
                <a:lnTo>
                  <a:pt x="519137" y="145148"/>
                </a:lnTo>
                <a:lnTo>
                  <a:pt x="676919" y="145148"/>
                </a:lnTo>
                <a:lnTo>
                  <a:pt x="519137" y="2451"/>
                </a:ln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</p:spPr>
        <p:txBody>
          <a:bodyPr wrap="square" lIns="0" tIns="0" rIns="0" bIns="0" rtlCol="0"/>
          <a:lstStyle/>
          <a:p>
            <a:pPr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67" b="1" ker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返回</a:t>
            </a:r>
            <a:endParaRPr sz="2267" b="1" kern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文本框 1">
            <a:extLst>
              <a:ext uri="{FF2B5EF4-FFF2-40B4-BE49-F238E27FC236}">
                <a16:creationId xmlns:a16="http://schemas.microsoft.com/office/drawing/2014/main" id="{7C8C8F95-2D0E-9081-5709-754DAB26A53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3425" y="1952625"/>
            <a:ext cx="3841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动滑轮与定滑轮</a:t>
            </a:r>
          </a:p>
        </p:txBody>
      </p:sp>
      <p:sp>
        <p:nvSpPr>
          <p:cNvPr id="49155" name="文本框 2">
            <a:extLst>
              <a:ext uri="{FF2B5EF4-FFF2-40B4-BE49-F238E27FC236}">
                <a16:creationId xmlns:a16="http://schemas.microsoft.com/office/drawing/2014/main" id="{B5D5DB05-7271-C424-1978-FAC015D6A702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1670050"/>
            <a:ext cx="1333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定滑轮</a:t>
            </a:r>
          </a:p>
        </p:txBody>
      </p:sp>
      <p:sp>
        <p:nvSpPr>
          <p:cNvPr id="49156" name="文本框 3">
            <a:extLst>
              <a:ext uri="{FF2B5EF4-FFF2-40B4-BE49-F238E27FC236}">
                <a16:creationId xmlns:a16="http://schemas.microsoft.com/office/drawing/2014/main" id="{7B39B85B-D7C4-CDB1-1AFA-AA04B25EBFBC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16375" y="1006475"/>
            <a:ext cx="5975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轴不随物体一起运动的滑轮</a:t>
            </a:r>
          </a:p>
        </p:txBody>
      </p:sp>
      <p:sp>
        <p:nvSpPr>
          <p:cNvPr id="49157" name="文本框 4">
            <a:extLst>
              <a:ext uri="{FF2B5EF4-FFF2-40B4-BE49-F238E27FC236}">
                <a16:creationId xmlns:a16="http://schemas.microsoft.com/office/drawing/2014/main" id="{0DC7CF66-2EDD-41FD-AF3F-A023DD2B4C1C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16375" y="1716088"/>
            <a:ext cx="5975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不省力，也不费距离，但可以改变力的方向</a:t>
            </a:r>
          </a:p>
        </p:txBody>
      </p:sp>
      <p:sp>
        <p:nvSpPr>
          <p:cNvPr id="49158" name="文本框 5">
            <a:extLst>
              <a:ext uri="{FF2B5EF4-FFF2-40B4-BE49-F238E27FC236}">
                <a16:creationId xmlns:a16="http://schemas.microsoft.com/office/drawing/2014/main" id="{BF3F537C-5EE3-EEED-EFB3-11C709F214BD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16375" y="2424113"/>
            <a:ext cx="5975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实质：等臂杠杆</a:t>
            </a:r>
          </a:p>
        </p:txBody>
      </p:sp>
      <p:sp>
        <p:nvSpPr>
          <p:cNvPr id="49159" name="文本框 6">
            <a:extLst>
              <a:ext uri="{FF2B5EF4-FFF2-40B4-BE49-F238E27FC236}">
                <a16:creationId xmlns:a16="http://schemas.microsoft.com/office/drawing/2014/main" id="{435E9AE5-3A84-144F-B92A-8263F9B89B1E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43375" y="3860800"/>
            <a:ext cx="5975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轴随物体一起运动的滑轮</a:t>
            </a:r>
          </a:p>
        </p:txBody>
      </p:sp>
      <p:sp>
        <p:nvSpPr>
          <p:cNvPr id="49160" name="文本框 7">
            <a:extLst>
              <a:ext uri="{FF2B5EF4-FFF2-40B4-BE49-F238E27FC236}">
                <a16:creationId xmlns:a16="http://schemas.microsoft.com/office/drawing/2014/main" id="{F4B6788E-1448-ED3F-16F7-2DB58078CE47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43375" y="4568825"/>
            <a:ext cx="5975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省力，但费距离，且不能改变力的方向</a:t>
            </a:r>
          </a:p>
        </p:txBody>
      </p:sp>
      <p:sp>
        <p:nvSpPr>
          <p:cNvPr id="49161" name="文本框 8">
            <a:extLst>
              <a:ext uri="{FF2B5EF4-FFF2-40B4-BE49-F238E27FC236}">
                <a16:creationId xmlns:a16="http://schemas.microsoft.com/office/drawing/2014/main" id="{4529B9BD-D1EB-7229-51D6-4685E220C872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43375" y="5278438"/>
            <a:ext cx="5975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实质：省力杠杆</a:t>
            </a:r>
          </a:p>
        </p:txBody>
      </p:sp>
      <p:sp>
        <p:nvSpPr>
          <p:cNvPr id="49162" name="文本框 9">
            <a:extLst>
              <a:ext uri="{FF2B5EF4-FFF2-40B4-BE49-F238E27FC236}">
                <a16:creationId xmlns:a16="http://schemas.microsoft.com/office/drawing/2014/main" id="{C537971D-E67B-A4F9-DEC9-D5A9903F8716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794000" y="4519613"/>
            <a:ext cx="1333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动滑轮</a:t>
            </a:r>
          </a:p>
        </p:txBody>
      </p:sp>
      <p:sp>
        <p:nvSpPr>
          <p:cNvPr id="49163" name="AutoShape 14">
            <a:extLst>
              <a:ext uri="{FF2B5EF4-FFF2-40B4-BE49-F238E27FC236}">
                <a16:creationId xmlns:a16="http://schemas.microsoft.com/office/drawing/2014/main" id="{0E05C345-97A0-3326-7281-766343C42FB5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2541588" y="1862138"/>
            <a:ext cx="177800" cy="2792412"/>
          </a:xfrm>
          <a:prstGeom prst="leftBrace">
            <a:avLst>
              <a:gd name="adj1" fmla="val 69365"/>
              <a:gd name="adj2" fmla="val 50000"/>
            </a:avLst>
          </a:prstGeom>
          <a:noFill/>
          <a:ln w="19050">
            <a:solidFill>
              <a:srgbClr val="0D0D0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164" name="AutoShape 14">
            <a:extLst>
              <a:ext uri="{FF2B5EF4-FFF2-40B4-BE49-F238E27FC236}">
                <a16:creationId xmlns:a16="http://schemas.microsoft.com/office/drawing/2014/main" id="{A5DADCD1-FB15-9D44-DD3E-49B955ABD720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3900488" y="1144588"/>
            <a:ext cx="92075" cy="1550987"/>
          </a:xfrm>
          <a:prstGeom prst="leftBrace">
            <a:avLst>
              <a:gd name="adj1" fmla="val 69563"/>
              <a:gd name="adj2" fmla="val 50000"/>
            </a:avLst>
          </a:prstGeom>
          <a:noFill/>
          <a:ln w="19050">
            <a:solidFill>
              <a:srgbClr val="0D0D0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165" name="AutoShape 14">
            <a:extLst>
              <a:ext uri="{FF2B5EF4-FFF2-40B4-BE49-F238E27FC236}">
                <a16:creationId xmlns:a16="http://schemas.microsoft.com/office/drawing/2014/main" id="{64615031-68E9-74EF-24EC-F1040E9DE4B2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3984625" y="4054475"/>
            <a:ext cx="92075" cy="1549400"/>
          </a:xfrm>
          <a:prstGeom prst="leftBrace">
            <a:avLst>
              <a:gd name="adj1" fmla="val 69492"/>
              <a:gd name="adj2" fmla="val 50000"/>
            </a:avLst>
          </a:prstGeom>
          <a:noFill/>
          <a:ln w="19050">
            <a:solidFill>
              <a:srgbClr val="0D0D0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166" name="文本框 4103">
            <a:extLst>
              <a:ext uri="{FF2B5EF4-FFF2-40B4-BE49-F238E27FC236}">
                <a16:creationId xmlns:a16="http://schemas.microsoft.com/office/drawing/2014/main" id="{AF274DE6-92DE-D37A-F47D-B2DE7D4E8C62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9063" y="260350"/>
            <a:ext cx="1295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课堂小结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>
            <p:custDataLst>
              <p:tags r:id="rId1"/>
            </p:custDataLst>
          </p:nvPr>
        </p:nvGrpSpPr>
        <p:grpSpPr>
          <a:xfrm>
            <a:off x="-30953" y="68211"/>
            <a:ext cx="12253906" cy="6721577"/>
            <a:chOff x="-30953" y="68211"/>
            <a:chExt cx="12253906" cy="6721577"/>
          </a:xfrm>
        </p:grpSpPr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2431948" y="737295"/>
              <a:ext cx="7467359" cy="557415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100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3"/>
              </p:custDataLst>
            </p:nvPr>
          </p:nvSpPr>
          <p:spPr>
            <a:xfrm>
              <a:off x="3821798" y="1854709"/>
              <a:ext cx="4582011" cy="3420333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rgbClr val="93885B"/>
              </a:solidFill>
            </a:ln>
            <a:effectLst>
              <a:outerShdw blurRad="279400" dist="38100" dir="8100000" algn="tr" rotWithShape="0">
                <a:srgbClr val="93885B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>
              <a:biLevel thresh="50000"/>
            </a:blip>
            <a:stretch>
              <a:fillRect/>
            </a:stretch>
          </p:blipFill>
          <p:spPr>
            <a:xfrm flipH="1">
              <a:off x="5183699" y="1854708"/>
              <a:ext cx="1862510" cy="921894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>
              <p:custDataLst>
                <p:tags r:id="rId5"/>
              </p:custDataLst>
            </p:nvPr>
          </p:nvGrpSpPr>
          <p:grpSpPr>
            <a:xfrm>
              <a:off x="3036135" y="1275844"/>
              <a:ext cx="6157642" cy="4596494"/>
              <a:chOff x="3017080" y="416684"/>
              <a:chExt cx="6157841" cy="6157841"/>
            </a:xfrm>
          </p:grpSpPr>
          <p:sp>
            <p:nvSpPr>
              <p:cNvPr id="22" name="椭圆 21"/>
              <p:cNvSpPr/>
              <p:nvPr>
                <p:custDataLst>
                  <p:tags r:id="rId22"/>
                </p:custDataLst>
              </p:nvPr>
            </p:nvSpPr>
            <p:spPr>
              <a:xfrm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>
                <p:custDataLst>
                  <p:tags r:id="rId23"/>
                </p:custDataLst>
              </p:nvPr>
            </p:nvSpPr>
            <p:spPr>
              <a:xfrm rot="10800000" flipV="1">
                <a:off x="3017080" y="416684"/>
                <a:ext cx="6157841" cy="6157841"/>
              </a:xfrm>
              <a:prstGeom prst="ellipse">
                <a:avLst/>
              </a:prstGeom>
              <a:noFill/>
              <a:ln w="12700">
                <a:gradFill>
                  <a:gsLst>
                    <a:gs pos="55616">
                      <a:srgbClr val="93885B">
                        <a:alpha val="0"/>
                      </a:srgbClr>
                    </a:gs>
                    <a:gs pos="46525">
                      <a:srgbClr val="93885B">
                        <a:alpha val="0"/>
                      </a:srgbClr>
                    </a:gs>
                    <a:gs pos="100000">
                      <a:srgbClr val="93885B">
                        <a:alpha val="0"/>
                      </a:srgbClr>
                    </a:gs>
                    <a:gs pos="40118">
                      <a:srgbClr val="93885B"/>
                    </a:gs>
                    <a:gs pos="35000">
                      <a:srgbClr val="93885B">
                        <a:alpha val="0"/>
                      </a:srgbClr>
                    </a:gs>
                    <a:gs pos="24568">
                      <a:srgbClr val="93885B">
                        <a:alpha val="0"/>
                      </a:srgbClr>
                    </a:gs>
                    <a:gs pos="16000">
                      <a:srgbClr val="93885B"/>
                    </a:gs>
                    <a:gs pos="10000">
                      <a:srgbClr val="93885B">
                        <a:alpha val="0"/>
                      </a:srgbClr>
                    </a:gs>
                    <a:gs pos="3000">
                      <a:srgbClr val="93885B">
                        <a:alpha val="0"/>
                      </a:srgbClr>
                    </a:gs>
                    <a:gs pos="0">
                      <a:srgbClr val="93885B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7704881" y="4663979"/>
              <a:ext cx="4518072" cy="211317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-30953" y="4067438"/>
              <a:ext cx="3589399" cy="2722350"/>
            </a:xfrm>
            <a:custGeom>
              <a:avLst/>
              <a:gdLst>
                <a:gd name="connsiteX0" fmla="*/ 0 w 5741080"/>
                <a:gd name="connsiteY0" fmla="*/ 0 h 5833155"/>
                <a:gd name="connsiteX1" fmla="*/ 3254688 w 5741080"/>
                <a:gd name="connsiteY1" fmla="*/ 0 h 5833155"/>
                <a:gd name="connsiteX2" fmla="*/ 3254688 w 5741080"/>
                <a:gd name="connsiteY2" fmla="*/ 1173889 h 5833155"/>
                <a:gd name="connsiteX3" fmla="*/ 5633605 w 5741080"/>
                <a:gd name="connsiteY3" fmla="*/ 1173889 h 5833155"/>
                <a:gd name="connsiteX4" fmla="*/ 5633605 w 5741080"/>
                <a:gd name="connsiteY4" fmla="*/ 0 h 5833155"/>
                <a:gd name="connsiteX5" fmla="*/ 5741080 w 5741080"/>
                <a:gd name="connsiteY5" fmla="*/ 0 h 5833155"/>
                <a:gd name="connsiteX6" fmla="*/ 5741080 w 5741080"/>
                <a:gd name="connsiteY6" fmla="*/ 5833155 h 5833155"/>
                <a:gd name="connsiteX7" fmla="*/ 0 w 5741080"/>
                <a:gd name="connsiteY7" fmla="*/ 5833155 h 583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1080" h="5833155">
                  <a:moveTo>
                    <a:pt x="0" y="0"/>
                  </a:moveTo>
                  <a:lnTo>
                    <a:pt x="3254688" y="0"/>
                  </a:lnTo>
                  <a:lnTo>
                    <a:pt x="3254688" y="1173889"/>
                  </a:lnTo>
                  <a:lnTo>
                    <a:pt x="5633605" y="1173889"/>
                  </a:lnTo>
                  <a:lnTo>
                    <a:pt x="5633605" y="0"/>
                  </a:lnTo>
                  <a:lnTo>
                    <a:pt x="5741080" y="0"/>
                  </a:lnTo>
                  <a:lnTo>
                    <a:pt x="5741080" y="5833155"/>
                  </a:lnTo>
                  <a:lnTo>
                    <a:pt x="0" y="5833155"/>
                  </a:lnTo>
                  <a:close/>
                </a:path>
              </a:pathLst>
            </a:custGeom>
          </p:spPr>
        </p:pic>
        <p:pic>
          <p:nvPicPr>
            <p:cNvPr id="8" name="PA-图片 6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96294" y="10927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9" name="PA-图片 6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1595" y="1390527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0" name="PA-图片 6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02901" y="72798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1" name="PA-图片 6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96493" y="6821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2" name="PA-图片 5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99315" y="755934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3" name="PA-图片 5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30443" y="934948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4" name="PA-图片 5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81188" y="767331"/>
              <a:ext cx="924530" cy="841101"/>
            </a:xfrm>
            <a:custGeom>
              <a:avLst/>
              <a:gdLst>
                <a:gd name="connsiteX0" fmla="*/ 462280 w 924560"/>
                <a:gd name="connsiteY0" fmla="*/ 0 h 1126808"/>
                <a:gd name="connsiteX1" fmla="*/ 924560 w 924560"/>
                <a:gd name="connsiteY1" fmla="*/ 563404 h 1126808"/>
                <a:gd name="connsiteX2" fmla="*/ 462280 w 924560"/>
                <a:gd name="connsiteY2" fmla="*/ 1126808 h 1126808"/>
                <a:gd name="connsiteX3" fmla="*/ 0 w 924560"/>
                <a:gd name="connsiteY3" fmla="*/ 563404 h 1126808"/>
                <a:gd name="connsiteX4" fmla="*/ 462280 w 924560"/>
                <a:gd name="connsiteY4" fmla="*/ 0 h 112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126808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874563"/>
                    <a:pt x="717590" y="1126808"/>
                    <a:pt x="462280" y="1126808"/>
                  </a:cubicBezTo>
                  <a:cubicBezTo>
                    <a:pt x="206970" y="1126808"/>
                    <a:pt x="0" y="874563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5" name="PA-图片 5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67882" y="1608431"/>
              <a:ext cx="924530" cy="740133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4032863" y="2348565"/>
              <a:ext cx="594568" cy="100968"/>
            </a:xfrm>
            <a:custGeom>
              <a:avLst/>
              <a:gdLst>
                <a:gd name="connsiteX0" fmla="*/ 0 w 594587"/>
                <a:gd name="connsiteY0" fmla="*/ 0 h 135265"/>
                <a:gd name="connsiteX1" fmla="*/ 594587 w 594587"/>
                <a:gd name="connsiteY1" fmla="*/ 0 h 135265"/>
                <a:gd name="connsiteX2" fmla="*/ 555758 w 594587"/>
                <a:gd name="connsiteY2" fmla="*/ 39044 h 135265"/>
                <a:gd name="connsiteX3" fmla="*/ 297293 w 594587"/>
                <a:gd name="connsiteY3" fmla="*/ 135265 h 135265"/>
                <a:gd name="connsiteX4" fmla="*/ 38828 w 594587"/>
                <a:gd name="connsiteY4" fmla="*/ 39044 h 135265"/>
                <a:gd name="connsiteX5" fmla="*/ 0 w 594587"/>
                <a:gd name="connsiteY5" fmla="*/ 0 h 13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587" h="135265">
                  <a:moveTo>
                    <a:pt x="0" y="0"/>
                  </a:moveTo>
                  <a:lnTo>
                    <a:pt x="594587" y="0"/>
                  </a:lnTo>
                  <a:lnTo>
                    <a:pt x="555758" y="39044"/>
                  </a:lnTo>
                  <a:cubicBezTo>
                    <a:pt x="481978" y="99793"/>
                    <a:pt x="393034" y="135265"/>
                    <a:pt x="297293" y="135265"/>
                  </a:cubicBezTo>
                  <a:cubicBezTo>
                    <a:pt x="201552" y="135265"/>
                    <a:pt x="112608" y="99793"/>
                    <a:pt x="38828" y="39044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PA-图片 56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538909">
              <a:off x="9473152" y="1726233"/>
              <a:ext cx="659806" cy="528208"/>
            </a:xfrm>
            <a:custGeom>
              <a:avLst/>
              <a:gdLst>
                <a:gd name="connsiteX0" fmla="*/ 462280 w 924560"/>
                <a:gd name="connsiteY0" fmla="*/ 0 h 991543"/>
                <a:gd name="connsiteX1" fmla="*/ 924560 w 924560"/>
                <a:gd name="connsiteY1" fmla="*/ 563404 h 991543"/>
                <a:gd name="connsiteX2" fmla="*/ 789161 w 924560"/>
                <a:gd name="connsiteY2" fmla="*/ 961791 h 991543"/>
                <a:gd name="connsiteX3" fmla="*/ 759574 w 924560"/>
                <a:gd name="connsiteY3" fmla="*/ 991543 h 991543"/>
                <a:gd name="connsiteX4" fmla="*/ 164987 w 924560"/>
                <a:gd name="connsiteY4" fmla="*/ 991543 h 991543"/>
                <a:gd name="connsiteX5" fmla="*/ 135399 w 924560"/>
                <a:gd name="connsiteY5" fmla="*/ 961791 h 991543"/>
                <a:gd name="connsiteX6" fmla="*/ 0 w 924560"/>
                <a:gd name="connsiteY6" fmla="*/ 563404 h 991543"/>
                <a:gd name="connsiteX7" fmla="*/ 462280 w 924560"/>
                <a:gd name="connsiteY7" fmla="*/ 0 h 99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560" h="991543">
                  <a:moveTo>
                    <a:pt x="462280" y="0"/>
                  </a:moveTo>
                  <a:cubicBezTo>
                    <a:pt x="717590" y="0"/>
                    <a:pt x="924560" y="252245"/>
                    <a:pt x="924560" y="563404"/>
                  </a:cubicBezTo>
                  <a:cubicBezTo>
                    <a:pt x="924560" y="718984"/>
                    <a:pt x="872818" y="859835"/>
                    <a:pt x="789161" y="961791"/>
                  </a:cubicBezTo>
                  <a:lnTo>
                    <a:pt x="759574" y="991543"/>
                  </a:lnTo>
                  <a:lnTo>
                    <a:pt x="164987" y="991543"/>
                  </a:lnTo>
                  <a:lnTo>
                    <a:pt x="135399" y="961791"/>
                  </a:lnTo>
                  <a:cubicBezTo>
                    <a:pt x="51743" y="859835"/>
                    <a:pt x="0" y="718984"/>
                    <a:pt x="0" y="563404"/>
                  </a:cubicBezTo>
                  <a:cubicBezTo>
                    <a:pt x="0" y="252245"/>
                    <a:pt x="206970" y="0"/>
                    <a:pt x="462280" y="0"/>
                  </a:cubicBezTo>
                  <a:close/>
                </a:path>
              </a:pathLst>
            </a:cu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>
              <a:grayscl/>
            </a:blip>
            <a:stretch>
              <a:fillRect/>
            </a:stretch>
          </p:blipFill>
          <p:spPr>
            <a:xfrm>
              <a:off x="4629216" y="3893875"/>
              <a:ext cx="3072825" cy="124762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0"/>
            <a:stretch>
              <a:fillRect/>
            </a:stretch>
          </p:blipFill>
          <p:spPr>
            <a:xfrm>
              <a:off x="5503535" y="3509207"/>
              <a:ext cx="1324182" cy="91006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4046222" y="4464928"/>
              <a:ext cx="3673641" cy="2097382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21"/>
              </p:custDataLst>
            </p:nvPr>
          </p:nvSpPr>
          <p:spPr>
            <a:xfrm>
              <a:off x="4070405" y="2453061"/>
              <a:ext cx="46996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60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方正粗黑宋简体" panose="02000000000000000000" charset="-122"/>
                  <a:ea typeface="方正粗黑宋简体" panose="02000000000000000000" charset="-122"/>
                  <a:cs typeface="+mn-ea"/>
                  <a:sym typeface="思源宋体 CN" panose="02020400000000000000" pitchFamily="18" charset="-122"/>
                </a:rPr>
                <a:t>谢谢观看！</a:t>
              </a:r>
            </a:p>
          </p:txBody>
        </p:sp>
      </p:grpSp>
    </p:spTree>
  </p:cSld>
  <p:clrMapOvr>
    <a:masterClrMapping/>
  </p:clrMapOvr>
  <p:transition spd="slow">
    <p:push dir="u"/>
    <p:sndAc>
      <p:stSnd>
        <p:snd r:embed="rId2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3">
            <a:extLst>
              <a:ext uri="{FF2B5EF4-FFF2-40B4-BE49-F238E27FC236}">
                <a16:creationId xmlns:a16="http://schemas.microsoft.com/office/drawing/2014/main" id="{2005A002-4F45-4CCA-3610-CCDAEED8E61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32075" y="2463800"/>
            <a:ext cx="58324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</a:rPr>
              <a:t>1.</a:t>
            </a:r>
            <a:r>
              <a:rPr lang="zh-CN" altLang="en-US" sz="2600" b="1">
                <a:latin typeface="Times New Roman" panose="02020603050405020304" pitchFamily="18" charset="0"/>
              </a:rPr>
              <a:t>认识什么是定滑轮和动滑轮；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>
                <a:latin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</a:rPr>
              <a:t>知道定滑轮和动滑轮的特点。（重点）</a:t>
            </a:r>
            <a:endParaRPr lang="zh-CN" altLang="en-US" sz="2600" b="1">
              <a:latin typeface="Times New Roman" panose="02020603050405020304" pitchFamily="18" charset="0"/>
            </a:endParaRPr>
          </a:p>
        </p:txBody>
      </p:sp>
      <p:sp>
        <p:nvSpPr>
          <p:cNvPr id="36867" name="文本框 4">
            <a:extLst>
              <a:ext uri="{FF2B5EF4-FFF2-40B4-BE49-F238E27FC236}">
                <a16:creationId xmlns:a16="http://schemas.microsoft.com/office/drawing/2014/main" id="{8D347379-BD4D-6AF0-3405-9DDB19044E3F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56200" y="1558925"/>
            <a:ext cx="2041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36868" name="文本框 4103">
            <a:extLst>
              <a:ext uri="{FF2B5EF4-FFF2-40B4-BE49-F238E27FC236}">
                <a16:creationId xmlns:a16="http://schemas.microsoft.com/office/drawing/2014/main" id="{A932B4B9-24D3-6ECA-A398-C8A2C370E94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导入新课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组合 42">
            <a:extLst>
              <a:ext uri="{FF2B5EF4-FFF2-40B4-BE49-F238E27FC236}">
                <a16:creationId xmlns:a16="http://schemas.microsoft.com/office/drawing/2014/main" id="{B0553C3C-BE35-05ED-91F5-6275F745D65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803650" y="1276350"/>
            <a:ext cx="4584700" cy="609600"/>
            <a:chOff x="1700" y="2263"/>
            <a:chExt cx="7220" cy="960"/>
          </a:xfrm>
        </p:grpSpPr>
        <p:sp>
          <p:nvSpPr>
            <p:cNvPr id="37" name="副标题 2">
              <a:extLst>
                <a:ext uri="{FF2B5EF4-FFF2-40B4-BE49-F238E27FC236}">
                  <a16:creationId xmlns:a16="http://schemas.microsoft.com/office/drawing/2014/main" id="{173C9BB6-65E7-67D1-40A6-C87A4FC9D4FC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 bwMode="auto">
            <a:xfrm>
              <a:off x="1700" y="2263"/>
              <a:ext cx="2400" cy="9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spcBef>
                  <a:spcPct val="0"/>
                </a:spcBef>
                <a:buClr>
                  <a:srgbClr val="477AB1"/>
                </a:buClr>
                <a:buSzPct val="70000"/>
                <a:buFontTx/>
                <a:buNone/>
                <a:defRPr/>
              </a:pPr>
              <a:r>
                <a:rPr lang="zh-CN" altLang="en-US" sz="2800" cap="small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r>
                <a:rPr lang="en-US" altLang="zh-CN" sz="2800" cap="small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cap="small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58D3EF23-1972-2BC0-DF18-A6B526739F6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500" y="2263"/>
              <a:ext cx="5420" cy="8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>
                  <a:srgbClr val="477AB1"/>
                </a:buClr>
                <a:buSzPct val="70000"/>
                <a:buFontTx/>
                <a:buNone/>
                <a:defRPr/>
              </a:pPr>
              <a:r>
                <a:rPr lang="zh-CN" altLang="en-US" sz="2800" cap="small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用滑轮把钩码提起来</a:t>
              </a: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CD34845E-6BA6-24AA-8C47-D45C10394D2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31950" y="2041525"/>
            <a:ext cx="3649663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>
                <a:srgbClr val="477AB1"/>
              </a:buClr>
              <a:buSzPct val="70000"/>
              <a:buFontTx/>
              <a:buNone/>
              <a:defRPr/>
            </a:pPr>
            <a:r>
              <a:rPr lang="zh-CN" altLang="en-US" sz="2600" cap="small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600" cap="small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600" cap="small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）说出滑轮的结构。</a:t>
            </a:r>
          </a:p>
        </p:txBody>
      </p:sp>
      <p:sp>
        <p:nvSpPr>
          <p:cNvPr id="40" name="矩形 9">
            <a:extLst>
              <a:ext uri="{FF2B5EF4-FFF2-40B4-BE49-F238E27FC236}">
                <a16:creationId xmlns:a16="http://schemas.microsoft.com/office/drawing/2014/main" id="{A5E38019-2D8A-8896-1683-F48606F35058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52588" y="2746375"/>
            <a:ext cx="40227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    可以绕着中心轴转动的、有沟槽的</a:t>
            </a: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圆盘</a:t>
            </a:r>
            <a:r>
              <a:rPr lang="zh-CN" altLang="en-US" sz="2600">
                <a:latin typeface="黑体" panose="02010609060101010101" pitchFamily="49" charset="-122"/>
                <a:ea typeface="黑体" panose="02010609060101010101" pitchFamily="49" charset="-122"/>
              </a:rPr>
              <a:t>和跨过圆盘的绳（或钢索、链条）等组成的一种</a:t>
            </a:r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简单机械。</a:t>
            </a: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D3E39614-7FF4-9FCF-8B17-A2DC54D0BD23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8" t="-998" r="928" b="998"/>
          <a:stretch>
            <a:fillRect/>
          </a:stretch>
        </p:blipFill>
        <p:spPr bwMode="auto">
          <a:xfrm>
            <a:off x="6059488" y="2679700"/>
            <a:ext cx="38989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4" name="组合 6147">
            <a:extLst>
              <a:ext uri="{FF2B5EF4-FFF2-40B4-BE49-F238E27FC236}">
                <a16:creationId xmlns:a16="http://schemas.microsoft.com/office/drawing/2014/main" id="{2B49EE44-053B-80C4-9245-C97A5B2E192C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19063" y="476250"/>
            <a:ext cx="3228975" cy="809625"/>
            <a:chOff x="0" y="0"/>
            <a:chExt cx="5089" cy="1274"/>
          </a:xfrm>
        </p:grpSpPr>
        <p:sp>
          <p:nvSpPr>
            <p:cNvPr id="37896" name="矩形 7">
              <a:extLst>
                <a:ext uri="{FF2B5EF4-FFF2-40B4-BE49-F238E27FC236}">
                  <a16:creationId xmlns:a16="http://schemas.microsoft.com/office/drawing/2014/main" id="{226B6AC7-1333-EC99-2AF0-2A10C903687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200 h 1872208"/>
                <a:gd name="T2" fmla="*/ 2634 w 2520280"/>
                <a:gd name="T3" fmla="*/ 1200 h 1872208"/>
                <a:gd name="T4" fmla="*/ 0 w 2520280"/>
                <a:gd name="T5" fmla="*/ 1200 h 1872208"/>
                <a:gd name="T6" fmla="*/ 0 w 2520280"/>
                <a:gd name="T7" fmla="*/ 0 h 1872208"/>
                <a:gd name="T8" fmla="*/ 1 w 2520280"/>
                <a:gd name="T9" fmla="*/ 0 h 1872208"/>
                <a:gd name="T10" fmla="*/ 0 w 2520280"/>
                <a:gd name="T11" fmla="*/ 0 h 187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7" name="任意多边形 16">
              <a:extLst>
                <a:ext uri="{FF2B5EF4-FFF2-40B4-BE49-F238E27FC236}">
                  <a16:creationId xmlns:a16="http://schemas.microsoft.com/office/drawing/2014/main" id="{40BF31A6-981E-D18E-790A-CE975A1F96BB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0" y="454"/>
              <a:ext cx="826" cy="760"/>
            </a:xfrm>
            <a:custGeom>
              <a:avLst/>
              <a:gdLst>
                <a:gd name="T0" fmla="*/ 0 w 696310"/>
                <a:gd name="T1" fmla="*/ 0 h 696310"/>
                <a:gd name="T2" fmla="*/ 545 w 696310"/>
                <a:gd name="T3" fmla="*/ 0 h 696310"/>
                <a:gd name="T4" fmla="*/ 545 w 696310"/>
                <a:gd name="T5" fmla="*/ 258 h 696310"/>
                <a:gd name="T6" fmla="*/ 826 w 696310"/>
                <a:gd name="T7" fmla="*/ 258 h 696310"/>
                <a:gd name="T8" fmla="*/ 826 w 696310"/>
                <a:gd name="T9" fmla="*/ 760 h 696310"/>
                <a:gd name="T10" fmla="*/ 0 w 696310"/>
                <a:gd name="T11" fmla="*/ 760 h 696310"/>
                <a:gd name="T12" fmla="*/ 0 w 696310"/>
                <a:gd name="T13" fmla="*/ 0 h 696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8" name="矩形 17">
              <a:extLst>
                <a:ext uri="{FF2B5EF4-FFF2-40B4-BE49-F238E27FC236}">
                  <a16:creationId xmlns:a16="http://schemas.microsoft.com/office/drawing/2014/main" id="{6C705A38-5E90-CC2C-DDD7-4B1FA21F58A6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00">
                <a:solidFill>
                  <a:srgbClr val="FFFFFF"/>
                </a:solidFill>
              </a:endParaRPr>
            </a:p>
          </p:txBody>
        </p:sp>
        <p:sp>
          <p:nvSpPr>
            <p:cNvPr id="37899" name="文本框 6151">
              <a:extLst>
                <a:ext uri="{FF2B5EF4-FFF2-40B4-BE49-F238E27FC236}">
                  <a16:creationId xmlns:a16="http://schemas.microsoft.com/office/drawing/2014/main" id="{120BA3F3-0AA9-7508-4A29-C2DE9049A3E9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78" y="432"/>
              <a:ext cx="4211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动滑轮和定滑轮</a:t>
              </a:r>
            </a:p>
          </p:txBody>
        </p:sp>
        <p:sp>
          <p:nvSpPr>
            <p:cNvPr id="37900" name="文本框 6152">
              <a:extLst>
                <a:ext uri="{FF2B5EF4-FFF2-40B4-BE49-F238E27FC236}">
                  <a16:creationId xmlns:a16="http://schemas.microsoft.com/office/drawing/2014/main" id="{97B28EE1-1E07-2D35-55E5-9C0902380BB8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0" y="452"/>
              <a:ext cx="873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37895" name="文本框 4103">
            <a:extLst>
              <a:ext uri="{FF2B5EF4-FFF2-40B4-BE49-F238E27FC236}">
                <a16:creationId xmlns:a16="http://schemas.microsoft.com/office/drawing/2014/main" id="{B86F65B3-2CD4-BABC-F328-CFF9D5FDD10A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9063" y="2397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6">
            <a:extLst>
              <a:ext uri="{FF2B5EF4-FFF2-40B4-BE49-F238E27FC236}">
                <a16:creationId xmlns:a16="http://schemas.microsoft.com/office/drawing/2014/main" id="{EB9E5982-CA8F-7C42-2B38-73388A710207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06613" y="1885950"/>
            <a:ext cx="79597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）利用滑轮把钩码提升起来，设计两种实验方案，请给出你的示意图。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E31D959F-8471-35F0-9B6E-5EE6D9F26E3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1875" y="3413125"/>
            <a:ext cx="30988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">
            <a:extLst>
              <a:ext uri="{FF2B5EF4-FFF2-40B4-BE49-F238E27FC236}">
                <a16:creationId xmlns:a16="http://schemas.microsoft.com/office/drawing/2014/main" id="{1FBA81EA-2F42-B627-42AD-88D47A7639B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3" b="12802"/>
          <a:stretch>
            <a:fillRect/>
          </a:stretch>
        </p:blipFill>
        <p:spPr bwMode="auto">
          <a:xfrm>
            <a:off x="5556250" y="3297238"/>
            <a:ext cx="1023938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xjhlx13">
            <a:extLst>
              <a:ext uri="{FF2B5EF4-FFF2-40B4-BE49-F238E27FC236}">
                <a16:creationId xmlns:a16="http://schemas.microsoft.com/office/drawing/2014/main" id="{AB8D8C1A-6691-04BD-3514-AC904CA580E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646863" y="3644900"/>
            <a:ext cx="512762" cy="428625"/>
            <a:chOff x="6627" y="2220"/>
            <a:chExt cx="1155" cy="1502"/>
          </a:xfrm>
        </p:grpSpPr>
        <p:sp>
          <p:nvSpPr>
            <p:cNvPr id="38932" name="Freeform 26">
              <a:extLst>
                <a:ext uri="{FF2B5EF4-FFF2-40B4-BE49-F238E27FC236}">
                  <a16:creationId xmlns:a16="http://schemas.microsoft.com/office/drawing/2014/main" id="{496142B2-926D-311B-0A23-676F322D5D74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79 w 2020"/>
                <a:gd name="T1" fmla="*/ 3 h 2594"/>
                <a:gd name="T2" fmla="*/ 79 w 2020"/>
                <a:gd name="T3" fmla="*/ 92 h 2594"/>
                <a:gd name="T4" fmla="*/ 74 w 2020"/>
                <a:gd name="T5" fmla="*/ 168 h 2594"/>
                <a:gd name="T6" fmla="*/ 41 w 2020"/>
                <a:gd name="T7" fmla="*/ 211 h 2594"/>
                <a:gd name="T8" fmla="*/ 19 w 2020"/>
                <a:gd name="T9" fmla="*/ 249 h 2594"/>
                <a:gd name="T10" fmla="*/ 1 w 2020"/>
                <a:gd name="T11" fmla="*/ 301 h 2594"/>
                <a:gd name="T12" fmla="*/ 11 w 2020"/>
                <a:gd name="T13" fmla="*/ 344 h 2594"/>
                <a:gd name="T14" fmla="*/ 44 w 2020"/>
                <a:gd name="T15" fmla="*/ 389 h 2594"/>
                <a:gd name="T16" fmla="*/ 109 w 2020"/>
                <a:gd name="T17" fmla="*/ 424 h 2594"/>
                <a:gd name="T18" fmla="*/ 182 w 2020"/>
                <a:gd name="T19" fmla="*/ 427 h 2594"/>
                <a:gd name="T20" fmla="*/ 260 w 2020"/>
                <a:gd name="T21" fmla="*/ 379 h 2594"/>
                <a:gd name="T22" fmla="*/ 295 w 2020"/>
                <a:gd name="T23" fmla="*/ 329 h 2594"/>
                <a:gd name="T24" fmla="*/ 320 w 2020"/>
                <a:gd name="T25" fmla="*/ 275 h 2594"/>
                <a:gd name="T26" fmla="*/ 335 w 2020"/>
                <a:gd name="T27" fmla="*/ 213 h 2594"/>
                <a:gd name="T28" fmla="*/ 302 w 2020"/>
                <a:gd name="T29" fmla="*/ 241 h 2594"/>
                <a:gd name="T30" fmla="*/ 267 w 2020"/>
                <a:gd name="T31" fmla="*/ 299 h 2594"/>
                <a:gd name="T32" fmla="*/ 230 w 2020"/>
                <a:gd name="T33" fmla="*/ 336 h 2594"/>
                <a:gd name="T34" fmla="*/ 197 w 2020"/>
                <a:gd name="T35" fmla="*/ 356 h 2594"/>
                <a:gd name="T36" fmla="*/ 149 w 2020"/>
                <a:gd name="T37" fmla="*/ 354 h 2594"/>
                <a:gd name="T38" fmla="*/ 107 w 2020"/>
                <a:gd name="T39" fmla="*/ 324 h 2594"/>
                <a:gd name="T40" fmla="*/ 109 w 2020"/>
                <a:gd name="T41" fmla="*/ 266 h 2594"/>
                <a:gd name="T42" fmla="*/ 147 w 2020"/>
                <a:gd name="T43" fmla="*/ 211 h 2594"/>
                <a:gd name="T44" fmla="*/ 169 w 2020"/>
                <a:gd name="T45" fmla="*/ 171 h 2594"/>
                <a:gd name="T46" fmla="*/ 169 w 2020"/>
                <a:gd name="T47" fmla="*/ 118 h 2594"/>
                <a:gd name="T48" fmla="*/ 169 w 2020"/>
                <a:gd name="T49" fmla="*/ 92 h 2594"/>
                <a:gd name="T50" fmla="*/ 169 w 2020"/>
                <a:gd name="T51" fmla="*/ 0 h 25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33" name="Freeform 27">
              <a:extLst>
                <a:ext uri="{FF2B5EF4-FFF2-40B4-BE49-F238E27FC236}">
                  <a16:creationId xmlns:a16="http://schemas.microsoft.com/office/drawing/2014/main" id="{16F4729B-FD38-5A79-105C-DE02BFCFC0E3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79 w 2020"/>
                <a:gd name="T1" fmla="*/ 3 h 2594"/>
                <a:gd name="T2" fmla="*/ 79 w 2020"/>
                <a:gd name="T3" fmla="*/ 92 h 2594"/>
                <a:gd name="T4" fmla="*/ 74 w 2020"/>
                <a:gd name="T5" fmla="*/ 168 h 2594"/>
                <a:gd name="T6" fmla="*/ 41 w 2020"/>
                <a:gd name="T7" fmla="*/ 211 h 2594"/>
                <a:gd name="T8" fmla="*/ 19 w 2020"/>
                <a:gd name="T9" fmla="*/ 249 h 2594"/>
                <a:gd name="T10" fmla="*/ 1 w 2020"/>
                <a:gd name="T11" fmla="*/ 301 h 2594"/>
                <a:gd name="T12" fmla="*/ 11 w 2020"/>
                <a:gd name="T13" fmla="*/ 344 h 2594"/>
                <a:gd name="T14" fmla="*/ 44 w 2020"/>
                <a:gd name="T15" fmla="*/ 389 h 2594"/>
                <a:gd name="T16" fmla="*/ 109 w 2020"/>
                <a:gd name="T17" fmla="*/ 424 h 2594"/>
                <a:gd name="T18" fmla="*/ 182 w 2020"/>
                <a:gd name="T19" fmla="*/ 427 h 2594"/>
                <a:gd name="T20" fmla="*/ 260 w 2020"/>
                <a:gd name="T21" fmla="*/ 379 h 2594"/>
                <a:gd name="T22" fmla="*/ 295 w 2020"/>
                <a:gd name="T23" fmla="*/ 329 h 2594"/>
                <a:gd name="T24" fmla="*/ 320 w 2020"/>
                <a:gd name="T25" fmla="*/ 275 h 2594"/>
                <a:gd name="T26" fmla="*/ 335 w 2020"/>
                <a:gd name="T27" fmla="*/ 213 h 2594"/>
                <a:gd name="T28" fmla="*/ 302 w 2020"/>
                <a:gd name="T29" fmla="*/ 241 h 2594"/>
                <a:gd name="T30" fmla="*/ 267 w 2020"/>
                <a:gd name="T31" fmla="*/ 299 h 2594"/>
                <a:gd name="T32" fmla="*/ 230 w 2020"/>
                <a:gd name="T33" fmla="*/ 336 h 2594"/>
                <a:gd name="T34" fmla="*/ 197 w 2020"/>
                <a:gd name="T35" fmla="*/ 356 h 2594"/>
                <a:gd name="T36" fmla="*/ 149 w 2020"/>
                <a:gd name="T37" fmla="*/ 354 h 2594"/>
                <a:gd name="T38" fmla="*/ 107 w 2020"/>
                <a:gd name="T39" fmla="*/ 324 h 2594"/>
                <a:gd name="T40" fmla="*/ 109 w 2020"/>
                <a:gd name="T41" fmla="*/ 266 h 2594"/>
                <a:gd name="T42" fmla="*/ 147 w 2020"/>
                <a:gd name="T43" fmla="*/ 211 h 2594"/>
                <a:gd name="T44" fmla="*/ 169 w 2020"/>
                <a:gd name="T45" fmla="*/ 171 h 2594"/>
                <a:gd name="T46" fmla="*/ 169 w 2020"/>
                <a:gd name="T47" fmla="*/ 118 h 2594"/>
                <a:gd name="T48" fmla="*/ 169 w 2020"/>
                <a:gd name="T49" fmla="*/ 92 h 2594"/>
                <a:gd name="T50" fmla="*/ 169 w 2020"/>
                <a:gd name="T51" fmla="*/ 0 h 25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34" name="Rectangle 28">
              <a:extLst>
                <a:ext uri="{FF2B5EF4-FFF2-40B4-BE49-F238E27FC236}">
                  <a16:creationId xmlns:a16="http://schemas.microsoft.com/office/drawing/2014/main" id="{218B3A42-1862-75CF-5530-C1CC9A3D328F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28575">
              <a:solidFill>
                <a:srgbClr val="FF0000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" name="xjhlx13">
            <a:extLst>
              <a:ext uri="{FF2B5EF4-FFF2-40B4-BE49-F238E27FC236}">
                <a16:creationId xmlns:a16="http://schemas.microsoft.com/office/drawing/2014/main" id="{258C48B7-8F97-7CCA-0DD0-4DCB7576ADD3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891338" y="4065588"/>
            <a:ext cx="576262" cy="423862"/>
            <a:chOff x="6627" y="2220"/>
            <a:chExt cx="1155" cy="1502"/>
          </a:xfrm>
        </p:grpSpPr>
        <p:sp>
          <p:nvSpPr>
            <p:cNvPr id="38929" name="Freeform 26">
              <a:extLst>
                <a:ext uri="{FF2B5EF4-FFF2-40B4-BE49-F238E27FC236}">
                  <a16:creationId xmlns:a16="http://schemas.microsoft.com/office/drawing/2014/main" id="{1751012F-2BA9-4C4F-2864-0E85749A962A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79 w 2020"/>
                <a:gd name="T1" fmla="*/ 3 h 2594"/>
                <a:gd name="T2" fmla="*/ 79 w 2020"/>
                <a:gd name="T3" fmla="*/ 92 h 2594"/>
                <a:gd name="T4" fmla="*/ 74 w 2020"/>
                <a:gd name="T5" fmla="*/ 168 h 2594"/>
                <a:gd name="T6" fmla="*/ 41 w 2020"/>
                <a:gd name="T7" fmla="*/ 211 h 2594"/>
                <a:gd name="T8" fmla="*/ 19 w 2020"/>
                <a:gd name="T9" fmla="*/ 249 h 2594"/>
                <a:gd name="T10" fmla="*/ 1 w 2020"/>
                <a:gd name="T11" fmla="*/ 301 h 2594"/>
                <a:gd name="T12" fmla="*/ 11 w 2020"/>
                <a:gd name="T13" fmla="*/ 344 h 2594"/>
                <a:gd name="T14" fmla="*/ 44 w 2020"/>
                <a:gd name="T15" fmla="*/ 389 h 2594"/>
                <a:gd name="T16" fmla="*/ 109 w 2020"/>
                <a:gd name="T17" fmla="*/ 424 h 2594"/>
                <a:gd name="T18" fmla="*/ 182 w 2020"/>
                <a:gd name="T19" fmla="*/ 427 h 2594"/>
                <a:gd name="T20" fmla="*/ 260 w 2020"/>
                <a:gd name="T21" fmla="*/ 379 h 2594"/>
                <a:gd name="T22" fmla="*/ 295 w 2020"/>
                <a:gd name="T23" fmla="*/ 329 h 2594"/>
                <a:gd name="T24" fmla="*/ 320 w 2020"/>
                <a:gd name="T25" fmla="*/ 275 h 2594"/>
                <a:gd name="T26" fmla="*/ 335 w 2020"/>
                <a:gd name="T27" fmla="*/ 213 h 2594"/>
                <a:gd name="T28" fmla="*/ 302 w 2020"/>
                <a:gd name="T29" fmla="*/ 241 h 2594"/>
                <a:gd name="T30" fmla="*/ 267 w 2020"/>
                <a:gd name="T31" fmla="*/ 299 h 2594"/>
                <a:gd name="T32" fmla="*/ 230 w 2020"/>
                <a:gd name="T33" fmla="*/ 336 h 2594"/>
                <a:gd name="T34" fmla="*/ 197 w 2020"/>
                <a:gd name="T35" fmla="*/ 356 h 2594"/>
                <a:gd name="T36" fmla="*/ 149 w 2020"/>
                <a:gd name="T37" fmla="*/ 354 h 2594"/>
                <a:gd name="T38" fmla="*/ 107 w 2020"/>
                <a:gd name="T39" fmla="*/ 324 h 2594"/>
                <a:gd name="T40" fmla="*/ 109 w 2020"/>
                <a:gd name="T41" fmla="*/ 266 h 2594"/>
                <a:gd name="T42" fmla="*/ 147 w 2020"/>
                <a:gd name="T43" fmla="*/ 211 h 2594"/>
                <a:gd name="T44" fmla="*/ 169 w 2020"/>
                <a:gd name="T45" fmla="*/ 171 h 2594"/>
                <a:gd name="T46" fmla="*/ 169 w 2020"/>
                <a:gd name="T47" fmla="*/ 118 h 2594"/>
                <a:gd name="T48" fmla="*/ 169 w 2020"/>
                <a:gd name="T49" fmla="*/ 92 h 2594"/>
                <a:gd name="T50" fmla="*/ 169 w 2020"/>
                <a:gd name="T51" fmla="*/ 0 h 25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30" name="Freeform 27">
              <a:extLst>
                <a:ext uri="{FF2B5EF4-FFF2-40B4-BE49-F238E27FC236}">
                  <a16:creationId xmlns:a16="http://schemas.microsoft.com/office/drawing/2014/main" id="{D6926B2A-1E8C-C401-EA8A-C3A335C0F3D7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79 w 2020"/>
                <a:gd name="T1" fmla="*/ 3 h 2594"/>
                <a:gd name="T2" fmla="*/ 79 w 2020"/>
                <a:gd name="T3" fmla="*/ 92 h 2594"/>
                <a:gd name="T4" fmla="*/ 74 w 2020"/>
                <a:gd name="T5" fmla="*/ 168 h 2594"/>
                <a:gd name="T6" fmla="*/ 41 w 2020"/>
                <a:gd name="T7" fmla="*/ 211 h 2594"/>
                <a:gd name="T8" fmla="*/ 19 w 2020"/>
                <a:gd name="T9" fmla="*/ 249 h 2594"/>
                <a:gd name="T10" fmla="*/ 1 w 2020"/>
                <a:gd name="T11" fmla="*/ 301 h 2594"/>
                <a:gd name="T12" fmla="*/ 11 w 2020"/>
                <a:gd name="T13" fmla="*/ 344 h 2594"/>
                <a:gd name="T14" fmla="*/ 44 w 2020"/>
                <a:gd name="T15" fmla="*/ 389 h 2594"/>
                <a:gd name="T16" fmla="*/ 109 w 2020"/>
                <a:gd name="T17" fmla="*/ 424 h 2594"/>
                <a:gd name="T18" fmla="*/ 182 w 2020"/>
                <a:gd name="T19" fmla="*/ 427 h 2594"/>
                <a:gd name="T20" fmla="*/ 260 w 2020"/>
                <a:gd name="T21" fmla="*/ 379 h 2594"/>
                <a:gd name="T22" fmla="*/ 295 w 2020"/>
                <a:gd name="T23" fmla="*/ 329 h 2594"/>
                <a:gd name="T24" fmla="*/ 320 w 2020"/>
                <a:gd name="T25" fmla="*/ 275 h 2594"/>
                <a:gd name="T26" fmla="*/ 335 w 2020"/>
                <a:gd name="T27" fmla="*/ 213 h 2594"/>
                <a:gd name="T28" fmla="*/ 302 w 2020"/>
                <a:gd name="T29" fmla="*/ 241 h 2594"/>
                <a:gd name="T30" fmla="*/ 267 w 2020"/>
                <a:gd name="T31" fmla="*/ 299 h 2594"/>
                <a:gd name="T32" fmla="*/ 230 w 2020"/>
                <a:gd name="T33" fmla="*/ 336 h 2594"/>
                <a:gd name="T34" fmla="*/ 197 w 2020"/>
                <a:gd name="T35" fmla="*/ 356 h 2594"/>
                <a:gd name="T36" fmla="*/ 149 w 2020"/>
                <a:gd name="T37" fmla="*/ 354 h 2594"/>
                <a:gd name="T38" fmla="*/ 107 w 2020"/>
                <a:gd name="T39" fmla="*/ 324 h 2594"/>
                <a:gd name="T40" fmla="*/ 109 w 2020"/>
                <a:gd name="T41" fmla="*/ 266 h 2594"/>
                <a:gd name="T42" fmla="*/ 147 w 2020"/>
                <a:gd name="T43" fmla="*/ 211 h 2594"/>
                <a:gd name="T44" fmla="*/ 169 w 2020"/>
                <a:gd name="T45" fmla="*/ 171 h 2594"/>
                <a:gd name="T46" fmla="*/ 169 w 2020"/>
                <a:gd name="T47" fmla="*/ 118 h 2594"/>
                <a:gd name="T48" fmla="*/ 169 w 2020"/>
                <a:gd name="T49" fmla="*/ 92 h 2594"/>
                <a:gd name="T50" fmla="*/ 169 w 2020"/>
                <a:gd name="T51" fmla="*/ 0 h 25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31" name="Rectangle 28">
              <a:extLst>
                <a:ext uri="{FF2B5EF4-FFF2-40B4-BE49-F238E27FC236}">
                  <a16:creationId xmlns:a16="http://schemas.microsoft.com/office/drawing/2014/main" id="{38F9BA4A-52F4-A5F9-3BA6-EC2BC100E877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28575">
              <a:solidFill>
                <a:srgbClr val="FF0000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4" name="xjhlx13">
            <a:extLst>
              <a:ext uri="{FF2B5EF4-FFF2-40B4-BE49-F238E27FC236}">
                <a16:creationId xmlns:a16="http://schemas.microsoft.com/office/drawing/2014/main" id="{0C232FAA-3608-62CC-1DC6-4A7801BBA054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6607175" y="4541838"/>
            <a:ext cx="571500" cy="346075"/>
            <a:chOff x="6627" y="2220"/>
            <a:chExt cx="1155" cy="1502"/>
          </a:xfrm>
        </p:grpSpPr>
        <p:sp>
          <p:nvSpPr>
            <p:cNvPr id="38926" name="Freeform 26">
              <a:extLst>
                <a:ext uri="{FF2B5EF4-FFF2-40B4-BE49-F238E27FC236}">
                  <a16:creationId xmlns:a16="http://schemas.microsoft.com/office/drawing/2014/main" id="{3910F771-B833-D1BA-EC6C-7C9C6C686958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67" y="3288"/>
              <a:ext cx="338" cy="434"/>
            </a:xfrm>
            <a:custGeom>
              <a:avLst/>
              <a:gdLst>
                <a:gd name="T0" fmla="*/ 79 w 2020"/>
                <a:gd name="T1" fmla="*/ 3 h 2594"/>
                <a:gd name="T2" fmla="*/ 79 w 2020"/>
                <a:gd name="T3" fmla="*/ 92 h 2594"/>
                <a:gd name="T4" fmla="*/ 74 w 2020"/>
                <a:gd name="T5" fmla="*/ 168 h 2594"/>
                <a:gd name="T6" fmla="*/ 41 w 2020"/>
                <a:gd name="T7" fmla="*/ 211 h 2594"/>
                <a:gd name="T8" fmla="*/ 19 w 2020"/>
                <a:gd name="T9" fmla="*/ 249 h 2594"/>
                <a:gd name="T10" fmla="*/ 1 w 2020"/>
                <a:gd name="T11" fmla="*/ 301 h 2594"/>
                <a:gd name="T12" fmla="*/ 11 w 2020"/>
                <a:gd name="T13" fmla="*/ 344 h 2594"/>
                <a:gd name="T14" fmla="*/ 44 w 2020"/>
                <a:gd name="T15" fmla="*/ 389 h 2594"/>
                <a:gd name="T16" fmla="*/ 109 w 2020"/>
                <a:gd name="T17" fmla="*/ 424 h 2594"/>
                <a:gd name="T18" fmla="*/ 182 w 2020"/>
                <a:gd name="T19" fmla="*/ 427 h 2594"/>
                <a:gd name="T20" fmla="*/ 260 w 2020"/>
                <a:gd name="T21" fmla="*/ 379 h 2594"/>
                <a:gd name="T22" fmla="*/ 295 w 2020"/>
                <a:gd name="T23" fmla="*/ 329 h 2594"/>
                <a:gd name="T24" fmla="*/ 320 w 2020"/>
                <a:gd name="T25" fmla="*/ 275 h 2594"/>
                <a:gd name="T26" fmla="*/ 335 w 2020"/>
                <a:gd name="T27" fmla="*/ 213 h 2594"/>
                <a:gd name="T28" fmla="*/ 302 w 2020"/>
                <a:gd name="T29" fmla="*/ 241 h 2594"/>
                <a:gd name="T30" fmla="*/ 267 w 2020"/>
                <a:gd name="T31" fmla="*/ 299 h 2594"/>
                <a:gd name="T32" fmla="*/ 230 w 2020"/>
                <a:gd name="T33" fmla="*/ 336 h 2594"/>
                <a:gd name="T34" fmla="*/ 197 w 2020"/>
                <a:gd name="T35" fmla="*/ 356 h 2594"/>
                <a:gd name="T36" fmla="*/ 149 w 2020"/>
                <a:gd name="T37" fmla="*/ 354 h 2594"/>
                <a:gd name="T38" fmla="*/ 107 w 2020"/>
                <a:gd name="T39" fmla="*/ 324 h 2594"/>
                <a:gd name="T40" fmla="*/ 109 w 2020"/>
                <a:gd name="T41" fmla="*/ 266 h 2594"/>
                <a:gd name="T42" fmla="*/ 147 w 2020"/>
                <a:gd name="T43" fmla="*/ 211 h 2594"/>
                <a:gd name="T44" fmla="*/ 169 w 2020"/>
                <a:gd name="T45" fmla="*/ 171 h 2594"/>
                <a:gd name="T46" fmla="*/ 169 w 2020"/>
                <a:gd name="T47" fmla="*/ 118 h 2594"/>
                <a:gd name="T48" fmla="*/ 169 w 2020"/>
                <a:gd name="T49" fmla="*/ 92 h 2594"/>
                <a:gd name="T50" fmla="*/ 169 w 2020"/>
                <a:gd name="T51" fmla="*/ 0 h 25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7" name="Freeform 27">
              <a:extLst>
                <a:ext uri="{FF2B5EF4-FFF2-40B4-BE49-F238E27FC236}">
                  <a16:creationId xmlns:a16="http://schemas.microsoft.com/office/drawing/2014/main" id="{32C7FC9D-E4E6-CC44-560E-84EDA7FDBACC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flipH="1" flipV="1">
              <a:off x="7002" y="2220"/>
              <a:ext cx="338" cy="434"/>
            </a:xfrm>
            <a:custGeom>
              <a:avLst/>
              <a:gdLst>
                <a:gd name="T0" fmla="*/ 79 w 2020"/>
                <a:gd name="T1" fmla="*/ 3 h 2594"/>
                <a:gd name="T2" fmla="*/ 79 w 2020"/>
                <a:gd name="T3" fmla="*/ 92 h 2594"/>
                <a:gd name="T4" fmla="*/ 74 w 2020"/>
                <a:gd name="T5" fmla="*/ 168 h 2594"/>
                <a:gd name="T6" fmla="*/ 41 w 2020"/>
                <a:gd name="T7" fmla="*/ 211 h 2594"/>
                <a:gd name="T8" fmla="*/ 19 w 2020"/>
                <a:gd name="T9" fmla="*/ 249 h 2594"/>
                <a:gd name="T10" fmla="*/ 1 w 2020"/>
                <a:gd name="T11" fmla="*/ 301 h 2594"/>
                <a:gd name="T12" fmla="*/ 11 w 2020"/>
                <a:gd name="T13" fmla="*/ 344 h 2594"/>
                <a:gd name="T14" fmla="*/ 44 w 2020"/>
                <a:gd name="T15" fmla="*/ 389 h 2594"/>
                <a:gd name="T16" fmla="*/ 109 w 2020"/>
                <a:gd name="T17" fmla="*/ 424 h 2594"/>
                <a:gd name="T18" fmla="*/ 182 w 2020"/>
                <a:gd name="T19" fmla="*/ 427 h 2594"/>
                <a:gd name="T20" fmla="*/ 260 w 2020"/>
                <a:gd name="T21" fmla="*/ 379 h 2594"/>
                <a:gd name="T22" fmla="*/ 295 w 2020"/>
                <a:gd name="T23" fmla="*/ 329 h 2594"/>
                <a:gd name="T24" fmla="*/ 320 w 2020"/>
                <a:gd name="T25" fmla="*/ 275 h 2594"/>
                <a:gd name="T26" fmla="*/ 335 w 2020"/>
                <a:gd name="T27" fmla="*/ 213 h 2594"/>
                <a:gd name="T28" fmla="*/ 302 w 2020"/>
                <a:gd name="T29" fmla="*/ 241 h 2594"/>
                <a:gd name="T30" fmla="*/ 267 w 2020"/>
                <a:gd name="T31" fmla="*/ 299 h 2594"/>
                <a:gd name="T32" fmla="*/ 230 w 2020"/>
                <a:gd name="T33" fmla="*/ 336 h 2594"/>
                <a:gd name="T34" fmla="*/ 197 w 2020"/>
                <a:gd name="T35" fmla="*/ 356 h 2594"/>
                <a:gd name="T36" fmla="*/ 149 w 2020"/>
                <a:gd name="T37" fmla="*/ 354 h 2594"/>
                <a:gd name="T38" fmla="*/ 107 w 2020"/>
                <a:gd name="T39" fmla="*/ 324 h 2594"/>
                <a:gd name="T40" fmla="*/ 109 w 2020"/>
                <a:gd name="T41" fmla="*/ 266 h 2594"/>
                <a:gd name="T42" fmla="*/ 147 w 2020"/>
                <a:gd name="T43" fmla="*/ 211 h 2594"/>
                <a:gd name="T44" fmla="*/ 169 w 2020"/>
                <a:gd name="T45" fmla="*/ 171 h 2594"/>
                <a:gd name="T46" fmla="*/ 169 w 2020"/>
                <a:gd name="T47" fmla="*/ 118 h 2594"/>
                <a:gd name="T48" fmla="*/ 169 w 2020"/>
                <a:gd name="T49" fmla="*/ 92 h 2594"/>
                <a:gd name="T50" fmla="*/ 169 w 2020"/>
                <a:gd name="T51" fmla="*/ 0 h 25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28575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8" name="Rectangle 28">
              <a:extLst>
                <a:ext uri="{FF2B5EF4-FFF2-40B4-BE49-F238E27FC236}">
                  <a16:creationId xmlns:a16="http://schemas.microsoft.com/office/drawing/2014/main" id="{4902707C-292E-7911-FE9F-56BDCFE1587F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</a:gradFill>
            <a:ln w="28575">
              <a:solidFill>
                <a:srgbClr val="FF0000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pic>
        <p:nvPicPr>
          <p:cNvPr id="26" name="图片 6">
            <a:extLst>
              <a:ext uri="{FF2B5EF4-FFF2-40B4-BE49-F238E27FC236}">
                <a16:creationId xmlns:a16="http://schemas.microsoft.com/office/drawing/2014/main" id="{1AFC9872-2620-5DCF-E0F5-1E079AF1AB92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5550" y="3297238"/>
            <a:ext cx="22288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文本框 7">
            <a:extLst>
              <a:ext uri="{FF2B5EF4-FFF2-40B4-BE49-F238E27FC236}">
                <a16:creationId xmlns:a16="http://schemas.microsoft.com/office/drawing/2014/main" id="{37B9ACDD-1DA3-673D-29C6-6ECCBF3DD7EF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27650" y="5807075"/>
            <a:ext cx="1536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实验器材</a:t>
            </a:r>
          </a:p>
        </p:txBody>
      </p:sp>
      <p:grpSp>
        <p:nvGrpSpPr>
          <p:cNvPr id="38922" name="组合 42">
            <a:extLst>
              <a:ext uri="{FF2B5EF4-FFF2-40B4-BE49-F238E27FC236}">
                <a16:creationId xmlns:a16="http://schemas.microsoft.com/office/drawing/2014/main" id="{9BBE98CC-ABAD-0DB3-36B5-574DE2BE8561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3803650" y="1276350"/>
            <a:ext cx="4584700" cy="609600"/>
            <a:chOff x="1700" y="2263"/>
            <a:chExt cx="7220" cy="960"/>
          </a:xfrm>
        </p:grpSpPr>
        <p:sp>
          <p:nvSpPr>
            <p:cNvPr id="37" name="副标题 2">
              <a:extLst>
                <a:ext uri="{FF2B5EF4-FFF2-40B4-BE49-F238E27FC236}">
                  <a16:creationId xmlns:a16="http://schemas.microsoft.com/office/drawing/2014/main" id="{2EAF4F97-1635-A726-9106-7DE290189D80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 bwMode="auto">
            <a:xfrm>
              <a:off x="1700" y="2263"/>
              <a:ext cx="2400" cy="9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spcBef>
                  <a:spcPct val="0"/>
                </a:spcBef>
                <a:buClr>
                  <a:srgbClr val="477AB1"/>
                </a:buClr>
                <a:buSzPct val="70000"/>
                <a:buFontTx/>
                <a:buNone/>
                <a:defRPr/>
              </a:pPr>
              <a:r>
                <a:rPr lang="zh-CN" altLang="en-US" sz="2800" cap="small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r>
                <a:rPr lang="en-US" altLang="zh-CN" sz="2800" cap="small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cap="small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0EE0F3AB-0C68-6207-4B4C-E489BB59A66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500" y="2263"/>
              <a:ext cx="5420" cy="8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>
                  <a:srgbClr val="477AB1"/>
                </a:buClr>
                <a:buSzPct val="70000"/>
                <a:buFontTx/>
                <a:buNone/>
                <a:defRPr/>
              </a:pPr>
              <a:r>
                <a:rPr lang="zh-CN" altLang="en-US" sz="2800" cap="small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用滑轮把钩码提起来</a:t>
              </a:r>
            </a:p>
          </p:txBody>
        </p:sp>
      </p:grpSp>
      <p:sp>
        <p:nvSpPr>
          <p:cNvPr id="38923" name="文本框 4103">
            <a:extLst>
              <a:ext uri="{FF2B5EF4-FFF2-40B4-BE49-F238E27FC236}">
                <a16:creationId xmlns:a16="http://schemas.microsoft.com/office/drawing/2014/main" id="{B50B272E-409E-A17D-C43E-96EC64E12B47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9063" y="260350"/>
            <a:ext cx="1295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  <p:pic>
        <p:nvPicPr>
          <p:cNvPr id="5" name="Picture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/>
          <a:stretch>
            <a:fillRect/>
          </a:stretch>
        </p:blipFill>
        <p:spPr>
          <a:xfrm flipH="1">
            <a:off x="10591800" y="110363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文本框 1">
            <a:extLst>
              <a:ext uri="{FF2B5EF4-FFF2-40B4-BE49-F238E27FC236}">
                <a16:creationId xmlns:a16="http://schemas.microsoft.com/office/drawing/2014/main" id="{657E9EB3-4DE6-779E-32D6-F97BA7F0955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32025" y="2058988"/>
            <a:ext cx="1219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方案一</a:t>
            </a:r>
          </a:p>
        </p:txBody>
      </p:sp>
      <p:pic>
        <p:nvPicPr>
          <p:cNvPr id="20484" name="图片 2">
            <a:extLst>
              <a:ext uri="{FF2B5EF4-FFF2-40B4-BE49-F238E27FC236}">
                <a16:creationId xmlns:a16="http://schemas.microsoft.com/office/drawing/2014/main" id="{F6F38EB1-D1AE-4096-E44B-5B1B773F456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9888" y="3625850"/>
            <a:ext cx="2090737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7">
            <a:extLst>
              <a:ext uri="{FF2B5EF4-FFF2-40B4-BE49-F238E27FC236}">
                <a16:creationId xmlns:a16="http://schemas.microsoft.com/office/drawing/2014/main" id="{8CE9DB0B-E7C0-9056-236C-6AE387BCEC8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3502025"/>
            <a:ext cx="1814513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9">
            <a:extLst>
              <a:ext uri="{FF2B5EF4-FFF2-40B4-BE49-F238E27FC236}">
                <a16:creationId xmlns:a16="http://schemas.microsoft.com/office/drawing/2014/main" id="{135FEFC2-231C-1300-64A0-D47BF6F9170A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5" t="38782" r="19482" b="22438"/>
          <a:stretch>
            <a:fillRect/>
          </a:stretch>
        </p:blipFill>
        <p:spPr bwMode="auto">
          <a:xfrm>
            <a:off x="7239000" y="3502025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E659FDA-482E-8C1E-8FD0-402F7132AD21}"/>
              </a:ext>
            </a:extLst>
          </p:cNvPr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H="1">
            <a:off x="7391400" y="3806825"/>
            <a:ext cx="0" cy="539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488" name="图片 12">
            <a:extLst>
              <a:ext uri="{FF2B5EF4-FFF2-40B4-BE49-F238E27FC236}">
                <a16:creationId xmlns:a16="http://schemas.microsoft.com/office/drawing/2014/main" id="{FF5069A3-4E6F-1744-150F-CC717DA766E6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4589463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67AF755-E3A1-B864-856C-9E3C26A4FA01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60725" y="2044700"/>
            <a:ext cx="6324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固定滑轮在铁架台上如下图（</a:t>
            </a:r>
            <a:r>
              <a:rPr lang="en-US" altLang="zh-CN" sz="2400">
                <a:latin typeface="Times New Roman" panose="02020603050405020304" pitchFamily="18" charset="0"/>
              </a:rPr>
              <a:t>a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）所示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F4C69C0-3F39-5A1E-66A9-F6EA0C52EC42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27388" y="2708275"/>
            <a:ext cx="6477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将细绳的一端固定在铁架台上，如下（</a:t>
            </a:r>
            <a:r>
              <a:rPr lang="en-US" altLang="zh-CN" sz="2400">
                <a:latin typeface="Times New Roman" panose="02020603050405020304" pitchFamily="18" charset="0"/>
              </a:rPr>
              <a:t>b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）所示</a:t>
            </a:r>
          </a:p>
        </p:txBody>
      </p:sp>
      <p:sp>
        <p:nvSpPr>
          <p:cNvPr id="23" name="文本框 1">
            <a:extLst>
              <a:ext uri="{FF2B5EF4-FFF2-40B4-BE49-F238E27FC236}">
                <a16:creationId xmlns:a16="http://schemas.microsoft.com/office/drawing/2014/main" id="{0CCBF147-F8BA-A3B9-5C28-150EE4B8A868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98688" y="2681288"/>
            <a:ext cx="1184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方案二</a:t>
            </a:r>
          </a:p>
        </p:txBody>
      </p:sp>
      <p:sp>
        <p:nvSpPr>
          <p:cNvPr id="20492" name="文本框 17">
            <a:extLst>
              <a:ext uri="{FF2B5EF4-FFF2-40B4-BE49-F238E27FC236}">
                <a16:creationId xmlns:a16="http://schemas.microsoft.com/office/drawing/2014/main" id="{05EFB7E8-9C06-0837-3E08-092082345D36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71900" y="5659438"/>
            <a:ext cx="190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实验图（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20493" name="文本框 24">
            <a:extLst>
              <a:ext uri="{FF2B5EF4-FFF2-40B4-BE49-F238E27FC236}">
                <a16:creationId xmlns:a16="http://schemas.microsoft.com/office/drawing/2014/main" id="{3D2D1A3C-0C7E-A195-3C99-D322DC372429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507163" y="5711825"/>
            <a:ext cx="190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实验图（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grpSp>
        <p:nvGrpSpPr>
          <p:cNvPr id="39949" name="组合 42">
            <a:extLst>
              <a:ext uri="{FF2B5EF4-FFF2-40B4-BE49-F238E27FC236}">
                <a16:creationId xmlns:a16="http://schemas.microsoft.com/office/drawing/2014/main" id="{B7E6910F-B507-89EB-AB60-4A5650B38BCF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3803650" y="1276350"/>
            <a:ext cx="4584700" cy="609600"/>
            <a:chOff x="1700" y="2263"/>
            <a:chExt cx="7220" cy="960"/>
          </a:xfrm>
        </p:grpSpPr>
        <p:sp>
          <p:nvSpPr>
            <p:cNvPr id="37" name="副标题 2">
              <a:extLst>
                <a:ext uri="{FF2B5EF4-FFF2-40B4-BE49-F238E27FC236}">
                  <a16:creationId xmlns:a16="http://schemas.microsoft.com/office/drawing/2014/main" id="{CD88E8B2-D56C-1C1D-E5A0-3761804CC431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 bwMode="auto">
            <a:xfrm>
              <a:off x="1700" y="2263"/>
              <a:ext cx="2400" cy="9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spcBef>
                  <a:spcPct val="0"/>
                </a:spcBef>
                <a:buClr>
                  <a:srgbClr val="477AB1"/>
                </a:buClr>
                <a:buSzPct val="70000"/>
                <a:buFontTx/>
                <a:buNone/>
                <a:defRPr/>
              </a:pPr>
              <a:r>
                <a:rPr lang="zh-CN" altLang="en-US" sz="2800" cap="small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</a:t>
              </a:r>
              <a:r>
                <a:rPr lang="en-US" altLang="zh-CN" sz="2800" cap="small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cap="small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95962B5-9CAC-558A-8D0B-F3E66384DBD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500" y="2263"/>
              <a:ext cx="5420" cy="8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>
                  <a:srgbClr val="477AB1"/>
                </a:buClr>
                <a:buSzPct val="70000"/>
                <a:buFontTx/>
                <a:buNone/>
                <a:defRPr/>
              </a:pPr>
              <a:r>
                <a:rPr lang="zh-CN" altLang="en-US" sz="2800" cap="small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用滑轮把钩码提起来</a:t>
              </a:r>
            </a:p>
          </p:txBody>
        </p:sp>
      </p:grpSp>
      <p:sp>
        <p:nvSpPr>
          <p:cNvPr id="39950" name="文本框 4103">
            <a:extLst>
              <a:ext uri="{FF2B5EF4-FFF2-40B4-BE49-F238E27FC236}">
                <a16:creationId xmlns:a16="http://schemas.microsoft.com/office/drawing/2014/main" id="{559C28E7-AFB1-425B-46A8-C1E20802AB7A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9063" y="260350"/>
            <a:ext cx="1295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14" grpId="0"/>
      <p:bldP spid="15" grpId="0"/>
      <p:bldP spid="23" grpId="0"/>
      <p:bldP spid="20492" grpId="0"/>
      <p:bldP spid="204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D811A4E-4315-3E70-A0B7-54711DAC1FBF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14575" y="1787525"/>
            <a:ext cx="766921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        根据滑轮的轴的位置是否移动，可将滑轮分为以下两类：</a:t>
            </a:r>
          </a:p>
        </p:txBody>
      </p:sp>
      <p:sp>
        <p:nvSpPr>
          <p:cNvPr id="21508" name="矩形 3">
            <a:extLst>
              <a:ext uri="{FF2B5EF4-FFF2-40B4-BE49-F238E27FC236}">
                <a16:creationId xmlns:a16="http://schemas.microsoft.com/office/drawing/2014/main" id="{D6F1DA1F-0AF2-CA21-B2A2-E08E6C9945B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83225" y="3471863"/>
            <a:ext cx="29956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使用时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轴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固定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不动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21509" name="Rectangle 62">
            <a:extLst>
              <a:ext uri="{FF2B5EF4-FFF2-40B4-BE49-F238E27FC236}">
                <a16:creationId xmlns:a16="http://schemas.microsoft.com/office/drawing/2014/main" id="{AFF519CE-6E9C-9724-4F72-A697DEE58D5B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08613" y="4999038"/>
            <a:ext cx="42624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使用时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轴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和重物一起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移动</a:t>
            </a:r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21510" name="文本框 12">
            <a:extLst>
              <a:ext uri="{FF2B5EF4-FFF2-40B4-BE49-F238E27FC236}">
                <a16:creationId xmlns:a16="http://schemas.microsoft.com/office/drawing/2014/main" id="{4DFFEB92-3E6A-5EF8-CCBF-9117481A0D14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92400" y="4221163"/>
            <a:ext cx="10874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滑轮</a:t>
            </a:r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72199B18-F074-5B03-914C-2B6C8449375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814763" y="3687763"/>
            <a:ext cx="269875" cy="1597025"/>
          </a:xfrm>
          <a:prstGeom prst="leftBrace">
            <a:avLst>
              <a:gd name="adj1" fmla="val 46428"/>
              <a:gd name="adj2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2600">
              <a:solidFill>
                <a:sysClr val="windowText" lastClr="000000"/>
              </a:solidFill>
              <a:latin typeface="Franklin Gothic Book" panose="020B0503020102020204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21512" name="文本框 15">
            <a:extLst>
              <a:ext uri="{FF2B5EF4-FFF2-40B4-BE49-F238E27FC236}">
                <a16:creationId xmlns:a16="http://schemas.microsoft.com/office/drawing/2014/main" id="{EB4F62A3-00E1-217E-6C9D-45C7C9CE607B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24313" y="3471863"/>
            <a:ext cx="1384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定滑轮</a:t>
            </a:r>
          </a:p>
        </p:txBody>
      </p:sp>
      <p:sp>
        <p:nvSpPr>
          <p:cNvPr id="21513" name="文本框 16">
            <a:extLst>
              <a:ext uri="{FF2B5EF4-FFF2-40B4-BE49-F238E27FC236}">
                <a16:creationId xmlns:a16="http://schemas.microsoft.com/office/drawing/2014/main" id="{CE207AB3-185E-8EF9-D914-E48C1E7465A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24313" y="4986338"/>
            <a:ext cx="1219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latin typeface="Times New Roman" panose="02020603050405020304" pitchFamily="18" charset="0"/>
                <a:ea typeface="黑体" panose="02010609060101010101" pitchFamily="49" charset="-122"/>
              </a:rPr>
              <a:t>动滑轮</a:t>
            </a:r>
          </a:p>
        </p:txBody>
      </p:sp>
      <p:sp>
        <p:nvSpPr>
          <p:cNvPr id="40969" name="文本框 2">
            <a:extLst>
              <a:ext uri="{FF2B5EF4-FFF2-40B4-BE49-F238E27FC236}">
                <a16:creationId xmlns:a16="http://schemas.microsoft.com/office/drawing/2014/main" id="{E7385BD4-6B37-BB15-3ED4-FF1BFC66888A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78425" y="831850"/>
            <a:ext cx="19605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滑轮的分类</a:t>
            </a:r>
          </a:p>
        </p:txBody>
      </p:sp>
      <p:sp>
        <p:nvSpPr>
          <p:cNvPr id="40970" name="文本框 4103">
            <a:extLst>
              <a:ext uri="{FF2B5EF4-FFF2-40B4-BE49-F238E27FC236}">
                <a16:creationId xmlns:a16="http://schemas.microsoft.com/office/drawing/2014/main" id="{31B54F88-6645-835C-A637-F6F64F481B77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08" grpId="0"/>
      <p:bldP spid="21509" grpId="0"/>
      <p:bldP spid="21510" grpId="0"/>
      <p:bldP spid="15" grpId="0" animBg="1"/>
      <p:bldP spid="21512" grpId="0"/>
      <p:bldP spid="215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6E601507-F170-BDF1-0678-697DB21444D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clrChange>
              <a:clrFrom>
                <a:srgbClr val="F8FAF9"/>
              </a:clrFrom>
              <a:clrTo>
                <a:srgbClr val="F8FAF9">
                  <a:alpha val="0"/>
                </a:srgbClr>
              </a:clrTo>
            </a:clrChange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0" t="71526" r="54350" b="14973"/>
          <a:stretch>
            <a:fillRect/>
          </a:stretch>
        </p:blipFill>
        <p:spPr bwMode="auto">
          <a:xfrm>
            <a:off x="1592263" y="1557338"/>
            <a:ext cx="155098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文本框 1">
            <a:extLst>
              <a:ext uri="{FF2B5EF4-FFF2-40B4-BE49-F238E27FC236}">
                <a16:creationId xmlns:a16="http://schemas.microsoft.com/office/drawing/2014/main" id="{A9BF9711-9F99-5414-0420-27C8213078F5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14688" y="1563688"/>
            <a:ext cx="1219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想一想</a:t>
            </a:r>
          </a:p>
        </p:txBody>
      </p:sp>
      <p:sp>
        <p:nvSpPr>
          <p:cNvPr id="23557" name="文本框 2">
            <a:extLst>
              <a:ext uri="{FF2B5EF4-FFF2-40B4-BE49-F238E27FC236}">
                <a16:creationId xmlns:a16="http://schemas.microsoft.com/office/drawing/2014/main" id="{5A0570BC-D4DE-8578-B127-3299FAEE7602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56125" y="1379538"/>
            <a:ext cx="60134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定滑轮、动滑轮拉动相同的重物拉力的大小是否相同？</a:t>
            </a:r>
          </a:p>
        </p:txBody>
      </p:sp>
      <p:pic>
        <p:nvPicPr>
          <p:cNvPr id="6" name="图片 5">
            <a:hlinkClick r:id="rId15" action="ppaction://hlinkfile"/>
            <a:extLst>
              <a:ext uri="{FF2B5EF4-FFF2-40B4-BE49-F238E27FC236}">
                <a16:creationId xmlns:a16="http://schemas.microsoft.com/office/drawing/2014/main" id="{33165F38-10A7-98A8-8F2C-5686DF953884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6688" y="2900363"/>
            <a:ext cx="4238625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形标注 4">
            <a:extLst>
              <a:ext uri="{FF2B5EF4-FFF2-40B4-BE49-F238E27FC236}">
                <a16:creationId xmlns:a16="http://schemas.microsoft.com/office/drawing/2014/main" id="{621BEF5B-5135-F235-6FE1-EB281C8E42C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46155">
            <a:off x="8404225" y="3275013"/>
            <a:ext cx="1066800" cy="1574800"/>
          </a:xfrm>
          <a:prstGeom prst="wedgeEllipseCallou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sz="2400">
                <a:solidFill>
                  <a:srgbClr val="FF0000"/>
                </a:solidFill>
                <a:latin typeface="Franklin Gothic Book" panose="020B0503020102020204"/>
                <a:ea typeface="黑体" panose="02010609060101010101" pitchFamily="49" charset="-122"/>
                <a:cs typeface="+mn-ea"/>
              </a:rPr>
              <a:t>点击观看</a:t>
            </a:r>
          </a:p>
        </p:txBody>
      </p:sp>
      <p:grpSp>
        <p:nvGrpSpPr>
          <p:cNvPr id="41991" name="组合 6147">
            <a:extLst>
              <a:ext uri="{FF2B5EF4-FFF2-40B4-BE49-F238E27FC236}">
                <a16:creationId xmlns:a16="http://schemas.microsoft.com/office/drawing/2014/main" id="{4980CAE0-4A70-2B5D-14BA-55C90680AE12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119063" y="404813"/>
            <a:ext cx="3940175" cy="809625"/>
            <a:chOff x="0" y="0"/>
            <a:chExt cx="6210" cy="1273"/>
          </a:xfrm>
        </p:grpSpPr>
        <p:sp>
          <p:nvSpPr>
            <p:cNvPr id="41993" name="矩形 7">
              <a:extLst>
                <a:ext uri="{FF2B5EF4-FFF2-40B4-BE49-F238E27FC236}">
                  <a16:creationId xmlns:a16="http://schemas.microsoft.com/office/drawing/2014/main" id="{77D38F82-F9C9-5CBE-CA8A-25E5BDE2C722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200 h 1872208"/>
                <a:gd name="T2" fmla="*/ 2634 w 2520280"/>
                <a:gd name="T3" fmla="*/ 1200 h 1872208"/>
                <a:gd name="T4" fmla="*/ 0 w 2520280"/>
                <a:gd name="T5" fmla="*/ 1200 h 1872208"/>
                <a:gd name="T6" fmla="*/ 0 w 2520280"/>
                <a:gd name="T7" fmla="*/ 0 h 1872208"/>
                <a:gd name="T8" fmla="*/ 1 w 2520280"/>
                <a:gd name="T9" fmla="*/ 0 h 1872208"/>
                <a:gd name="T10" fmla="*/ 0 w 2520280"/>
                <a:gd name="T11" fmla="*/ 0 h 187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4" name="任意多边形 16">
              <a:extLst>
                <a:ext uri="{FF2B5EF4-FFF2-40B4-BE49-F238E27FC236}">
                  <a16:creationId xmlns:a16="http://schemas.microsoft.com/office/drawing/2014/main" id="{7A63DCB9-3573-907F-A897-963476ED352D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0" y="454"/>
              <a:ext cx="826" cy="760"/>
            </a:xfrm>
            <a:custGeom>
              <a:avLst/>
              <a:gdLst>
                <a:gd name="T0" fmla="*/ 0 w 696310"/>
                <a:gd name="T1" fmla="*/ 0 h 696310"/>
                <a:gd name="T2" fmla="*/ 545 w 696310"/>
                <a:gd name="T3" fmla="*/ 0 h 696310"/>
                <a:gd name="T4" fmla="*/ 545 w 696310"/>
                <a:gd name="T5" fmla="*/ 258 h 696310"/>
                <a:gd name="T6" fmla="*/ 826 w 696310"/>
                <a:gd name="T7" fmla="*/ 258 h 696310"/>
                <a:gd name="T8" fmla="*/ 826 w 696310"/>
                <a:gd name="T9" fmla="*/ 760 h 696310"/>
                <a:gd name="T10" fmla="*/ 0 w 696310"/>
                <a:gd name="T11" fmla="*/ 760 h 696310"/>
                <a:gd name="T12" fmla="*/ 0 w 696310"/>
                <a:gd name="T13" fmla="*/ 0 h 696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5" name="矩形 17">
              <a:extLst>
                <a:ext uri="{FF2B5EF4-FFF2-40B4-BE49-F238E27FC236}">
                  <a16:creationId xmlns:a16="http://schemas.microsoft.com/office/drawing/2014/main" id="{CA0A3923-B3F8-D3B5-DA8E-99C41A1169CA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400">
                <a:solidFill>
                  <a:srgbClr val="FFFFFF"/>
                </a:solidFill>
              </a:endParaRPr>
            </a:p>
          </p:txBody>
        </p:sp>
        <p:sp>
          <p:nvSpPr>
            <p:cNvPr id="41996" name="文本框 6151">
              <a:extLst>
                <a:ext uri="{FF2B5EF4-FFF2-40B4-BE49-F238E27FC236}">
                  <a16:creationId xmlns:a16="http://schemas.microsoft.com/office/drawing/2014/main" id="{0D5DDBDE-B125-86FA-08BD-6F852B2D16DD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78" y="432"/>
              <a:ext cx="5332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探究两类滑轮的作用</a:t>
              </a:r>
            </a:p>
          </p:txBody>
        </p:sp>
        <p:sp>
          <p:nvSpPr>
            <p:cNvPr id="41997" name="文本框 6152">
              <a:extLst>
                <a:ext uri="{FF2B5EF4-FFF2-40B4-BE49-F238E27FC236}">
                  <a16:creationId xmlns:a16="http://schemas.microsoft.com/office/drawing/2014/main" id="{10F7BED6-F338-7AAC-B5AF-022CF18623F0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0" y="452"/>
              <a:ext cx="873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80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sp>
        <p:nvSpPr>
          <p:cNvPr id="41992" name="文本框 4103">
            <a:extLst>
              <a:ext uri="{FF2B5EF4-FFF2-40B4-BE49-F238E27FC236}">
                <a16:creationId xmlns:a16="http://schemas.microsoft.com/office/drawing/2014/main" id="{16415425-9717-C1AF-EA0F-E04883B8B140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9063" y="18891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6666"/>
                </a:solidFill>
                <a:ea typeface="方正姚体" panose="02010601030101010101" pitchFamily="2" charset="-122"/>
              </a:rPr>
              <a:t>讲授新课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zIwMWFkZjA2MzZjMzdlMjQ1ZjNiMWY2MTM0NWU4Y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  <p:tag name="KSO_WM_DIAGRAM_VIRTUALLY_FRAME" val="{&quot;height&quot;:88.5,&quot;left&quot;:173.12503937007872,&quot;top&quot;:161,&quot;width&quot;:591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9"/>
  <p:tag name="KSO_WM_DIAGRAM_VIRTUALLY_FRAME" val="{&quot;height&quot;:88.5,&quot;left&quot;:173.12503937007872,&quot;top&quot;:161,&quot;width&quot;:591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0"/>
  <p:tag name="KSO_WM_DIAGRAM_VIRTUALLY_FRAME" val="{&quot;height&quot;:88.5,&quot;left&quot;:173.12503937007872,&quot;top&quot;:161,&quot;width&quot;:59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1"/>
  <p:tag name="KSO_WM_DIAGRAM_VIRTUALLY_FRAME" val="{&quot;height&quot;:88.5,&quot;left&quot;:173.12503937007872,&quot;top&quot;:161,&quot;width&quot;:591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  <p:tag name="KSO_WM_DIAGRAM_VIRTUALLY_FRAME" val="{&quot;height&quot;:377.45236220472447,&quot;left&quot;:394.9966929133858,&quot;top&quot;:138.0355118110236,&quot;width&quot;:404.24787401574815}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7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9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0"/>
</p:tagLst>
</file>

<file path=ppt/tags/tag302.xml><?xml version="1.0" encoding="utf-8"?>
<p:tagLst xmlns:p="http://schemas.openxmlformats.org/presentationml/2006/main">
  <p:tag name="AS_UNIQUEID" val="157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7"/>
</p:tagLst>
</file>

<file path=ppt/tags/tag305.xml><?xml version="1.0" encoding="utf-8"?>
<p:tagLst xmlns:p="http://schemas.openxmlformats.org/presentationml/2006/main">
  <p:tag name="AS_UNIQUEID" val="157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9"/>
</p:tagLst>
</file>

<file path=ppt/tags/tag315.xml><?xml version="1.0" encoding="utf-8"?>
<p:tagLst xmlns:p="http://schemas.openxmlformats.org/presentationml/2006/main">
  <p:tag name="AS_UNIQUEID" val="158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7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  <p:tag name="KSO_WM_DIAGRAM_VIRTUALLY_FRAME" val="{&quot;height&quot;:281.5,&quot;left&quot;:27.7,&quot;top&quot;:189.5,&quot;width&quot;:664.2}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9"/>
</p:tagLst>
</file>

<file path=ppt/tags/tag337.xml><?xml version="1.0" encoding="utf-8"?>
<p:tagLst xmlns:p="http://schemas.openxmlformats.org/presentationml/2006/main">
  <p:tag name="AS_UNIQUEID" val="160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  <p:tag name="KSO_WM_DIAGRAM_VIRTUALLY_FRAME" val="{&quot;height&quot;:281.5,&quot;left&quot;:27.7,&quot;top&quot;:189.5,&quot;width&quot;:664.2}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7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  <p:tag name="KSO_WM_DIAGRAM_VIRTUALLY_FRAME" val="{&quot;height&quot;:281.5,&quot;left&quot;:27.7,&quot;top&quot;:189.5,&quot;width&quot;:664.2}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0"/>
</p:tagLst>
</file>

<file path=ppt/tags/tag351.xml><?xml version="1.0" encoding="utf-8"?>
<p:tagLst xmlns:p="http://schemas.openxmlformats.org/presentationml/2006/main">
  <p:tag name="AS_UNIQUEID" val="161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7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8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  <p:tag name="KSO_WM_DIAGRAM_VIRTUALLY_FRAME" val="{&quot;height&quot;:281.5,&quot;left&quot;:27.7,&quot;top&quot;:189.5,&quot;width&quot;:664.2}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4"/>
</p:tagLst>
</file>

<file path=ppt/tags/tag362.xml><?xml version="1.0" encoding="utf-8"?>
<p:tagLst xmlns:p="http://schemas.openxmlformats.org/presentationml/2006/main">
  <p:tag name="AS_UNIQUEID" val="163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  <p:tag name="KSO_WM_DIAGRAM_VIRTUALLY_FRAME" val="{&quot;height&quot;:281.5,&quot;left&quot;:27.7,&quot;top&quot;:189.5,&quot;width&quot;:664.2}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9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2"/>
</p:tagLst>
</file>

<file path=ppt/tags/tag375.xml><?xml version="1.0" encoding="utf-8"?>
<p:tagLst xmlns:p="http://schemas.openxmlformats.org/presentationml/2006/main">
  <p:tag name="AS_UNIQUEID" val="164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6"/>
</p:tagLst>
</file>

<file path=ppt/tags/tag379.xml><?xml version="1.0" encoding="utf-8"?>
<p:tagLst xmlns:p="http://schemas.openxmlformats.org/presentationml/2006/main">
  <p:tag name="AS_UNIQUEID" val="16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7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8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9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"/>
</p:tagLst>
</file>

<file path=ppt/tags/tag387.xml><?xml version="1.0" encoding="utf-8"?>
<p:tagLst xmlns:p="http://schemas.openxmlformats.org/presentationml/2006/main">
  <p:tag name="AS_UNIQUEID" val="165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"/>
</p:tagLst>
</file>

<file path=ppt/tags/tag389.xml><?xml version="1.0" encoding="utf-8"?>
<p:tagLst xmlns:p="http://schemas.openxmlformats.org/presentationml/2006/main">
  <p:tag name="AS_UNIQUEID" val="165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  <p:tag name="KSO_WM_DIAGRAM_VIRTUALLY_FRAME" val="{&quot;height&quot;:281.5,&quot;left&quot;:27.7,&quot;top&quot;:189.5,&quot;width&quot;:664.2}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7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9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0"/>
</p:tagLst>
</file>

<file path=ppt/tags/tag398.xml><?xml version="1.0" encoding="utf-8"?>
<p:tagLst xmlns:p="http://schemas.openxmlformats.org/presentationml/2006/main">
  <p:tag name="AS_UNIQUEID" val="166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0"/>
  <p:tag name="KSO_WM_DIAGRAM_VIRTUALLY_FRAME" val="{&quot;height&quot;:281.5,&quot;left&quot;:27.7,&quot;top&quot;:189.5,&quot;width&quot;:664.2}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4"/>
</p:tagLst>
</file>

<file path=ppt/tags/tag401.xml><?xml version="1.0" encoding="utf-8"?>
<p:tagLst xmlns:p="http://schemas.openxmlformats.org/presentationml/2006/main">
  <p:tag name="AS_UNIQUEID" val="166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9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3"/>
</p:tagLst>
</file>

<file path=ppt/tags/tag409.xml><?xml version="1.0" encoding="utf-8"?>
<p:tagLst xmlns:p="http://schemas.openxmlformats.org/presentationml/2006/main">
  <p:tag name="AS_UNIQUEID" val="167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  <p:tag name="KSO_WM_DIAGRAM_VIRTUALLY_FRAME" val="{&quot;height&quot;:281.5,&quot;left&quot;:27.7,&quot;top&quot;:189.5,&quot;width&quot;:664.2}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4"/>
</p:tagLst>
</file>

<file path=ppt/tags/tag411.xml><?xml version="1.0" encoding="utf-8"?>
<p:tagLst xmlns:p="http://schemas.openxmlformats.org/presentationml/2006/main">
  <p:tag name="AS_UNIQUEID" val="1679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7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8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9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1"/>
</p:tagLst>
</file>

<file path=ppt/tags/tag421.xml><?xml version="1.0" encoding="utf-8"?>
<p:tagLst xmlns:p="http://schemas.openxmlformats.org/presentationml/2006/main">
  <p:tag name="AS_UNIQUEID" val="168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3"/>
</p:tagLst>
</file>

<file path=ppt/tags/tag424.xml><?xml version="1.0" encoding="utf-8"?>
<p:tagLst xmlns:p="http://schemas.openxmlformats.org/presentationml/2006/main">
  <p:tag name="AS_UNIQUEID" val="169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5"/>
</p:tagLst>
</file>

<file path=ppt/tags/tag427.xml><?xml version="1.0" encoding="utf-8"?>
<p:tagLst xmlns:p="http://schemas.openxmlformats.org/presentationml/2006/main">
  <p:tag name="AS_UNIQUEID" val="169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  <p:tag name="KSO_WM_DIAGRAM_VIRTUALLY_FRAME" val="{&quot;height&quot;:281.5,&quot;left&quot;:27.7,&quot;top&quot;:189.5,&quot;width&quot;:664.2}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436.xml><?xml version="1.0" encoding="utf-8"?>
<p:tagLst xmlns:p="http://schemas.openxmlformats.org/presentationml/2006/main">
  <p:tag name="AS_UNIQUEID" val="170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6"/>
  <p:tag name="KSO_WM_DIAGRAM_VIRTUALLY_FRAME" val="{&quot;height&quot;:281.5,&quot;left&quot;:27.7,&quot;top&quot;:189.5,&quot;width&quot;:664.2}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446.xml><?xml version="1.0" encoding="utf-8"?>
<p:tagLst xmlns:p="http://schemas.openxmlformats.org/presentationml/2006/main">
  <p:tag name="AS_UNIQUEID" val="171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  <p:tag name="KSO_WM_DIAGRAM_VIRTUALLY_FRAME" val="{&quot;height&quot;:281.5,&quot;left&quot;:27.7,&quot;top&quot;:189.5,&quot;width&quot;:664.2}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</p:tagLst>
</file>

<file path=ppt/tags/tag451.xml><?xml version="1.0" encoding="utf-8"?>
<p:tagLst xmlns:p="http://schemas.openxmlformats.org/presentationml/2006/main">
  <p:tag name="AS_UNIQUEID" val="1719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1"/>
  <p:tag name="KSO_WM_DIAGRAM_VIRTUALLY_FRAME" val="{&quot;height&quot;:281.5,&quot;left&quot;:27.7,&quot;top&quot;:189.5,&quot;width&quot;:664.2}"/>
</p:tagLst>
</file>

<file path=ppt/tags/tag460.xml><?xml version="1.0" encoding="utf-8"?>
<p:tagLst xmlns:p="http://schemas.openxmlformats.org/presentationml/2006/main">
  <p:tag name="AS_UNIQUEID" val="1728"/>
</p:tagLst>
</file>

<file path=ppt/tags/tag462.xml><?xml version="1.0" encoding="utf-8"?>
<p:tagLst xmlns:p="http://schemas.openxmlformats.org/presentationml/2006/main">
  <p:tag name="AS_UNIQUEID" val="173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2"/>
  <p:tag name="KSO_WM_DIAGRAM_VIRTUALLY_FRAME" val="{&quot;height&quot;:281.5,&quot;left&quot;:27.7,&quot;top&quot;:189.5,&quot;width&quot;:664.2}"/>
</p:tagLst>
</file>

<file path=ppt/tags/tag470.xml><?xml version="1.0" encoding="utf-8"?>
<p:tagLst xmlns:p="http://schemas.openxmlformats.org/presentationml/2006/main">
  <p:tag name="AS_UNIQUEID" val="173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  <p:tag name="KSO_WM_DIAGRAM_VIRTUALLY_FRAME" val="{&quot;height&quot;:281.5,&quot;left&quot;:27.7,&quot;top&quot;:189.5,&quot;width&quot;:664.2}"/>
</p:tagLst>
</file>

<file path=ppt/tags/tag480.xml><?xml version="1.0" encoding="utf-8"?>
<p:tagLst xmlns:p="http://schemas.openxmlformats.org/presentationml/2006/main">
  <p:tag name="AS_UNIQUEID" val="1748"/>
</p:tagLst>
</file>

<file path=ppt/tags/tag482.xml><?xml version="1.0" encoding="utf-8"?>
<p:tagLst xmlns:p="http://schemas.openxmlformats.org/presentationml/2006/main">
  <p:tag name="AS_UNIQUEID" val="175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7"/>
  <p:tag name="KSO_WM_DIAGRAM_VIRTUALLY_FRAME" val="{&quot;height&quot;:281.5,&quot;left&quot;:27.7,&quot;top&quot;:189.5,&quot;width&quot;:664.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8"/>
  <p:tag name="KSO_WM_DIAGRAM_VIRTUALLY_FRAME" val="{&quot;height&quot;:281.5,&quot;left&quot;:27.7,&quot;top&quot;:189.5,&quot;width&quot;:664.2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9"/>
  <p:tag name="KSO_WM_DIAGRAM_VIRTUALLY_FRAME" val="{&quot;height&quot;:281.5,&quot;left&quot;:27.7,&quot;top&quot;:189.5,&quot;width&quot;:664.2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  <p:tag name="KSO_WM_DIAGRAM_VIRTUALLY_FRAME" val="{&quot;height&quot;:281.5,&quot;left&quot;:27.7,&quot;top&quot;:189.5,&quot;width&quot;:664.2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  <p:tag name="KSO_WM_DIAGRAM_VIRTUALLY_FRAME" val="{&quot;height&quot;:281.5,&quot;left&quot;:27.7,&quot;top&quot;:189.5,&quot;width&quot;:664.2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  <p:tag name="KSO_WM_DIAGRAM_VIRTUALLY_FRAME" val="{&quot;height&quot;:281.5,&quot;left&quot;:27.7,&quot;top&quot;:189.5,&quot;width&quot;:664.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  <p:tag name="KSO_WM_DIAGRAM_VIRTUALLY_FRAME" val="{&quot;height&quot;:281.5,&quot;left&quot;:27.7,&quot;top&quot;:189.5,&quot;width&quot;:664.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  <p:tag name="KSO_WM_DIAGRAM_VIRTUALLY_FRAME" val="{&quot;height&quot;:281.5,&quot;left&quot;:27.7,&quot;top&quot;:189.5,&quot;width&quot;:664.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  <p:tag name="KSO_WM_DIAGRAM_VIRTUALLY_FRAME" val="{&quot;height&quot;:281.5,&quot;left&quot;:27.7,&quot;top&quot;:189.5,&quot;width&quot;:664.2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  <p:tag name="KSO_WM_DIAGRAM_VIRTUALLY_FRAME" val="{&quot;height&quot;:281.5,&quot;left&quot;:27.7,&quot;top&quot;:189.5,&quot;width&quot;:664.2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  <p:tag name="KSO_WM_DIAGRAM_VIRTUALLY_FRAME" val="{&quot;height&quot;:281.5,&quot;left&quot;:27.7,&quot;top&quot;:189.5,&quot;width&quot;:664.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  <p:tag name="KSO_WM_DIAGRAM_VIRTUALLY_FRAME" val="{&quot;height&quot;:281.5,&quot;left&quot;:27.7,&quot;top&quot;:189.5,&quot;width&quot;:664.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  <p:tag name="KSO_WM_DIAGRAM_VIRTUALLY_FRAME" val="{&quot;height&quot;:281.5,&quot;left&quot;:27.7,&quot;top&quot;:189.5,&quot;width&quot;:664.2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  <p:tag name="KSO_WM_DIAGRAM_VIRTUALLY_FRAME" val="{&quot;height&quot;:281.5,&quot;left&quot;:27.7,&quot;top&quot;:189.5,&quot;width&quot;:664.2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  <p:tag name="KSO_WM_DIAGRAM_VIRTUALLY_FRAME" val="{&quot;height&quot;:281.5,&quot;left&quot;:27.7,&quot;top&quot;:189.5,&quot;width&quot;:664.2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  <p:tag name="KSO_WM_DIAGRAM_VIRTUALLY_FRAME" val="{&quot;height&quot;:281.5,&quot;left&quot;:27.7,&quot;top&quot;:189.5,&quot;width&quot;:664.2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  <p:tag name="KSO_WM_DIAGRAM_VIRTUALLY_FRAME" val="{&quot;height&quot;:281.5,&quot;left&quot;:27.7,&quot;top&quot;:189.5,&quot;width&quot;:664.2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  <p:tag name="KSO_WM_DIAGRAM_VIRTUALLY_FRAME" val="{&quot;height&quot;:281.5,&quot;left&quot;:27.7,&quot;top&quot;:189.5,&quot;width&quot;:664.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heme/theme1.xml><?xml version="1.0" encoding="utf-8"?>
<a:theme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1998</Words>
  <Application>Microsoft Office PowerPoint</Application>
  <PresentationFormat>宽屏</PresentationFormat>
  <Paragraphs>344</Paragraphs>
  <Slides>37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52" baseType="lpstr">
      <vt:lpstr>方正粗黑宋简体</vt:lpstr>
      <vt:lpstr>方正姚体</vt:lpstr>
      <vt:lpstr>黑体</vt:lpstr>
      <vt:lpstr>楷体</vt:lpstr>
      <vt:lpstr>思源宋体 CN</vt:lpstr>
      <vt:lpstr>SimSun</vt:lpstr>
      <vt:lpstr>微软雅黑</vt:lpstr>
      <vt:lpstr>Arial</vt:lpstr>
      <vt:lpstr>Calibri</vt:lpstr>
      <vt:lpstr>Cambria Math</vt:lpstr>
      <vt:lpstr>Franklin Gothic Book</vt:lpstr>
      <vt:lpstr>Times New Roman</vt:lpstr>
      <vt:lpstr>Wingdings</vt:lpstr>
      <vt:lpstr>2_自定义设计方案</vt:lpstr>
      <vt:lpstr>6_自定义设计方案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2025-04-06T21:35:45Z</cp:lastPrinted>
  <dcterms:created xsi:type="dcterms:W3CDTF">2025-04-06T21:35:45Z</dcterms:created>
  <dcterms:modified xsi:type="dcterms:W3CDTF">2025-04-22T14:08:44Z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