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0" r:id="rId4"/>
    <p:sldId id="288" r:id="rId5"/>
    <p:sldId id="293" r:id="rId6"/>
    <p:sldId id="291" r:id="rId7"/>
    <p:sldId id="292" r:id="rId8"/>
    <p:sldId id="303" r:id="rId9"/>
    <p:sldId id="294" r:id="rId10"/>
    <p:sldId id="297" r:id="rId11"/>
    <p:sldId id="295" r:id="rId12"/>
    <p:sldId id="299" r:id="rId13"/>
    <p:sldId id="296" r:id="rId14"/>
    <p:sldId id="302" r:id="rId15"/>
    <p:sldId id="289" r:id="rId16"/>
    <p:sldId id="304" r:id="rId17"/>
    <p:sldId id="306" r:id="rId18"/>
    <p:sldId id="307" r:id="rId19"/>
    <p:sldId id="305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0073077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61248" y="2572551"/>
            <a:ext cx="349718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第十五章  第</a:t>
            </a:r>
            <a:r>
              <a:rPr lang="en-US" altLang="zh-CN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5</a:t>
            </a:r>
            <a:r>
              <a:rPr lang="zh-CN" altLang="en-US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sz="4000" b="1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60821" y="764897"/>
            <a:ext cx="445730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208867" y="3267913"/>
            <a:ext cx="5833711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串、并联电路中电流的规律</a:t>
            </a: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0754" y="2009958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314" y="6632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7111" y="1158680"/>
            <a:ext cx="2725738" cy="2774804"/>
            <a:chOff x="337111" y="1158680"/>
            <a:chExt cx="2725738" cy="2774804"/>
          </a:xfrm>
        </p:grpSpPr>
        <p:grpSp>
          <p:nvGrpSpPr>
            <p:cNvPr id="2" name="组合 151"/>
            <p:cNvGrpSpPr>
              <a:grpSpLocks/>
            </p:cNvGrpSpPr>
            <p:nvPr/>
          </p:nvGrpSpPr>
          <p:grpSpPr bwMode="auto">
            <a:xfrm>
              <a:off x="375041" y="1158680"/>
              <a:ext cx="2520000" cy="2160000"/>
              <a:chOff x="495432" y="759297"/>
              <a:chExt cx="2574939" cy="2672404"/>
            </a:xfrm>
          </p:grpSpPr>
          <p:grpSp>
            <p:nvGrpSpPr>
              <p:cNvPr id="3" name="组合 145"/>
              <p:cNvGrpSpPr>
                <a:grpSpLocks/>
              </p:cNvGrpSpPr>
              <p:nvPr/>
            </p:nvGrpSpPr>
            <p:grpSpPr bwMode="auto">
              <a:xfrm>
                <a:off x="495432" y="759297"/>
                <a:ext cx="2574939" cy="2672404"/>
                <a:chOff x="495432" y="759297"/>
                <a:chExt cx="2574939" cy="2672404"/>
              </a:xfrm>
            </p:grpSpPr>
            <p:sp>
              <p:nvSpPr>
                <p:cNvPr id="8" name="Rectangle 102"/>
                <p:cNvSpPr>
                  <a:spLocks noChangeArrowheads="1"/>
                </p:cNvSpPr>
                <p:nvPr/>
              </p:nvSpPr>
              <p:spPr bwMode="auto">
                <a:xfrm>
                  <a:off x="495432" y="1806530"/>
                  <a:ext cx="2574939" cy="141874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9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1843001" y="1750230"/>
                  <a:ext cx="460406" cy="2769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b="1">
                      <a:latin typeface="Times New Roman" pitchFamily="18" charset="0"/>
                      <a:ea typeface="黑体" pitchFamily="49" charset="-122"/>
                    </a:rPr>
                    <a:t>L</a:t>
                  </a:r>
                  <a:r>
                    <a:rPr lang="en-US" altLang="zh-CN" sz="2400" b="1" baseline="-25000">
                      <a:latin typeface="Times New Roman" pitchFamily="18" charset="0"/>
                      <a:ea typeface="黑体" pitchFamily="49" charset="-122"/>
                    </a:rPr>
                    <a:t>1</a:t>
                  </a:r>
                </a:p>
              </p:txBody>
            </p:sp>
            <p:sp>
              <p:nvSpPr>
                <p:cNvPr id="10" name="Rectangle 102"/>
                <p:cNvSpPr>
                  <a:spLocks noChangeArrowheads="1"/>
                </p:cNvSpPr>
                <p:nvPr/>
              </p:nvSpPr>
              <p:spPr bwMode="auto">
                <a:xfrm>
                  <a:off x="977487" y="1346127"/>
                  <a:ext cx="1580806" cy="93581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11" name="AutoShape 44"/>
                <p:cNvSpPr>
                  <a:spLocks noChangeArrowheads="1"/>
                </p:cNvSpPr>
                <p:nvPr/>
              </p:nvSpPr>
              <p:spPr bwMode="auto">
                <a:xfrm>
                  <a:off x="1821732" y="2063004"/>
                  <a:ext cx="396600" cy="396597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12" name="AutoShape 44"/>
                <p:cNvSpPr>
                  <a:spLocks noChangeArrowheads="1"/>
                </p:cNvSpPr>
                <p:nvPr/>
              </p:nvSpPr>
              <p:spPr bwMode="auto">
                <a:xfrm>
                  <a:off x="1849256" y="1154709"/>
                  <a:ext cx="396600" cy="396597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grpSp>
              <p:nvGrpSpPr>
                <p:cNvPr id="13" name="Group 8"/>
                <p:cNvGrpSpPr>
                  <a:grpSpLocks/>
                </p:cNvGrpSpPr>
                <p:nvPr/>
              </p:nvGrpSpPr>
              <p:grpSpPr bwMode="auto">
                <a:xfrm>
                  <a:off x="2185038" y="3083897"/>
                  <a:ext cx="354062" cy="212686"/>
                  <a:chOff x="0" y="0"/>
                  <a:chExt cx="256" cy="142"/>
                </a:xfrm>
              </p:grpSpPr>
              <p:sp>
                <p:nvSpPr>
                  <p:cNvPr id="2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sz="1600">
                      <a:ea typeface="黑体" pitchFamily="49" charset="-122"/>
                    </a:endParaRPr>
                  </a:p>
                </p:txBody>
              </p:sp>
              <p:sp>
                <p:nvSpPr>
                  <p:cNvPr id="2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sz="1600">
                      <a:ea typeface="黑体" pitchFamily="49" charset="-122"/>
                    </a:endParaRPr>
                  </a:p>
                </p:txBody>
              </p:sp>
            </p:grpSp>
            <p:sp>
              <p:nvSpPr>
                <p:cNvPr id="14" name="Text Box 109"/>
                <p:cNvSpPr txBox="1">
                  <a:spLocks noChangeArrowheads="1"/>
                </p:cNvSpPr>
                <p:nvPr/>
              </p:nvSpPr>
              <p:spPr bwMode="auto">
                <a:xfrm>
                  <a:off x="1972584" y="1676894"/>
                  <a:ext cx="550827" cy="2769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b="1">
                      <a:latin typeface="Times New Roman" pitchFamily="18" charset="0"/>
                      <a:ea typeface="黑体" pitchFamily="49" charset="-122"/>
                    </a:rPr>
                    <a:t>L</a:t>
                  </a:r>
                  <a:r>
                    <a:rPr lang="en-US" altLang="zh-CN" sz="2400" b="1" baseline="-25000">
                      <a:latin typeface="Times New Roman" pitchFamily="18" charset="0"/>
                      <a:ea typeface="黑体" pitchFamily="49" charset="-122"/>
                    </a:rPr>
                    <a:t>2</a:t>
                  </a:r>
                </a:p>
              </p:txBody>
            </p:sp>
            <p:sp>
              <p:nvSpPr>
                <p:cNvPr id="15" name="Oval 125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941204" y="1770248"/>
                  <a:ext cx="71312" cy="7131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16" name="Oval 125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2523412" y="1775830"/>
                  <a:ext cx="71312" cy="7131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17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1970612" y="759297"/>
                  <a:ext cx="552799" cy="2769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itchFamily="18" charset="0"/>
                      <a:ea typeface="黑体" pitchFamily="49" charset="-122"/>
                    </a:rPr>
                    <a:t>L</a:t>
                  </a:r>
                  <a:r>
                    <a:rPr lang="en-US" altLang="zh-CN" sz="2400" b="1" baseline="-25000" dirty="0">
                      <a:latin typeface="Times New Roman" pitchFamily="18" charset="0"/>
                      <a:ea typeface="黑体" pitchFamily="49" charset="-122"/>
                    </a:rPr>
                    <a:t>1</a:t>
                  </a:r>
                </a:p>
              </p:txBody>
            </p:sp>
            <p:grpSp>
              <p:nvGrpSpPr>
                <p:cNvPr id="18" name="Group 19"/>
                <p:cNvGrpSpPr>
                  <a:grpSpLocks/>
                </p:cNvGrpSpPr>
                <p:nvPr/>
              </p:nvGrpSpPr>
              <p:grpSpPr bwMode="auto">
                <a:xfrm flipH="1">
                  <a:off x="1047561" y="3006329"/>
                  <a:ext cx="106344" cy="425372"/>
                  <a:chOff x="0" y="0"/>
                  <a:chExt cx="85" cy="340"/>
                </a:xfrm>
              </p:grpSpPr>
              <p:sp>
                <p:nvSpPr>
                  <p:cNvPr id="19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 sz="1600">
                      <a:ea typeface="黑体" pitchFamily="49" charset="-122"/>
                    </a:endParaRPr>
                  </a:p>
                </p:txBody>
              </p:sp>
              <p:sp>
                <p:nvSpPr>
                  <p:cNvPr id="20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" name="组合 149"/>
              <p:cNvGrpSpPr>
                <a:grpSpLocks/>
              </p:cNvGrpSpPr>
              <p:nvPr/>
            </p:nvGrpSpPr>
            <p:grpSpPr bwMode="auto">
              <a:xfrm>
                <a:off x="1222988" y="1089551"/>
                <a:ext cx="497889" cy="594030"/>
                <a:chOff x="1222988" y="1089551"/>
                <a:chExt cx="497889" cy="594030"/>
              </a:xfrm>
            </p:grpSpPr>
            <p:sp>
              <p:nvSpPr>
                <p:cNvPr id="6" name="Oval 45"/>
                <p:cNvSpPr>
                  <a:spLocks noChangeArrowheads="1"/>
                </p:cNvSpPr>
                <p:nvPr/>
              </p:nvSpPr>
              <p:spPr bwMode="auto">
                <a:xfrm>
                  <a:off x="1222988" y="1127787"/>
                  <a:ext cx="415060" cy="413955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 sz="1600">
                    <a:ea typeface="黑体" pitchFamily="49" charset="-122"/>
                  </a:endParaRPr>
                </a:p>
              </p:txBody>
            </p:sp>
            <p:sp>
              <p:nvSpPr>
                <p:cNvPr id="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222988" y="1089551"/>
                  <a:ext cx="497889" cy="59403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dirty="0">
                      <a:latin typeface="Times New Roman" pitchFamily="18" charset="0"/>
                      <a:ea typeface="黑体" pitchFamily="49" charset="-122"/>
                    </a:rPr>
                    <a:t>A</a:t>
                  </a:r>
                </a:p>
              </p:txBody>
            </p:sp>
          </p:grpSp>
          <p:sp>
            <p:nvSpPr>
              <p:cNvPr id="5" name="Text Box 116"/>
              <p:cNvSpPr txBox="1">
                <a:spLocks noChangeArrowheads="1"/>
              </p:cNvSpPr>
              <p:nvPr/>
            </p:nvSpPr>
            <p:spPr bwMode="auto">
              <a:xfrm>
                <a:off x="1323266" y="1548786"/>
                <a:ext cx="544902" cy="276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</p:grpSp>
        <p:sp>
          <p:nvSpPr>
            <p:cNvPr id="71" name="矩形 84"/>
            <p:cNvSpPr>
              <a:spLocks noChangeArrowheads="1"/>
            </p:cNvSpPr>
            <p:nvPr/>
          </p:nvSpPr>
          <p:spPr bwMode="auto">
            <a:xfrm>
              <a:off x="337111" y="3434886"/>
              <a:ext cx="2725738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测量支路</a:t>
              </a:r>
              <a:r>
                <a:rPr lang="en-US" altLang="zh-CN" sz="2200" b="1" i="1" dirty="0">
                  <a:latin typeface="Times New Roman" pitchFamily="18" charset="0"/>
                  <a:ea typeface="黑体" pitchFamily="49" charset="-122"/>
                </a:rPr>
                <a:t>A</a:t>
              </a: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点电流</a:t>
              </a:r>
            </a:p>
          </p:txBody>
        </p:sp>
      </p:grpSp>
      <p:sp>
        <p:nvSpPr>
          <p:cNvPr id="75" name="Shape 120"/>
          <p:cNvSpPr/>
          <p:nvPr/>
        </p:nvSpPr>
        <p:spPr>
          <a:xfrm>
            <a:off x="330275" y="138739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 smtClean="0">
                <a:solidFill>
                  <a:srgbClr val="007E27"/>
                </a:solidFill>
              </a:rPr>
              <a:t>实验探究</a:t>
            </a:r>
            <a:endParaRPr sz="2400" b="0" dirty="0">
              <a:solidFill>
                <a:srgbClr val="007E27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99724" y="598136"/>
            <a:ext cx="2836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．设计实验电路；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139803" y="1180036"/>
            <a:ext cx="2725737" cy="2753448"/>
            <a:chOff x="3139803" y="1180036"/>
            <a:chExt cx="2725737" cy="2753448"/>
          </a:xfrm>
        </p:grpSpPr>
        <p:sp>
          <p:nvSpPr>
            <p:cNvPr id="72" name="矩形 84"/>
            <p:cNvSpPr>
              <a:spLocks noChangeArrowheads="1"/>
            </p:cNvSpPr>
            <p:nvPr/>
          </p:nvSpPr>
          <p:spPr bwMode="auto">
            <a:xfrm>
              <a:off x="3139803" y="3434886"/>
              <a:ext cx="2725737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测量支路</a:t>
              </a:r>
              <a:r>
                <a:rPr lang="en-US" altLang="zh-CN" sz="2200" b="1" i="1" dirty="0">
                  <a:latin typeface="Times New Roman" pitchFamily="18" charset="0"/>
                  <a:ea typeface="黑体" pitchFamily="49" charset="-122"/>
                </a:rPr>
                <a:t>B</a:t>
              </a: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点电流</a:t>
              </a:r>
            </a:p>
          </p:txBody>
        </p:sp>
        <p:pic>
          <p:nvPicPr>
            <p:cNvPr id="77" name="图片 76"/>
            <p:cNvPicPr preferRelativeResize="0"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45540" y="1180036"/>
              <a:ext cx="2520000" cy="2160000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5992488" y="1261138"/>
            <a:ext cx="2783798" cy="2672346"/>
            <a:chOff x="5992488" y="1261138"/>
            <a:chExt cx="2783798" cy="2672346"/>
          </a:xfrm>
        </p:grpSpPr>
        <p:sp>
          <p:nvSpPr>
            <p:cNvPr id="73" name="矩形 84"/>
            <p:cNvSpPr>
              <a:spLocks noChangeArrowheads="1"/>
            </p:cNvSpPr>
            <p:nvPr/>
          </p:nvSpPr>
          <p:spPr bwMode="auto">
            <a:xfrm>
              <a:off x="6050548" y="3434886"/>
              <a:ext cx="2725738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测量干路</a:t>
              </a:r>
              <a:r>
                <a:rPr lang="en-US" altLang="zh-CN" sz="2200" b="1" i="1" dirty="0">
                  <a:latin typeface="Times New Roman" pitchFamily="18" charset="0"/>
                  <a:ea typeface="黑体" pitchFamily="49" charset="-122"/>
                </a:rPr>
                <a:t>C</a:t>
              </a:r>
              <a:r>
                <a:rPr lang="zh-CN" altLang="en-US" sz="2200" b="1" dirty="0">
                  <a:latin typeface="Times New Roman" pitchFamily="18" charset="0"/>
                  <a:ea typeface="黑体" pitchFamily="49" charset="-122"/>
                </a:rPr>
                <a:t>点电流</a:t>
              </a:r>
            </a:p>
          </p:txBody>
        </p:sp>
        <p:pic>
          <p:nvPicPr>
            <p:cNvPr id="78" name="图片 77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95" t="5029" r="8051" b="13982"/>
            <a:stretch/>
          </p:blipFill>
          <p:spPr>
            <a:xfrm>
              <a:off x="5992488" y="1261138"/>
              <a:ext cx="2520000" cy="21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47850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>
            <a:spLocks noChangeArrowheads="1"/>
          </p:cNvSpPr>
          <p:nvPr/>
        </p:nvSpPr>
        <p:spPr bwMode="auto">
          <a:xfrm>
            <a:off x="369458" y="434779"/>
            <a:ext cx="3476875" cy="510778"/>
          </a:xfrm>
          <a:prstGeom prst="roundRect">
            <a:avLst>
              <a:gd name="adj" fmla="val 16667"/>
            </a:avLst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．根据电路图连接电路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739696" y="1010898"/>
            <a:ext cx="3240000" cy="2520000"/>
            <a:chOff x="0" y="0"/>
            <a:chExt cx="4119" cy="1509"/>
          </a:xfrm>
        </p:grpSpPr>
        <p:pic>
          <p:nvPicPr>
            <p:cNvPr id="4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0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0" y="771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19"/>
              <a:ext cx="927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" y="91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79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3629" y="670"/>
              <a:ext cx="33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000" b="1" baseline="-25000">
                  <a:latin typeface="Times New Roman" pitchFamily="18" charset="0"/>
                  <a:ea typeface="黑体" pitchFamily="49" charset="-122"/>
                </a:rPr>
                <a:t>2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2016" y="678"/>
              <a:ext cx="33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000" b="1" baseline="-25000">
                  <a:latin typeface="Times New Roman" pitchFamily="18" charset="0"/>
                  <a:ea typeface="黑体" pitchFamily="49" charset="-122"/>
                </a:rPr>
                <a:t>1</a:t>
              </a:r>
            </a:p>
          </p:txBody>
        </p:sp>
      </p:grpSp>
      <p:pic>
        <p:nvPicPr>
          <p:cNvPr id="11" name="图片 10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2999" y="1010898"/>
            <a:ext cx="3318933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346201" y="3903133"/>
            <a:ext cx="586255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测量干路电流时，一定注意量程的选择。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261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4248394"/>
              </p:ext>
            </p:extLst>
          </p:nvPr>
        </p:nvGraphicFramePr>
        <p:xfrm>
          <a:off x="907521" y="1388996"/>
          <a:ext cx="7110412" cy="2441258"/>
        </p:xfrm>
        <a:graphic>
          <a:graphicData uri="http://schemas.openxmlformats.org/drawingml/2006/table">
            <a:tbl>
              <a:tblPr/>
              <a:tblGrid>
                <a:gridCol w="1776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9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6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84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次数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点电流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/A</a:t>
                      </a:r>
                      <a:endParaRPr kumimoji="0" lang="zh-CN" altLang="en-US" sz="2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点电流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/A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点电流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/A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Rectangle 32"/>
          <p:cNvSpPr>
            <a:spLocks noChangeArrowheads="1"/>
          </p:cNvSpPr>
          <p:nvPr/>
        </p:nvSpPr>
        <p:spPr bwMode="auto">
          <a:xfrm>
            <a:off x="3320640" y="927331"/>
            <a:ext cx="1415772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实验数据</a:t>
            </a:r>
          </a:p>
        </p:txBody>
      </p:sp>
      <p:sp>
        <p:nvSpPr>
          <p:cNvPr id="4" name="矩形 3"/>
          <p:cNvSpPr/>
          <p:nvPr/>
        </p:nvSpPr>
        <p:spPr>
          <a:xfrm>
            <a:off x="425040" y="372533"/>
            <a:ext cx="5598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．进行测量，将测量数据记录在表格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2866" y="3930472"/>
            <a:ext cx="7281334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3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次测量中，可以选择</a:t>
            </a: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次实验用规格一样的灯泡，其余</a:t>
            </a: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2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次用规格不一样的灯泡。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244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7963040"/>
              </p:ext>
            </p:extLst>
          </p:nvPr>
        </p:nvGraphicFramePr>
        <p:xfrm>
          <a:off x="586316" y="821266"/>
          <a:ext cx="7562852" cy="2071791"/>
        </p:xfrm>
        <a:graphic>
          <a:graphicData uri="http://schemas.openxmlformats.org/drawingml/2006/table">
            <a:tbl>
              <a:tblPr/>
              <a:tblGrid>
                <a:gridCol w="1890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87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次数</a:t>
                      </a: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endParaRPr kumimoji="0" lang="zh-CN" altLang="en-US" sz="24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4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0.2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0.2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0.39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14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0.28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0.32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0.6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4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0.4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0.3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0.7</a:t>
                      </a: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TextBox 18"/>
          <p:cNvSpPr>
            <a:spLocks noChangeArrowheads="1"/>
          </p:cNvSpPr>
          <p:nvPr/>
        </p:nvSpPr>
        <p:spPr bwMode="auto">
          <a:xfrm>
            <a:off x="194733" y="3142017"/>
            <a:ext cx="2619067" cy="510778"/>
          </a:xfrm>
          <a:prstGeom prst="roundRect">
            <a:avLst>
              <a:gd name="adj" fmla="val 16667"/>
            </a:avLst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结论：　　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133" y="174937"/>
            <a:ext cx="2520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．分析实验数据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973665" y="3712062"/>
            <a:ext cx="6896481" cy="510778"/>
          </a:xfrm>
          <a:prstGeom prst="roundRect">
            <a:avLst>
              <a:gd name="adj" fmla="val 16667"/>
            </a:avLst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中，干路电流等于各支路电流之和。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2895917" y="4116011"/>
            <a:ext cx="253121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90220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" grpId="0" animBg="1" autoUpdateAnimBg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292"/>
          <p:cNvSpPr txBox="1">
            <a:spLocks noChangeArrowheads="1"/>
          </p:cNvSpPr>
          <p:nvPr/>
        </p:nvSpPr>
        <p:spPr bwMode="auto">
          <a:xfrm>
            <a:off x="311825" y="199266"/>
            <a:ext cx="1854921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理解与运用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225486" y="668993"/>
            <a:ext cx="8489420" cy="17543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图所示电路图，电流表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的示数为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0.9 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baseline="-25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的示数为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0.4 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，则通过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的电流是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，通过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的电流是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，通过干路的电流是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4" name="文本框 11267"/>
          <p:cNvSpPr txBox="1">
            <a:spLocks noChangeArrowheads="1"/>
          </p:cNvSpPr>
          <p:nvPr/>
        </p:nvSpPr>
        <p:spPr bwMode="auto">
          <a:xfrm>
            <a:off x="2866497" y="1120487"/>
            <a:ext cx="10326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C0000"/>
                </a:solidFill>
                <a:latin typeface="Times New Roman" pitchFamily="18" charset="0"/>
              </a:rPr>
              <a:t>0.4</a:t>
            </a:r>
            <a:r>
              <a:rPr lang="en-US" sz="3200" dirty="0">
                <a:solidFill>
                  <a:srgbClr val="CC0000"/>
                </a:solidFill>
                <a:latin typeface="Times New Roman" pitchFamily="18" charset="0"/>
              </a:rPr>
              <a:t> A</a:t>
            </a: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575151" y="2462842"/>
            <a:ext cx="3022600" cy="2016125"/>
            <a:chOff x="0" y="0"/>
            <a:chExt cx="2403" cy="1610"/>
          </a:xfrm>
        </p:grpSpPr>
        <p:sp>
          <p:nvSpPr>
            <p:cNvPr id="6" name="Rectangle 102"/>
            <p:cNvSpPr>
              <a:spLocks noChangeArrowheads="1"/>
            </p:cNvSpPr>
            <p:nvPr/>
          </p:nvSpPr>
          <p:spPr bwMode="auto">
            <a:xfrm>
              <a:off x="181" y="182"/>
              <a:ext cx="2064" cy="127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" name="Text Box 104"/>
            <p:cNvSpPr txBox="1">
              <a:spLocks noChangeArrowheads="1"/>
            </p:cNvSpPr>
            <p:nvPr/>
          </p:nvSpPr>
          <p:spPr bwMode="auto">
            <a:xfrm>
              <a:off x="1310" y="227"/>
              <a:ext cx="36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Times New Roman" pitchFamily="18" charset="0"/>
                </a:rPr>
                <a:t>L</a:t>
              </a:r>
              <a:r>
                <a:rPr lang="en-US" sz="28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8" name="Text Box 109"/>
            <p:cNvSpPr txBox="1">
              <a:spLocks noChangeArrowheads="1"/>
            </p:cNvSpPr>
            <p:nvPr/>
          </p:nvSpPr>
          <p:spPr bwMode="auto">
            <a:xfrm>
              <a:off x="1972" y="295"/>
              <a:ext cx="34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Times New Roman" pitchFamily="18" charset="0"/>
                </a:rPr>
                <a:t>L</a:t>
              </a:r>
              <a:r>
                <a:rPr lang="en-US" sz="28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9" name="直接连接符 11272"/>
            <p:cNvSpPr>
              <a:spLocks noChangeShapeType="1"/>
            </p:cNvSpPr>
            <p:nvPr/>
          </p:nvSpPr>
          <p:spPr bwMode="auto">
            <a:xfrm>
              <a:off x="1224" y="182"/>
              <a:ext cx="0" cy="12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0" name="AutoShape 44"/>
            <p:cNvSpPr>
              <a:spLocks noChangeArrowheads="1"/>
            </p:cNvSpPr>
            <p:nvPr/>
          </p:nvSpPr>
          <p:spPr bwMode="auto">
            <a:xfrm>
              <a:off x="1066" y="409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1" name="AutoShape 44"/>
            <p:cNvSpPr>
              <a:spLocks noChangeArrowheads="1"/>
            </p:cNvSpPr>
            <p:nvPr/>
          </p:nvSpPr>
          <p:spPr bwMode="auto">
            <a:xfrm>
              <a:off x="2086" y="56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grpSp>
          <p:nvGrpSpPr>
            <p:cNvPr id="12" name="组合 11275"/>
            <p:cNvGrpSpPr>
              <a:grpSpLocks/>
            </p:cNvGrpSpPr>
            <p:nvPr/>
          </p:nvGrpSpPr>
          <p:grpSpPr bwMode="auto">
            <a:xfrm rot="5400000">
              <a:off x="119" y="342"/>
              <a:ext cx="85" cy="340"/>
              <a:chOff x="0" y="0"/>
              <a:chExt cx="85" cy="340"/>
            </a:xfrm>
          </p:grpSpPr>
          <p:sp>
            <p:nvSpPr>
              <p:cNvPr id="26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27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1279"/>
            <p:cNvGrpSpPr>
              <a:grpSpLocks/>
            </p:cNvGrpSpPr>
            <p:nvPr/>
          </p:nvGrpSpPr>
          <p:grpSpPr bwMode="auto">
            <a:xfrm>
              <a:off x="68" y="794"/>
              <a:ext cx="182" cy="318"/>
              <a:chOff x="0" y="0"/>
              <a:chExt cx="182" cy="318"/>
            </a:xfrm>
          </p:grpSpPr>
          <p:sp>
            <p:nvSpPr>
              <p:cNvPr id="23" name="Rectangle 92"/>
              <p:cNvSpPr>
                <a:spLocks noChangeArrowheads="1"/>
              </p:cNvSpPr>
              <p:nvPr/>
            </p:nvSpPr>
            <p:spPr bwMode="auto">
              <a:xfrm rot="5400000" flipV="1">
                <a:off x="-50" y="78"/>
                <a:ext cx="281" cy="18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  <p:sp>
            <p:nvSpPr>
              <p:cNvPr id="24" name="Line 93"/>
              <p:cNvSpPr>
                <a:spLocks noChangeShapeType="1"/>
              </p:cNvSpPr>
              <p:nvPr/>
            </p:nvSpPr>
            <p:spPr bwMode="auto">
              <a:xfrm rot="5400000">
                <a:off x="-86" y="122"/>
                <a:ext cx="282" cy="1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Oval 94"/>
              <p:cNvSpPr>
                <a:spLocks noChangeArrowheads="1"/>
              </p:cNvSpPr>
              <p:nvPr/>
            </p:nvSpPr>
            <p:spPr bwMode="auto">
              <a:xfrm rot="5400000" flipV="1">
                <a:off x="65" y="0"/>
                <a:ext cx="71" cy="72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/>
              </a:p>
            </p:txBody>
          </p:sp>
        </p:grpSp>
        <p:grpSp>
          <p:nvGrpSpPr>
            <p:cNvPr id="14" name="组合 11283"/>
            <p:cNvGrpSpPr>
              <a:grpSpLocks/>
            </p:cNvGrpSpPr>
            <p:nvPr/>
          </p:nvGrpSpPr>
          <p:grpSpPr bwMode="auto">
            <a:xfrm>
              <a:off x="499" y="0"/>
              <a:ext cx="380" cy="340"/>
              <a:chOff x="0" y="0"/>
              <a:chExt cx="380" cy="340"/>
            </a:xfrm>
          </p:grpSpPr>
          <p:sp>
            <p:nvSpPr>
              <p:cNvPr id="21" name="Oval 1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22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8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>
                    <a:latin typeface="Times New Roman" pitchFamily="18" charset="0"/>
                  </a:rPr>
                  <a:t>A</a:t>
                </a:r>
                <a:r>
                  <a:rPr lang="en-US" sz="2800" b="1" baseline="-25000">
                    <a:latin typeface="Times New Roman" pitchFamily="18" charset="0"/>
                  </a:rPr>
                  <a:t>1</a:t>
                </a:r>
                <a:endParaRPr lang="en-US" sz="2800" b="1">
                  <a:latin typeface="Times New Roman" pitchFamily="18" charset="0"/>
                </a:endParaRPr>
              </a:p>
            </p:txBody>
          </p:sp>
        </p:grpSp>
        <p:grpSp>
          <p:nvGrpSpPr>
            <p:cNvPr id="15" name="组合 11286"/>
            <p:cNvGrpSpPr>
              <a:grpSpLocks/>
            </p:cNvGrpSpPr>
            <p:nvPr/>
          </p:nvGrpSpPr>
          <p:grpSpPr bwMode="auto">
            <a:xfrm>
              <a:off x="1043" y="953"/>
              <a:ext cx="380" cy="340"/>
              <a:chOff x="0" y="0"/>
              <a:chExt cx="380" cy="340"/>
            </a:xfrm>
          </p:grpSpPr>
          <p:sp>
            <p:nvSpPr>
              <p:cNvPr id="19" name="Oval 1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20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8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>
                    <a:latin typeface="Times New Roman" pitchFamily="18" charset="0"/>
                  </a:rPr>
                  <a:t>A</a:t>
                </a:r>
                <a:r>
                  <a:rPr lang="en-US" sz="2800" b="1" baseline="-25000">
                    <a:latin typeface="Times New Roman" pitchFamily="18" charset="0"/>
                  </a:rPr>
                  <a:t>3</a:t>
                </a:r>
                <a:endParaRPr lang="en-US" sz="2800" b="1">
                  <a:latin typeface="Times New Roman" pitchFamily="18" charset="0"/>
                </a:endParaRPr>
              </a:p>
            </p:txBody>
          </p:sp>
        </p:grpSp>
        <p:grpSp>
          <p:nvGrpSpPr>
            <p:cNvPr id="16" name="组合 11289"/>
            <p:cNvGrpSpPr>
              <a:grpSpLocks/>
            </p:cNvGrpSpPr>
            <p:nvPr/>
          </p:nvGrpSpPr>
          <p:grpSpPr bwMode="auto">
            <a:xfrm>
              <a:off x="1610" y="1270"/>
              <a:ext cx="380" cy="340"/>
              <a:chOff x="0" y="0"/>
              <a:chExt cx="380" cy="340"/>
            </a:xfrm>
          </p:grpSpPr>
          <p:sp>
            <p:nvSpPr>
              <p:cNvPr id="17" name="Oval 1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8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8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>
                    <a:latin typeface="Times New Roman" pitchFamily="18" charset="0"/>
                  </a:rPr>
                  <a:t>A</a:t>
                </a:r>
                <a:r>
                  <a:rPr lang="en-US" sz="2800" b="1" baseline="-25000">
                    <a:latin typeface="Times New Roman" pitchFamily="18" charset="0"/>
                  </a:rPr>
                  <a:t>2</a:t>
                </a:r>
                <a:endParaRPr lang="en-US" sz="2800" b="1">
                  <a:latin typeface="Times New Roman" pitchFamily="18" charset="0"/>
                </a:endParaRPr>
              </a:p>
            </p:txBody>
          </p:sp>
        </p:grpSp>
      </p:grpSp>
      <p:sp>
        <p:nvSpPr>
          <p:cNvPr id="29" name="文本框 11292"/>
          <p:cNvSpPr txBox="1">
            <a:spLocks noChangeArrowheads="1"/>
          </p:cNvSpPr>
          <p:nvPr/>
        </p:nvSpPr>
        <p:spPr bwMode="auto">
          <a:xfrm>
            <a:off x="6690905" y="1182042"/>
            <a:ext cx="893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C0000"/>
                </a:solidFill>
                <a:latin typeface="Times New Roman" pitchFamily="18" charset="0"/>
              </a:rPr>
              <a:t>0.5A</a:t>
            </a:r>
          </a:p>
        </p:txBody>
      </p:sp>
      <p:sp>
        <p:nvSpPr>
          <p:cNvPr id="30" name="文本框 11293"/>
          <p:cNvSpPr txBox="1">
            <a:spLocks noChangeArrowheads="1"/>
          </p:cNvSpPr>
          <p:nvPr/>
        </p:nvSpPr>
        <p:spPr bwMode="auto">
          <a:xfrm>
            <a:off x="2257275" y="1739129"/>
            <a:ext cx="982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C0000"/>
                </a:solidFill>
                <a:latin typeface="Times New Roman" pitchFamily="18" charset="0"/>
              </a:rPr>
              <a:t>0.9 A</a:t>
            </a:r>
          </a:p>
        </p:txBody>
      </p:sp>
    </p:spTree>
    <p:extLst>
      <p:ext uri="{BB962C8B-B14F-4D97-AF65-F5344CB8AC3E}">
        <p14:creationId xmlns:p14="http://schemas.microsoft.com/office/powerpoint/2010/main" xmlns="" val="2631703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8313012"/>
              </p:ext>
            </p:extLst>
          </p:nvPr>
        </p:nvGraphicFramePr>
        <p:xfrm>
          <a:off x="689067" y="1496695"/>
          <a:ext cx="7264930" cy="2160905"/>
        </p:xfrm>
        <a:graphic>
          <a:graphicData uri="http://schemas.openxmlformats.org/drawingml/2006/table">
            <a:tbl>
              <a:tblPr/>
              <a:tblGrid>
                <a:gridCol w="18785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7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686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15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3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60952" marB="60952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串联电路</a:t>
                      </a: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并联电路</a:t>
                      </a: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23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电流规律</a:t>
                      </a:r>
                    </a:p>
                  </a:txBody>
                  <a:tcPr marT="60952" marB="60952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电流处处相等</a:t>
                      </a: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干路电流等于各支路电流之和</a:t>
                      </a: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16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Arial" panose="020B0706020202030204"/>
                        </a:rPr>
                        <a:t>表达式</a:t>
                      </a:r>
                    </a:p>
                  </a:txBody>
                  <a:tcPr marT="60952" marB="60952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＝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＝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anose="02010609060101010101" pitchFamily="49" charset="-122"/>
                      </a:endParaRP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＝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＋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I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marT="60952" marB="60952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2732711" y="925973"/>
            <a:ext cx="4067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串、并电路中电流的规律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115514" y="3859658"/>
            <a:ext cx="281583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本堂重点：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I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I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I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</a:endParaRPr>
          </a:p>
          <a:p>
            <a:pPr algn="l" rtl="0" latinLnBrk="1" hangingPunct="0">
              <a:lnSpc>
                <a:spcPct val="150000"/>
              </a:lnSpc>
              <a:defRPr/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                    I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I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I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7027" y="3735212"/>
            <a:ext cx="407780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堂难点：利用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串、并电路中电流的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规律，分析和计算。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94015" y="58414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矩形 4"/>
          <p:cNvSpPr/>
          <p:nvPr/>
        </p:nvSpPr>
        <p:spPr>
          <a:xfrm>
            <a:off x="1094015" y="642158"/>
            <a:ext cx="55184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串、并联电流的规律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Shape 108"/>
          <p:cNvSpPr/>
          <p:nvPr/>
        </p:nvSpPr>
        <p:spPr>
          <a:xfrm>
            <a:off x="234028" y="23525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440267" y="349771"/>
            <a:ext cx="653748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8842" y="1483109"/>
            <a:ext cx="823453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广西北海市）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如图所示，在探究“并联电路的电流规律”时，闭合开关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后，电流表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的示数是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0.1A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，电流表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的示数是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0.3A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，则电流表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的示数是（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2" b="774"/>
          <a:stretch>
            <a:fillRect/>
          </a:stretch>
        </p:blipFill>
        <p:spPr bwMode="auto">
          <a:xfrm>
            <a:off x="6265333" y="3175000"/>
            <a:ext cx="2023472" cy="157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49668" y="3460898"/>
            <a:ext cx="477775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0.1A	            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0.2A	</a:t>
            </a:r>
          </a:p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0.3A	            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0.4A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198" y="116537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5899160" y="2848114"/>
            <a:ext cx="4762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endParaRPr lang="en-US" altLang="zh-CN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8099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738" y="0"/>
            <a:ext cx="29637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06401" y="995740"/>
            <a:ext cx="78401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山东济宁）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下列说法不正确的是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．物体运动状态发生改变则物体一定受到力的作用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．两个灯泡的电流相等，说明两个灯泡一定是串联的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．判断物体是运动还是静止，取决于所选择的参照物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．水和酒精混合后总体积变小，说明分子间存在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空隙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6991" y="1136134"/>
            <a:ext cx="41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148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934" y="98895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89799" y="129742"/>
            <a:ext cx="73273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探究串、并联电路中的电流时，</a:t>
            </a:r>
            <a:endParaRPr lang="en-US" altLang="zh-CN" sz="2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电路的连接。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77319" y="1419150"/>
            <a:ext cx="824190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兰州市）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将两只不同规格的灯泡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接在如图所示的电路中，闭合开关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S1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S2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后，下列说法中正确的是（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5" b="735"/>
          <a:stretch>
            <a:fillRect/>
          </a:stretch>
        </p:blipFill>
        <p:spPr bwMode="auto">
          <a:xfrm>
            <a:off x="5265308" y="3126065"/>
            <a:ext cx="2749401" cy="173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7319" y="2619479"/>
            <a:ext cx="5205271" cy="22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A.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电流表测量干路电流          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B.L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的亮度一定相同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C.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通过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，和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，的电流一定相等 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D.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只断开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L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发光且亮度不变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4709" y="215781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370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642" y="211751"/>
            <a:ext cx="221246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869" y="873036"/>
            <a:ext cx="78062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贵阳）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如图所示是未完成连接的实物图，请用笔画线代替导线完成该电路的连接。要求：两灯并联。开关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在干路上，电流表只通过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的电流，导线不能交叉。</a:t>
            </a:r>
          </a:p>
        </p:txBody>
      </p:sp>
      <p:pic>
        <p:nvPicPr>
          <p:cNvPr id="4" name="图片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265" y="3024631"/>
            <a:ext cx="2880000" cy="1620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750733" y="3024631"/>
            <a:ext cx="3977164" cy="1620000"/>
            <a:chOff x="3750733" y="3024631"/>
            <a:chExt cx="3977164" cy="1620000"/>
          </a:xfrm>
        </p:grpSpPr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724" r="30894" b="30551"/>
            <a:stretch/>
          </p:blipFill>
          <p:spPr>
            <a:xfrm>
              <a:off x="4847897" y="3024631"/>
              <a:ext cx="2880000" cy="1620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750733" y="3116363"/>
              <a:ext cx="109716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答案：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8298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3694" y="1286899"/>
            <a:ext cx="10752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467" y="2112833"/>
            <a:ext cx="44111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</a:rPr>
              <a:t>电流表与被测用电器串联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97"/>
          <a:stretch/>
        </p:blipFill>
        <p:spPr>
          <a:xfrm>
            <a:off x="5852532" y="1748562"/>
            <a:ext cx="2691580" cy="196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438626" y="1286900"/>
            <a:ext cx="498757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测量电流时，电流表怎么连接？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4359" y="2967336"/>
            <a:ext cx="521251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</a:rPr>
              <a:t>电流从</a:t>
            </a:r>
            <a:r>
              <a:rPr lang="en-US" altLang="zh-CN" dirty="0" smtClean="0">
                <a:solidFill>
                  <a:schemeClr val="tx1"/>
                </a:solidFill>
              </a:rPr>
              <a:t>+</a:t>
            </a:r>
            <a:r>
              <a:rPr lang="zh-CN" altLang="en-US" dirty="0" smtClean="0">
                <a:solidFill>
                  <a:schemeClr val="tx1"/>
                </a:solidFill>
              </a:rPr>
              <a:t>接线柱进，从</a:t>
            </a:r>
            <a:r>
              <a:rPr lang="en-US" altLang="zh-CN" dirty="0" smtClean="0">
                <a:solidFill>
                  <a:schemeClr val="tx1"/>
                </a:solidFill>
              </a:rPr>
              <a:t>—</a:t>
            </a:r>
            <a:r>
              <a:rPr lang="zh-CN" altLang="en-US" dirty="0" smtClean="0">
                <a:solidFill>
                  <a:schemeClr val="tx1"/>
                </a:solidFill>
              </a:rPr>
              <a:t>接线柱流出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12218" y="309793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 smtClean="0">
                <a:solidFill>
                  <a:srgbClr val="007E27"/>
                </a:solidFill>
              </a:rPr>
              <a:t>提出问题</a:t>
            </a:r>
            <a:endParaRPr sz="2400" b="0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31390" y="895232"/>
            <a:ext cx="6765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串联电路中</a:t>
            </a:r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各点的电流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之间有什么关系？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7621" y="4078145"/>
            <a:ext cx="614431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 lvl="0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猜想或</a:t>
            </a:r>
            <a:r>
              <a:rPr lang="zh-CN" altLang="en-US" dirty="0" smtClean="0"/>
              <a:t>假设 </a:t>
            </a:r>
            <a:r>
              <a:rPr lang="zh-CN" altLang="en-US" dirty="0" smtClean="0">
                <a:solidFill>
                  <a:schemeClr val="tx1"/>
                </a:solidFill>
              </a:rPr>
              <a:t>(</a:t>
            </a:r>
            <a:r>
              <a:rPr lang="zh-CN" altLang="en-US" dirty="0">
                <a:solidFill>
                  <a:schemeClr val="tx1"/>
                </a:solidFill>
              </a:rPr>
              <a:t>说说你这样猜想的依据是什么？)</a:t>
            </a:r>
          </a:p>
        </p:txBody>
      </p:sp>
      <p:grpSp>
        <p:nvGrpSpPr>
          <p:cNvPr id="12" name="Group 7"/>
          <p:cNvGrpSpPr>
            <a:grpSpLocks/>
          </p:cNvGrpSpPr>
          <p:nvPr/>
        </p:nvGrpSpPr>
        <p:grpSpPr bwMode="auto">
          <a:xfrm>
            <a:off x="1592823" y="1490603"/>
            <a:ext cx="2916237" cy="2056420"/>
            <a:chOff x="0" y="-64"/>
            <a:chExt cx="1951" cy="1538"/>
          </a:xfrm>
        </p:grpSpPr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225" y="875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800" b="1" dirty="0">
                  <a:latin typeface="Times New Roman" pitchFamily="18" charset="0"/>
                </a:rPr>
                <a:t>S</a:t>
              </a:r>
              <a:endParaRPr lang="en-US" sz="2800" b="1" baseline="-25000" dirty="0">
                <a:latin typeface="Times New Roman" pitchFamily="18" charset="0"/>
              </a:endParaRPr>
            </a:p>
          </p:txBody>
        </p:sp>
        <p:grpSp>
          <p:nvGrpSpPr>
            <p:cNvPr id="14" name="Group 9"/>
            <p:cNvGrpSpPr>
              <a:grpSpLocks/>
            </p:cNvGrpSpPr>
            <p:nvPr/>
          </p:nvGrpSpPr>
          <p:grpSpPr bwMode="auto">
            <a:xfrm>
              <a:off x="0" y="-64"/>
              <a:ext cx="1951" cy="1538"/>
              <a:chOff x="0" y="-64"/>
              <a:chExt cx="1951" cy="1538"/>
            </a:xfrm>
          </p:grpSpPr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0" y="431"/>
                <a:ext cx="1951" cy="86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AutoShape 21"/>
              <p:cNvSpPr>
                <a:spLocks noChangeArrowheads="1"/>
              </p:cNvSpPr>
              <p:nvPr/>
            </p:nvSpPr>
            <p:spPr bwMode="auto">
              <a:xfrm>
                <a:off x="417" y="272"/>
                <a:ext cx="309" cy="306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7" name="Text Box 12"/>
              <p:cNvSpPr txBox="1">
                <a:spLocks noChangeArrowheads="1"/>
              </p:cNvSpPr>
              <p:nvPr/>
            </p:nvSpPr>
            <p:spPr bwMode="auto">
              <a:xfrm>
                <a:off x="1248" y="-64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800" b="1" dirty="0">
                    <a:latin typeface="Times New Roman" pitchFamily="18" charset="0"/>
                  </a:rPr>
                  <a:t>L</a:t>
                </a:r>
                <a:r>
                  <a:rPr lang="en-US" sz="2800" b="1" baseline="-25000" dirty="0">
                    <a:latin typeface="Times New Roman" pitchFamily="18" charset="0"/>
                  </a:rPr>
                  <a:t>2</a:t>
                </a:r>
              </a:p>
            </p:txBody>
          </p:sp>
          <p:grpSp>
            <p:nvGrpSpPr>
              <p:cNvPr id="18" name="Group 13"/>
              <p:cNvGrpSpPr>
                <a:grpSpLocks/>
              </p:cNvGrpSpPr>
              <p:nvPr/>
            </p:nvGrpSpPr>
            <p:grpSpPr bwMode="auto">
              <a:xfrm>
                <a:off x="1214" y="1190"/>
                <a:ext cx="283" cy="170"/>
                <a:chOff x="0" y="0"/>
                <a:chExt cx="256" cy="142"/>
              </a:xfrm>
            </p:grpSpPr>
            <p:sp>
              <p:nvSpPr>
                <p:cNvPr id="31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l"/>
                  <a:endParaRPr lang="zh-CN" altLang="en-US" sz="1800"/>
                </a:p>
              </p:txBody>
            </p:sp>
            <p:sp>
              <p:nvSpPr>
                <p:cNvPr id="32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l"/>
                  <a:endParaRPr lang="zh-CN" altLang="en-US" sz="1800"/>
                </a:p>
              </p:txBody>
            </p:sp>
          </p:grpSp>
          <p:grpSp>
            <p:nvGrpSpPr>
              <p:cNvPr id="19" name="Group 17"/>
              <p:cNvGrpSpPr>
                <a:grpSpLocks/>
              </p:cNvGrpSpPr>
              <p:nvPr/>
            </p:nvGrpSpPr>
            <p:grpSpPr bwMode="auto">
              <a:xfrm flipH="1">
                <a:off x="477" y="1134"/>
                <a:ext cx="85" cy="340"/>
                <a:chOff x="0" y="0"/>
                <a:chExt cx="85" cy="340"/>
              </a:xfrm>
            </p:grpSpPr>
            <p:sp>
              <p:nvSpPr>
                <p:cNvPr id="28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l"/>
                  <a:endParaRPr lang="zh-CN" altLang="en-US" sz="1800"/>
                </a:p>
              </p:txBody>
            </p:sp>
            <p:sp>
              <p:nvSpPr>
                <p:cNvPr id="29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AutoShape 21"/>
              <p:cNvSpPr>
                <a:spLocks noChangeArrowheads="1"/>
              </p:cNvSpPr>
              <p:nvPr/>
            </p:nvSpPr>
            <p:spPr bwMode="auto">
              <a:xfrm>
                <a:off x="1225" y="272"/>
                <a:ext cx="309" cy="306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1" name="Oval 22"/>
              <p:cNvSpPr>
                <a:spLocks noChangeArrowheads="1"/>
              </p:cNvSpPr>
              <p:nvPr/>
            </p:nvSpPr>
            <p:spPr bwMode="auto">
              <a:xfrm>
                <a:off x="183" y="394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Text Box 23"/>
              <p:cNvSpPr txBox="1">
                <a:spLocks noChangeArrowheads="1"/>
              </p:cNvSpPr>
              <p:nvPr/>
            </p:nvSpPr>
            <p:spPr bwMode="auto">
              <a:xfrm>
                <a:off x="114" y="453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400" b="1" i="1" dirty="0">
                    <a:latin typeface="Times New Roman" pitchFamily="18" charset="0"/>
                  </a:rPr>
                  <a:t>A</a:t>
                </a:r>
                <a:endParaRPr lang="en-US" sz="2400" b="1" i="1" baseline="-25000" dirty="0">
                  <a:latin typeface="Times New Roman" pitchFamily="18" charset="0"/>
                </a:endParaRPr>
              </a:p>
            </p:txBody>
          </p:sp>
          <p:sp>
            <p:nvSpPr>
              <p:cNvPr id="23" name="Oval 24"/>
              <p:cNvSpPr>
                <a:spLocks noChangeArrowheads="1"/>
              </p:cNvSpPr>
              <p:nvPr/>
            </p:nvSpPr>
            <p:spPr bwMode="auto">
              <a:xfrm>
                <a:off x="953" y="385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Text Box 25"/>
              <p:cNvSpPr txBox="1">
                <a:spLocks noChangeArrowheads="1"/>
              </p:cNvSpPr>
              <p:nvPr/>
            </p:nvSpPr>
            <p:spPr bwMode="auto">
              <a:xfrm>
                <a:off x="885" y="431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400" b="1" i="1">
                    <a:latin typeface="Times New Roman" pitchFamily="18" charset="0"/>
                  </a:rPr>
                  <a:t>B</a:t>
                </a:r>
                <a:endParaRPr lang="en-US" sz="2400" b="1" i="1" baseline="-25000">
                  <a:latin typeface="Times New Roman" pitchFamily="18" charset="0"/>
                </a:endParaRPr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1709" y="394"/>
                <a:ext cx="68" cy="68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Text Box 27"/>
              <p:cNvSpPr txBox="1">
                <a:spLocks noChangeArrowheads="1"/>
              </p:cNvSpPr>
              <p:nvPr/>
            </p:nvSpPr>
            <p:spPr bwMode="auto">
              <a:xfrm>
                <a:off x="1633" y="430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sz="2400" b="1" i="1">
                    <a:latin typeface="Times New Roman" pitchFamily="18" charset="0"/>
                  </a:rPr>
                  <a:t>C</a:t>
                </a:r>
                <a:endParaRPr lang="en-US" sz="2400" b="1" i="1" baseline="-25000">
                  <a:latin typeface="Times New Roman" pitchFamily="18" charset="0"/>
                </a:endParaRPr>
              </a:p>
            </p:txBody>
          </p:sp>
          <p:sp>
            <p:nvSpPr>
              <p:cNvPr id="27" name="Text Box 28"/>
              <p:cNvSpPr txBox="1">
                <a:spLocks noChangeArrowheads="1"/>
              </p:cNvSpPr>
              <p:nvPr/>
            </p:nvSpPr>
            <p:spPr bwMode="auto">
              <a:xfrm>
                <a:off x="421" y="-64"/>
                <a:ext cx="468" cy="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2800" b="1" dirty="0">
                    <a:latin typeface="Times New Roman" pitchFamily="18" charset="0"/>
                  </a:rPr>
                  <a:t>L</a:t>
                </a:r>
                <a:r>
                  <a:rPr lang="en-US" sz="2800" b="1" baseline="-25000" dirty="0">
                    <a:latin typeface="Times New Roman" pitchFamily="18" charset="0"/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Shape 120"/>
          <p:cNvSpPr/>
          <p:nvPr/>
        </p:nvSpPr>
        <p:spPr>
          <a:xfrm>
            <a:off x="467115" y="1730592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400" b="0" dirty="0" smtClean="0">
                <a:solidFill>
                  <a:srgbClr val="007E27"/>
                </a:solidFill>
              </a:rPr>
              <a:t>实验探究</a:t>
            </a:r>
            <a:endParaRPr sz="2400" b="0" dirty="0">
              <a:solidFill>
                <a:srgbClr val="007E27"/>
              </a:solidFill>
            </a:endParaRPr>
          </a:p>
        </p:txBody>
      </p:sp>
      <p:sp>
        <p:nvSpPr>
          <p:cNvPr id="9" name="Shape 120"/>
          <p:cNvSpPr/>
          <p:nvPr/>
        </p:nvSpPr>
        <p:spPr>
          <a:xfrm>
            <a:off x="608809" y="1176594"/>
            <a:ext cx="4212511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800" b="0" dirty="0" smtClean="0">
                <a:solidFill>
                  <a:schemeClr val="tx1"/>
                </a:solidFill>
              </a:rPr>
              <a:t>一、串联电路的电流规律</a:t>
            </a:r>
            <a:endParaRPr sz="2800" b="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6564" y="2189989"/>
            <a:ext cx="2836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．设计实验电路；</a:t>
            </a:r>
          </a:p>
        </p:txBody>
      </p: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436564" y="2675057"/>
            <a:ext cx="2414588" cy="2136776"/>
            <a:chOff x="249" y="2886"/>
            <a:chExt cx="1528" cy="1346"/>
          </a:xfrm>
        </p:grpSpPr>
        <p:grpSp>
          <p:nvGrpSpPr>
            <p:cNvPr id="31" name="Group 34"/>
            <p:cNvGrpSpPr>
              <a:grpSpLocks/>
            </p:cNvGrpSpPr>
            <p:nvPr/>
          </p:nvGrpSpPr>
          <p:grpSpPr bwMode="auto">
            <a:xfrm>
              <a:off x="249" y="2886"/>
              <a:ext cx="1528" cy="1012"/>
              <a:chOff x="316" y="2886"/>
              <a:chExt cx="1528" cy="1012"/>
            </a:xfrm>
          </p:grpSpPr>
          <p:sp>
            <p:nvSpPr>
              <p:cNvPr id="33" name="Text Box 35"/>
              <p:cNvSpPr txBox="1">
                <a:spLocks noChangeArrowheads="1"/>
              </p:cNvSpPr>
              <p:nvPr/>
            </p:nvSpPr>
            <p:spPr bwMode="auto">
              <a:xfrm>
                <a:off x="1460" y="3410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</a:rPr>
                  <a:t>S</a:t>
                </a:r>
                <a:endParaRPr lang="en-US" sz="2800" b="1" baseline="-25000" dirty="0">
                  <a:latin typeface="Times New Roman" pitchFamily="18" charset="0"/>
                </a:endParaRPr>
              </a:p>
            </p:txBody>
          </p:sp>
          <p:sp>
            <p:nvSpPr>
              <p:cNvPr id="34" name="Rectangle 36"/>
              <p:cNvSpPr>
                <a:spLocks noChangeArrowheads="1"/>
              </p:cNvSpPr>
              <p:nvPr/>
            </p:nvSpPr>
            <p:spPr bwMode="auto">
              <a:xfrm>
                <a:off x="316" y="3051"/>
                <a:ext cx="1521" cy="699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AutoShape 21"/>
              <p:cNvSpPr>
                <a:spLocks noChangeArrowheads="1"/>
              </p:cNvSpPr>
              <p:nvPr/>
            </p:nvSpPr>
            <p:spPr bwMode="auto">
              <a:xfrm>
                <a:off x="884" y="2931"/>
                <a:ext cx="250" cy="221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6" name="Text Box 38"/>
              <p:cNvSpPr txBox="1">
                <a:spLocks noChangeArrowheads="1"/>
              </p:cNvSpPr>
              <p:nvPr/>
            </p:nvSpPr>
            <p:spPr bwMode="auto">
              <a:xfrm>
                <a:off x="1503" y="3107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itchFamily="18" charset="0"/>
                  </a:rPr>
                  <a:t>L</a:t>
                </a:r>
                <a:r>
                  <a:rPr lang="en-US" sz="2800" b="1" baseline="-25000">
                    <a:latin typeface="Times New Roman" pitchFamily="18" charset="0"/>
                  </a:rPr>
                  <a:t>2</a:t>
                </a:r>
              </a:p>
            </p:txBody>
          </p:sp>
          <p:grpSp>
            <p:nvGrpSpPr>
              <p:cNvPr id="37" name="Group 39"/>
              <p:cNvGrpSpPr>
                <a:grpSpLocks/>
              </p:cNvGrpSpPr>
              <p:nvPr/>
            </p:nvGrpSpPr>
            <p:grpSpPr bwMode="auto">
              <a:xfrm>
                <a:off x="1432" y="3668"/>
                <a:ext cx="260" cy="138"/>
                <a:chOff x="0" y="0"/>
                <a:chExt cx="256" cy="142"/>
              </a:xfrm>
            </p:grpSpPr>
            <p:sp>
              <p:nvSpPr>
                <p:cNvPr id="47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4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</p:grpSp>
          <p:grpSp>
            <p:nvGrpSpPr>
              <p:cNvPr id="38" name="Group 43"/>
              <p:cNvGrpSpPr>
                <a:grpSpLocks/>
              </p:cNvGrpSpPr>
              <p:nvPr/>
            </p:nvGrpSpPr>
            <p:grpSpPr bwMode="auto">
              <a:xfrm flipH="1">
                <a:off x="754" y="3622"/>
                <a:ext cx="78" cy="276"/>
                <a:chOff x="0" y="0"/>
                <a:chExt cx="85" cy="340"/>
              </a:xfrm>
            </p:grpSpPr>
            <p:sp>
              <p:nvSpPr>
                <p:cNvPr id="44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" name="Text Box 47"/>
              <p:cNvSpPr txBox="1">
                <a:spLocks noChangeArrowheads="1"/>
              </p:cNvSpPr>
              <p:nvPr/>
            </p:nvSpPr>
            <p:spPr bwMode="auto">
              <a:xfrm>
                <a:off x="793" y="3113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itchFamily="18" charset="0"/>
                  </a:rPr>
                  <a:t>L</a:t>
                </a:r>
                <a:r>
                  <a:rPr lang="en-US" sz="2800" b="1" baseline="-25000">
                    <a:latin typeface="Times New Roman" pitchFamily="18" charset="0"/>
                  </a:rPr>
                  <a:t>1</a:t>
                </a:r>
              </a:p>
            </p:txBody>
          </p:sp>
          <p:grpSp>
            <p:nvGrpSpPr>
              <p:cNvPr id="40" name="Group 48"/>
              <p:cNvGrpSpPr>
                <a:grpSpLocks/>
              </p:cNvGrpSpPr>
              <p:nvPr/>
            </p:nvGrpSpPr>
            <p:grpSpPr bwMode="auto">
              <a:xfrm>
                <a:off x="476" y="2886"/>
                <a:ext cx="250" cy="328"/>
                <a:chOff x="0" y="0"/>
                <a:chExt cx="272" cy="404"/>
              </a:xfrm>
            </p:grpSpPr>
            <p:sp>
              <p:nvSpPr>
                <p:cNvPr id="42" name="Oval 49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72" cy="2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28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sz="2800" b="1" dirty="0">
                      <a:latin typeface="Times New Roman" pitchFamily="18" charset="0"/>
                    </a:rPr>
                    <a:t>A</a:t>
                  </a:r>
                </a:p>
              </p:txBody>
            </p:sp>
          </p:grpSp>
          <p:sp>
            <p:nvSpPr>
              <p:cNvPr id="41" name="AutoShape 21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250" cy="221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2" name="TextBox 15"/>
            <p:cNvSpPr>
              <a:spLocks noChangeArrowheads="1"/>
            </p:cNvSpPr>
            <p:nvPr/>
          </p:nvSpPr>
          <p:spPr bwMode="auto">
            <a:xfrm>
              <a:off x="378" y="3910"/>
              <a:ext cx="1246" cy="322"/>
            </a:xfrm>
            <a:prstGeom prst="roundRect">
              <a:avLst>
                <a:gd name="adj" fmla="val 16667"/>
              </a:avLst>
            </a:prstGeom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测量</a:t>
              </a:r>
              <a:r>
                <a:rPr 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点电流</a:t>
              </a:r>
            </a:p>
          </p:txBody>
        </p:sp>
      </p:grpSp>
      <p:grpSp>
        <p:nvGrpSpPr>
          <p:cNvPr id="50" name="Group 53"/>
          <p:cNvGrpSpPr>
            <a:grpSpLocks/>
          </p:cNvGrpSpPr>
          <p:nvPr/>
        </p:nvGrpSpPr>
        <p:grpSpPr bwMode="auto">
          <a:xfrm>
            <a:off x="3074990" y="2656682"/>
            <a:ext cx="2436812" cy="2157413"/>
            <a:chOff x="2328" y="2886"/>
            <a:chExt cx="1535" cy="1359"/>
          </a:xfrm>
        </p:grpSpPr>
        <p:grpSp>
          <p:nvGrpSpPr>
            <p:cNvPr id="51" name="Group 54"/>
            <p:cNvGrpSpPr>
              <a:grpSpLocks/>
            </p:cNvGrpSpPr>
            <p:nvPr/>
          </p:nvGrpSpPr>
          <p:grpSpPr bwMode="auto">
            <a:xfrm>
              <a:off x="2328" y="2886"/>
              <a:ext cx="1535" cy="1039"/>
              <a:chOff x="2328" y="2886"/>
              <a:chExt cx="1535" cy="1039"/>
            </a:xfrm>
          </p:grpSpPr>
          <p:sp>
            <p:nvSpPr>
              <p:cNvPr id="53" name="Text Box 55"/>
              <p:cNvSpPr txBox="1">
                <a:spLocks noChangeArrowheads="1"/>
              </p:cNvSpPr>
              <p:nvPr/>
            </p:nvSpPr>
            <p:spPr bwMode="auto">
              <a:xfrm>
                <a:off x="3257" y="3415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</a:rPr>
                  <a:t>S</a:t>
                </a:r>
                <a:endParaRPr lang="en-US" sz="2800" b="1" baseline="-25000" dirty="0">
                  <a:latin typeface="Times New Roman" pitchFamily="18" charset="0"/>
                </a:endParaRPr>
              </a:p>
            </p:txBody>
          </p:sp>
          <p:sp>
            <p:nvSpPr>
              <p:cNvPr id="54" name="Rectangle 56"/>
              <p:cNvSpPr>
                <a:spLocks noChangeArrowheads="1"/>
              </p:cNvSpPr>
              <p:nvPr/>
            </p:nvSpPr>
            <p:spPr bwMode="auto">
              <a:xfrm>
                <a:off x="2328" y="3035"/>
                <a:ext cx="1535" cy="73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AutoShape 21"/>
              <p:cNvSpPr>
                <a:spLocks noChangeArrowheads="1"/>
              </p:cNvSpPr>
              <p:nvPr/>
            </p:nvSpPr>
            <p:spPr bwMode="auto">
              <a:xfrm>
                <a:off x="2690" y="2926"/>
                <a:ext cx="214" cy="230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6" name="Text Box 58"/>
              <p:cNvSpPr txBox="1">
                <a:spLocks noChangeArrowheads="1"/>
              </p:cNvSpPr>
              <p:nvPr/>
            </p:nvSpPr>
            <p:spPr bwMode="auto">
              <a:xfrm>
                <a:off x="3314" y="3098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itchFamily="18" charset="0"/>
                  </a:rPr>
                  <a:t>L</a:t>
                </a:r>
                <a:r>
                  <a:rPr lang="en-US" sz="2800" b="1" baseline="-25000">
                    <a:latin typeface="Times New Roman" pitchFamily="18" charset="0"/>
                  </a:rPr>
                  <a:t>2</a:t>
                </a:r>
              </a:p>
            </p:txBody>
          </p:sp>
          <p:grpSp>
            <p:nvGrpSpPr>
              <p:cNvPr id="57" name="Group 59"/>
              <p:cNvGrpSpPr>
                <a:grpSpLocks/>
              </p:cNvGrpSpPr>
              <p:nvPr/>
            </p:nvGrpSpPr>
            <p:grpSpPr bwMode="auto">
              <a:xfrm>
                <a:off x="3252" y="3684"/>
                <a:ext cx="223" cy="144"/>
                <a:chOff x="0" y="0"/>
                <a:chExt cx="256" cy="142"/>
              </a:xfrm>
            </p:grpSpPr>
            <p:sp>
              <p:nvSpPr>
                <p:cNvPr id="67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</p:grpSp>
          <p:grpSp>
            <p:nvGrpSpPr>
              <p:cNvPr id="58" name="Group 63"/>
              <p:cNvGrpSpPr>
                <a:grpSpLocks/>
              </p:cNvGrpSpPr>
              <p:nvPr/>
            </p:nvGrpSpPr>
            <p:grpSpPr bwMode="auto">
              <a:xfrm flipH="1">
                <a:off x="2672" y="3637"/>
                <a:ext cx="67" cy="288"/>
                <a:chOff x="0" y="0"/>
                <a:chExt cx="85" cy="340"/>
              </a:xfrm>
            </p:grpSpPr>
            <p:sp>
              <p:nvSpPr>
                <p:cNvPr id="64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65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Text Box 67"/>
              <p:cNvSpPr txBox="1">
                <a:spLocks noChangeArrowheads="1"/>
              </p:cNvSpPr>
              <p:nvPr/>
            </p:nvSpPr>
            <p:spPr bwMode="auto">
              <a:xfrm>
                <a:off x="2672" y="3098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</a:rPr>
                  <a:t>L</a:t>
                </a:r>
                <a:r>
                  <a:rPr lang="en-US" sz="2800" b="1" baseline="-25000" dirty="0">
                    <a:latin typeface="Times New Roman" pitchFamily="18" charset="0"/>
                  </a:rPr>
                  <a:t>1</a:t>
                </a:r>
              </a:p>
            </p:txBody>
          </p:sp>
          <p:grpSp>
            <p:nvGrpSpPr>
              <p:cNvPr id="60" name="Group 68"/>
              <p:cNvGrpSpPr>
                <a:grpSpLocks/>
              </p:cNvGrpSpPr>
              <p:nvPr/>
            </p:nvGrpSpPr>
            <p:grpSpPr bwMode="auto">
              <a:xfrm>
                <a:off x="2975" y="2886"/>
                <a:ext cx="214" cy="327"/>
                <a:chOff x="0" y="0"/>
                <a:chExt cx="272" cy="386"/>
              </a:xfrm>
            </p:grpSpPr>
            <p:sp>
              <p:nvSpPr>
                <p:cNvPr id="62" name="Oval 69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72" cy="2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28" cy="3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sz="2800" b="1">
                      <a:latin typeface="Times New Roman" pitchFamily="18" charset="0"/>
                    </a:rPr>
                    <a:t>A</a:t>
                  </a:r>
                </a:p>
              </p:txBody>
            </p:sp>
          </p:grpSp>
          <p:sp>
            <p:nvSpPr>
              <p:cNvPr id="61" name="AutoShape 21"/>
              <p:cNvSpPr>
                <a:spLocks noChangeArrowheads="1"/>
              </p:cNvSpPr>
              <p:nvPr/>
            </p:nvSpPr>
            <p:spPr bwMode="auto">
              <a:xfrm>
                <a:off x="3314" y="2925"/>
                <a:ext cx="214" cy="230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2" name="TextBox 15"/>
            <p:cNvSpPr>
              <a:spLocks noChangeArrowheads="1"/>
            </p:cNvSpPr>
            <p:nvPr/>
          </p:nvSpPr>
          <p:spPr bwMode="auto">
            <a:xfrm>
              <a:off x="2457" y="3898"/>
              <a:ext cx="1371" cy="34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测量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点电流</a:t>
              </a:r>
            </a:p>
          </p:txBody>
        </p:sp>
      </p:grpSp>
      <p:grpSp>
        <p:nvGrpSpPr>
          <p:cNvPr id="70" name="Group 73"/>
          <p:cNvGrpSpPr>
            <a:grpSpLocks/>
          </p:cNvGrpSpPr>
          <p:nvPr/>
        </p:nvGrpSpPr>
        <p:grpSpPr bwMode="auto">
          <a:xfrm>
            <a:off x="5772945" y="2651656"/>
            <a:ext cx="2436812" cy="2160589"/>
            <a:chOff x="3742" y="2795"/>
            <a:chExt cx="1535" cy="1361"/>
          </a:xfrm>
        </p:grpSpPr>
        <p:sp>
          <p:nvSpPr>
            <p:cNvPr id="71" name="TextBox 15"/>
            <p:cNvSpPr>
              <a:spLocks noChangeArrowheads="1"/>
            </p:cNvSpPr>
            <p:nvPr/>
          </p:nvSpPr>
          <p:spPr bwMode="auto">
            <a:xfrm>
              <a:off x="3862" y="3809"/>
              <a:ext cx="1371" cy="34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测量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点电流</a:t>
              </a:r>
            </a:p>
          </p:txBody>
        </p:sp>
        <p:grpSp>
          <p:nvGrpSpPr>
            <p:cNvPr id="72" name="Group 75"/>
            <p:cNvGrpSpPr>
              <a:grpSpLocks/>
            </p:cNvGrpSpPr>
            <p:nvPr/>
          </p:nvGrpSpPr>
          <p:grpSpPr bwMode="auto">
            <a:xfrm>
              <a:off x="3742" y="2795"/>
              <a:ext cx="1535" cy="1039"/>
              <a:chOff x="3560" y="2795"/>
              <a:chExt cx="1535" cy="1039"/>
            </a:xfrm>
          </p:grpSpPr>
          <p:sp>
            <p:nvSpPr>
              <p:cNvPr id="73" name="Text Box 76"/>
              <p:cNvSpPr txBox="1">
                <a:spLocks noChangeArrowheads="1"/>
              </p:cNvSpPr>
              <p:nvPr/>
            </p:nvSpPr>
            <p:spPr bwMode="auto">
              <a:xfrm>
                <a:off x="4516" y="3322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</a:rPr>
                  <a:t>S</a:t>
                </a:r>
                <a:endParaRPr lang="en-US" sz="2800" b="1" baseline="-25000" dirty="0">
                  <a:latin typeface="Times New Roman" pitchFamily="18" charset="0"/>
                </a:endParaRPr>
              </a:p>
            </p:txBody>
          </p:sp>
          <p:sp>
            <p:nvSpPr>
              <p:cNvPr id="74" name="Rectangle 77"/>
              <p:cNvSpPr>
                <a:spLocks noChangeArrowheads="1"/>
              </p:cNvSpPr>
              <p:nvPr/>
            </p:nvSpPr>
            <p:spPr bwMode="auto">
              <a:xfrm>
                <a:off x="3560" y="2949"/>
                <a:ext cx="1535" cy="73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AutoShape 21"/>
              <p:cNvSpPr>
                <a:spLocks noChangeArrowheads="1"/>
              </p:cNvSpPr>
              <p:nvPr/>
            </p:nvSpPr>
            <p:spPr bwMode="auto">
              <a:xfrm>
                <a:off x="3787" y="2840"/>
                <a:ext cx="214" cy="230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6" name="Text Box 79"/>
              <p:cNvSpPr txBox="1">
                <a:spLocks noChangeArrowheads="1"/>
              </p:cNvSpPr>
              <p:nvPr/>
            </p:nvSpPr>
            <p:spPr bwMode="auto">
              <a:xfrm>
                <a:off x="4195" y="3067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itchFamily="18" charset="0"/>
                  </a:rPr>
                  <a:t>L</a:t>
                </a:r>
                <a:r>
                  <a:rPr lang="en-US" sz="2800" b="1" baseline="-25000">
                    <a:latin typeface="Times New Roman" pitchFamily="18" charset="0"/>
                  </a:rPr>
                  <a:t>2</a:t>
                </a:r>
              </a:p>
            </p:txBody>
          </p:sp>
          <p:grpSp>
            <p:nvGrpSpPr>
              <p:cNvPr id="77" name="Group 80"/>
              <p:cNvGrpSpPr>
                <a:grpSpLocks/>
              </p:cNvGrpSpPr>
              <p:nvPr/>
            </p:nvGrpSpPr>
            <p:grpSpPr bwMode="auto">
              <a:xfrm>
                <a:off x="4515" y="3593"/>
                <a:ext cx="223" cy="144"/>
                <a:chOff x="0" y="0"/>
                <a:chExt cx="256" cy="142"/>
              </a:xfrm>
            </p:grpSpPr>
            <p:sp>
              <p:nvSpPr>
                <p:cNvPr id="87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8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</p:grpSp>
          <p:grpSp>
            <p:nvGrpSpPr>
              <p:cNvPr id="78" name="Group 84"/>
              <p:cNvGrpSpPr>
                <a:grpSpLocks/>
              </p:cNvGrpSpPr>
              <p:nvPr/>
            </p:nvGrpSpPr>
            <p:grpSpPr bwMode="auto">
              <a:xfrm flipH="1">
                <a:off x="3935" y="3546"/>
                <a:ext cx="67" cy="288"/>
                <a:chOff x="0" y="0"/>
                <a:chExt cx="85" cy="340"/>
              </a:xfrm>
            </p:grpSpPr>
            <p:sp>
              <p:nvSpPr>
                <p:cNvPr id="84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800"/>
                </a:p>
              </p:txBody>
            </p:sp>
            <p:sp>
              <p:nvSpPr>
                <p:cNvPr id="85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9" name="Text Box 88"/>
              <p:cNvSpPr txBox="1">
                <a:spLocks noChangeArrowheads="1"/>
              </p:cNvSpPr>
              <p:nvPr/>
            </p:nvSpPr>
            <p:spPr bwMode="auto">
              <a:xfrm>
                <a:off x="3742" y="3022"/>
                <a:ext cx="3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itchFamily="18" charset="0"/>
                  </a:rPr>
                  <a:t>L</a:t>
                </a:r>
                <a:r>
                  <a:rPr lang="en-US" sz="2800" b="1" baseline="-25000">
                    <a:latin typeface="Times New Roman" pitchFamily="18" charset="0"/>
                  </a:rPr>
                  <a:t>1</a:t>
                </a:r>
              </a:p>
            </p:txBody>
          </p:sp>
          <p:grpSp>
            <p:nvGrpSpPr>
              <p:cNvPr id="80" name="Group 89"/>
              <p:cNvGrpSpPr>
                <a:grpSpLocks/>
              </p:cNvGrpSpPr>
              <p:nvPr/>
            </p:nvGrpSpPr>
            <p:grpSpPr bwMode="auto">
              <a:xfrm>
                <a:off x="4649" y="2795"/>
                <a:ext cx="214" cy="327"/>
                <a:chOff x="0" y="0"/>
                <a:chExt cx="272" cy="386"/>
              </a:xfrm>
            </p:grpSpPr>
            <p:sp>
              <p:nvSpPr>
                <p:cNvPr id="82" name="Oval 90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72" cy="2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28" cy="3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sz="2800" b="1">
                      <a:latin typeface="Times New Roman" pitchFamily="18" charset="0"/>
                    </a:rPr>
                    <a:t>A</a:t>
                  </a:r>
                </a:p>
              </p:txBody>
            </p:sp>
          </p:grpSp>
          <p:sp>
            <p:nvSpPr>
              <p:cNvPr id="81" name="AutoShape 21"/>
              <p:cNvSpPr>
                <a:spLocks noChangeArrowheads="1"/>
              </p:cNvSpPr>
              <p:nvPr/>
            </p:nvSpPr>
            <p:spPr bwMode="auto">
              <a:xfrm>
                <a:off x="4241" y="2840"/>
                <a:ext cx="214" cy="230"/>
              </a:xfrm>
              <a:prstGeom prst="flowChartSummingJunction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80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1231" y="433400"/>
            <a:ext cx="3443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．根据电路图连接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电路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660673" y="1139188"/>
            <a:ext cx="2880000" cy="1620000"/>
            <a:chOff x="0" y="0"/>
            <a:chExt cx="4119" cy="1509"/>
          </a:xfrm>
        </p:grpSpPr>
        <p:pic>
          <p:nvPicPr>
            <p:cNvPr id="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0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0" y="771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5"/>
              <a:ext cx="927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0" y="91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79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3629" y="670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en-US" sz="2400" b="1">
                  <a:latin typeface="Times New Roman" pitchFamily="18" charset="0"/>
                </a:rPr>
                <a:t>L</a:t>
              </a:r>
              <a:r>
                <a:rPr lang="en-US" sz="24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2016" y="678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en-US" sz="2400" b="1" dirty="0">
                  <a:latin typeface="Times New Roman" pitchFamily="18" charset="0"/>
                </a:rPr>
                <a:t>L</a:t>
              </a:r>
              <a:r>
                <a:rPr lang="en-US" sz="2400" b="1" baseline="-25000" dirty="0">
                  <a:latin typeface="Times New Roman" pitchFamily="18" charset="0"/>
                </a:rPr>
                <a:t>1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250267" y="895065"/>
            <a:ext cx="470730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实验时要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注意：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①连接电路时，开关应断开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必须先用电流表的大量程试触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读数完毕，断开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换用不同规格的灯泡测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几次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167" y="3060719"/>
            <a:ext cx="2880000" cy="1620000"/>
          </a:xfrm>
          <a:prstGeom prst="rect">
            <a:avLst/>
          </a:prstGeom>
        </p:spPr>
      </p:pic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09" t="14928" r="16962" b="24971"/>
          <a:stretch/>
        </p:blipFill>
        <p:spPr>
          <a:xfrm>
            <a:off x="4724802" y="3757387"/>
            <a:ext cx="1440000" cy="1080000"/>
          </a:xfrm>
          <a:prstGeom prst="rect">
            <a:avLst/>
          </a:prstGeom>
        </p:spPr>
      </p:pic>
      <p:pic>
        <p:nvPicPr>
          <p:cNvPr id="16" name="图片 15"/>
          <p:cNvPicPr preferRelativeResize="0">
            <a:picLocks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65" t="25052" r="9137" b="19320"/>
          <a:stretch/>
        </p:blipFill>
        <p:spPr>
          <a:xfrm>
            <a:off x="6435495" y="3757387"/>
            <a:ext cx="144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398023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3507" y="213267"/>
            <a:ext cx="5913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．进行测量，将测量数据记录在表格中；</a:t>
            </a:r>
          </a:p>
        </p:txBody>
      </p:sp>
      <p:graphicFrame>
        <p:nvGraphicFramePr>
          <p:cNvPr id="8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7322222"/>
              </p:ext>
            </p:extLst>
          </p:nvPr>
        </p:nvGraphicFramePr>
        <p:xfrm>
          <a:off x="541867" y="1194045"/>
          <a:ext cx="7472073" cy="2140549"/>
        </p:xfrm>
        <a:graphic>
          <a:graphicData uri="http://schemas.openxmlformats.org/drawingml/2006/table">
            <a:tbl>
              <a:tblPr/>
              <a:tblGrid>
                <a:gridCol w="12438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83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789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0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60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次数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zh-CN" altLang="en-US" sz="24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83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96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90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022600" y="674932"/>
            <a:ext cx="1415772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实验数据</a:t>
            </a:r>
          </a:p>
        </p:txBody>
      </p:sp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550334" y="3468806"/>
            <a:ext cx="7263527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实验中为什么要换用不同的灯泡，多次测量？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419517" y="3849550"/>
            <a:ext cx="7525159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换用不同的灯泡，是为了避免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；而多次测量是为了避免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，结论才具有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4438372" y="3905332"/>
            <a:ext cx="1107996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特殊性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1752600" y="4418736"/>
            <a:ext cx="1107996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偶然性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31"/>
          <p:cNvSpPr>
            <a:spLocks noChangeArrowheads="1"/>
          </p:cNvSpPr>
          <p:nvPr/>
        </p:nvSpPr>
        <p:spPr bwMode="auto">
          <a:xfrm>
            <a:off x="4670905" y="4408600"/>
            <a:ext cx="1107996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普遍性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0133" y="354169"/>
            <a:ext cx="2520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．分析实验数据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Group 1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8660019"/>
              </p:ext>
            </p:extLst>
          </p:nvPr>
        </p:nvGraphicFramePr>
        <p:xfrm>
          <a:off x="524353" y="1032933"/>
          <a:ext cx="7777162" cy="1828800"/>
        </p:xfrm>
        <a:graphic>
          <a:graphicData uri="http://schemas.openxmlformats.org/drawingml/2006/table">
            <a:tbl>
              <a:tblPr/>
              <a:tblGrid>
                <a:gridCol w="1187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6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828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58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次数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点电流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000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0.38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0.38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0.38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0.42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0.42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0.42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Rectangle 137"/>
          <p:cNvSpPr>
            <a:spLocks noChangeArrowheads="1"/>
          </p:cNvSpPr>
          <p:nvPr/>
        </p:nvSpPr>
        <p:spPr bwMode="auto">
          <a:xfrm>
            <a:off x="283426" y="3379291"/>
            <a:ext cx="5671745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得出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串联电路中各处电流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都相等</a:t>
            </a:r>
          </a:p>
        </p:txBody>
      </p:sp>
      <p:sp>
        <p:nvSpPr>
          <p:cNvPr id="4" name="矩形 3"/>
          <p:cNvSpPr/>
          <p:nvPr/>
        </p:nvSpPr>
        <p:spPr>
          <a:xfrm>
            <a:off x="2331617" y="4167432"/>
            <a:ext cx="1805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</a:t>
            </a:r>
            <a:r>
              <a:rPr lang="en-US" altLang="zh-CN" sz="2800" b="1" i="1" baseline="-250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</a:t>
            </a:r>
            <a:r>
              <a:rPr lang="en-US" altLang="zh-CN" sz="2800" b="1" i="1" baseline="-250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</a:t>
            </a:r>
            <a:r>
              <a:rPr lang="en-US" altLang="zh-CN" sz="2800" b="1" i="1" baseline="-250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292"/>
          <p:cNvSpPr txBox="1">
            <a:spLocks noChangeArrowheads="1"/>
          </p:cNvSpPr>
          <p:nvPr/>
        </p:nvSpPr>
        <p:spPr bwMode="auto">
          <a:xfrm>
            <a:off x="311825" y="199266"/>
            <a:ext cx="1854921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理解与运用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479100" y="644525"/>
            <a:ext cx="8135938" cy="219688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图所示，小阳用电流表探究串联电路中的电流关系，他分别用电流表测电路中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三处的电流，得知</a:t>
            </a:r>
            <a:r>
              <a:rPr lang="en-US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0.2 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</a:t>
            </a:r>
            <a:r>
              <a:rPr lang="en-US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sz="2400" i="1" dirty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sz="2400" baseline="-250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674435" y="2925414"/>
            <a:ext cx="2989263" cy="1777468"/>
            <a:chOff x="0" y="0"/>
            <a:chExt cx="2064" cy="1542"/>
          </a:xfrm>
        </p:grpSpPr>
        <p:sp>
          <p:nvSpPr>
            <p:cNvPr id="5" name="Rectangle 102"/>
            <p:cNvSpPr>
              <a:spLocks noChangeArrowheads="1"/>
            </p:cNvSpPr>
            <p:nvPr/>
          </p:nvSpPr>
          <p:spPr bwMode="auto">
            <a:xfrm>
              <a:off x="0" y="386"/>
              <a:ext cx="2064" cy="99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6" name="AutoShape 44"/>
            <p:cNvSpPr>
              <a:spLocks noChangeArrowheads="1"/>
            </p:cNvSpPr>
            <p:nvPr/>
          </p:nvSpPr>
          <p:spPr bwMode="auto">
            <a:xfrm>
              <a:off x="431" y="204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7" name="AutoShape 44"/>
            <p:cNvSpPr>
              <a:spLocks noChangeArrowheads="1"/>
            </p:cNvSpPr>
            <p:nvPr/>
          </p:nvSpPr>
          <p:spPr bwMode="auto">
            <a:xfrm>
              <a:off x="1293" y="22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grpSp>
          <p:nvGrpSpPr>
            <p:cNvPr id="8" name="组合 12298"/>
            <p:cNvGrpSpPr>
              <a:grpSpLocks/>
            </p:cNvGrpSpPr>
            <p:nvPr/>
          </p:nvGrpSpPr>
          <p:grpSpPr bwMode="auto">
            <a:xfrm>
              <a:off x="817" y="1202"/>
              <a:ext cx="85" cy="340"/>
              <a:chOff x="0" y="0"/>
              <a:chExt cx="85" cy="340"/>
            </a:xfrm>
          </p:grpSpPr>
          <p:sp>
            <p:nvSpPr>
              <p:cNvPr id="21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12302"/>
            <p:cNvGrpSpPr>
              <a:grpSpLocks/>
            </p:cNvGrpSpPr>
            <p:nvPr/>
          </p:nvGrpSpPr>
          <p:grpSpPr bwMode="auto">
            <a:xfrm>
              <a:off x="1338" y="1270"/>
              <a:ext cx="283" cy="170"/>
              <a:chOff x="0" y="0"/>
              <a:chExt cx="256" cy="142"/>
            </a:xfrm>
          </p:grpSpPr>
          <p:sp>
            <p:nvSpPr>
              <p:cNvPr id="1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/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/>
              </a:p>
            </p:txBody>
          </p:sp>
        </p:grpSp>
        <p:sp>
          <p:nvSpPr>
            <p:cNvPr id="10" name="Oval 125"/>
            <p:cNvSpPr>
              <a:spLocks noChangeArrowheads="1"/>
            </p:cNvSpPr>
            <p:nvPr/>
          </p:nvSpPr>
          <p:spPr bwMode="auto">
            <a:xfrm rot="5400000" flipV="1">
              <a:off x="174" y="355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/>
            </a:p>
          </p:txBody>
        </p:sp>
        <p:sp>
          <p:nvSpPr>
            <p:cNvPr id="11" name="Oval 125"/>
            <p:cNvSpPr>
              <a:spLocks noChangeArrowheads="1"/>
            </p:cNvSpPr>
            <p:nvPr/>
          </p:nvSpPr>
          <p:spPr bwMode="auto">
            <a:xfrm rot="5400000" flipV="1">
              <a:off x="990" y="343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/>
            </a:p>
          </p:txBody>
        </p:sp>
        <p:sp>
          <p:nvSpPr>
            <p:cNvPr id="12" name="Oval 125"/>
            <p:cNvSpPr>
              <a:spLocks noChangeArrowheads="1"/>
            </p:cNvSpPr>
            <p:nvPr/>
          </p:nvSpPr>
          <p:spPr bwMode="auto">
            <a:xfrm rot="5400000" flipV="1">
              <a:off x="1784" y="343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/>
            </a:p>
          </p:txBody>
        </p:sp>
        <p:sp>
          <p:nvSpPr>
            <p:cNvPr id="13" name="Text Box 116"/>
            <p:cNvSpPr txBox="1">
              <a:spLocks noChangeArrowheads="1"/>
            </p:cNvSpPr>
            <p:nvPr/>
          </p:nvSpPr>
          <p:spPr bwMode="auto">
            <a:xfrm>
              <a:off x="114" y="408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latin typeface="Times New Roman" pitchFamily="18" charset="0"/>
                </a:rPr>
                <a:t>A</a:t>
              </a:r>
              <a:endParaRPr lang="en-US" sz="2800" b="1" baseline="-25000" dirty="0">
                <a:latin typeface="Times New Roman" pitchFamily="18" charset="0"/>
              </a:endParaRPr>
            </a:p>
          </p:txBody>
        </p:sp>
        <p:sp>
          <p:nvSpPr>
            <p:cNvPr id="14" name="Text Box 116"/>
            <p:cNvSpPr txBox="1">
              <a:spLocks noChangeArrowheads="1"/>
            </p:cNvSpPr>
            <p:nvPr/>
          </p:nvSpPr>
          <p:spPr bwMode="auto">
            <a:xfrm>
              <a:off x="907" y="431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latin typeface="Times New Roman" pitchFamily="18" charset="0"/>
                </a:rPr>
                <a:t>B</a:t>
              </a:r>
              <a:endParaRPr lang="en-US" sz="2800" b="1" baseline="-25000" dirty="0">
                <a:latin typeface="Times New Roman" pitchFamily="18" charset="0"/>
              </a:endParaRPr>
            </a:p>
          </p:txBody>
        </p:sp>
        <p:sp>
          <p:nvSpPr>
            <p:cNvPr id="15" name="Text Box 116"/>
            <p:cNvSpPr txBox="1">
              <a:spLocks noChangeArrowheads="1"/>
            </p:cNvSpPr>
            <p:nvPr/>
          </p:nvSpPr>
          <p:spPr bwMode="auto">
            <a:xfrm>
              <a:off x="1724" y="454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Times New Roman" pitchFamily="18" charset="0"/>
                </a:rPr>
                <a:t>C</a:t>
              </a:r>
              <a:endParaRPr lang="en-US" sz="2800" b="1" baseline="-25000">
                <a:latin typeface="Times New Roman" pitchFamily="18" charset="0"/>
              </a:endParaRPr>
            </a:p>
          </p:txBody>
        </p:sp>
        <p:sp>
          <p:nvSpPr>
            <p:cNvPr id="16" name="Text Box 104"/>
            <p:cNvSpPr txBox="1">
              <a:spLocks noChangeArrowheads="1"/>
            </p:cNvSpPr>
            <p:nvPr/>
          </p:nvSpPr>
          <p:spPr bwMode="auto">
            <a:xfrm>
              <a:off x="675" y="0"/>
              <a:ext cx="36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>
                  <a:latin typeface="Times New Roman" pitchFamily="18" charset="0"/>
                </a:rPr>
                <a:t>L</a:t>
              </a:r>
              <a:r>
                <a:rPr lang="en-US" sz="2400" b="1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7" name="Text Box 109"/>
            <p:cNvSpPr txBox="1">
              <a:spLocks noChangeArrowheads="1"/>
            </p:cNvSpPr>
            <p:nvPr/>
          </p:nvSpPr>
          <p:spPr bwMode="auto">
            <a:xfrm>
              <a:off x="1542" y="23"/>
              <a:ext cx="341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>
                  <a:latin typeface="Times New Roman" pitchFamily="18" charset="0"/>
                </a:rPr>
                <a:t>L</a:t>
              </a:r>
              <a:r>
                <a:rPr lang="en-US" sz="2400" b="1" baseline="-25000" dirty="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24" name="文本框 12314"/>
          <p:cNvSpPr txBox="1">
            <a:spLocks noChangeArrowheads="1"/>
          </p:cNvSpPr>
          <p:nvPr/>
        </p:nvSpPr>
        <p:spPr bwMode="auto">
          <a:xfrm>
            <a:off x="3207831" y="2230902"/>
            <a:ext cx="982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CC0000"/>
                </a:solidFill>
                <a:latin typeface="Times New Roman" pitchFamily="18" charset="0"/>
              </a:defRPr>
            </a:lvl1pPr>
          </a:lstStyle>
          <a:p>
            <a:r>
              <a:rPr lang="en-US" dirty="0"/>
              <a:t>0.2 A</a:t>
            </a:r>
          </a:p>
        </p:txBody>
      </p:sp>
      <p:sp>
        <p:nvSpPr>
          <p:cNvPr id="25" name="文本框 12315"/>
          <p:cNvSpPr txBox="1">
            <a:spLocks noChangeArrowheads="1"/>
          </p:cNvSpPr>
          <p:nvPr/>
        </p:nvSpPr>
        <p:spPr bwMode="auto">
          <a:xfrm>
            <a:off x="1405958" y="2230902"/>
            <a:ext cx="9829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C0000"/>
                </a:solidFill>
                <a:latin typeface="Times New Roman" pitchFamily="18" charset="0"/>
              </a:rPr>
              <a:t>0.2 A</a:t>
            </a:r>
          </a:p>
        </p:txBody>
      </p:sp>
    </p:spTree>
    <p:extLst>
      <p:ext uri="{BB962C8B-B14F-4D97-AF65-F5344CB8AC3E}">
        <p14:creationId xmlns:p14="http://schemas.microsoft.com/office/powerpoint/2010/main" xmlns="" val="41029775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/>
          <p:cNvGrpSpPr>
            <a:grpSpLocks/>
          </p:cNvGrpSpPr>
          <p:nvPr/>
        </p:nvGrpSpPr>
        <p:grpSpPr bwMode="auto">
          <a:xfrm>
            <a:off x="5845199" y="1612828"/>
            <a:ext cx="2520000" cy="2310333"/>
            <a:chOff x="0" y="-144"/>
            <a:chExt cx="2296" cy="2213"/>
          </a:xfrm>
        </p:grpSpPr>
        <p:sp>
          <p:nvSpPr>
            <p:cNvPr id="23" name="Rectangle 102"/>
            <p:cNvSpPr>
              <a:spLocks noChangeArrowheads="1"/>
            </p:cNvSpPr>
            <p:nvPr/>
          </p:nvSpPr>
          <p:spPr bwMode="auto">
            <a:xfrm>
              <a:off x="28" y="770"/>
              <a:ext cx="2268" cy="113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24" name="Text Box 104"/>
            <p:cNvSpPr txBox="1">
              <a:spLocks noChangeArrowheads="1"/>
            </p:cNvSpPr>
            <p:nvPr/>
          </p:nvSpPr>
          <p:spPr bwMode="auto">
            <a:xfrm>
              <a:off x="1259" y="725"/>
              <a:ext cx="36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400" b="1" baseline="-25000">
                  <a:latin typeface="Times New Roman" pitchFamily="18" charset="0"/>
                  <a:ea typeface="黑体" pitchFamily="49" charset="-122"/>
                </a:rPr>
                <a:t>1</a:t>
              </a:r>
            </a:p>
          </p:txBody>
        </p:sp>
        <p:sp>
          <p:nvSpPr>
            <p:cNvPr id="25" name="Rectangle 102"/>
            <p:cNvSpPr>
              <a:spLocks noChangeArrowheads="1"/>
            </p:cNvSpPr>
            <p:nvPr/>
          </p:nvSpPr>
          <p:spPr bwMode="auto">
            <a:xfrm>
              <a:off x="453" y="402"/>
              <a:ext cx="1384" cy="74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26" name="AutoShape 44"/>
            <p:cNvSpPr>
              <a:spLocks noChangeArrowheads="1"/>
            </p:cNvSpPr>
            <p:nvPr/>
          </p:nvSpPr>
          <p:spPr bwMode="auto">
            <a:xfrm>
              <a:off x="1242" y="975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27" name="AutoShape 44"/>
            <p:cNvSpPr>
              <a:spLocks noChangeArrowheads="1"/>
            </p:cNvSpPr>
            <p:nvPr/>
          </p:nvSpPr>
          <p:spPr bwMode="auto">
            <a:xfrm>
              <a:off x="1264" y="249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grpSp>
          <p:nvGrpSpPr>
            <p:cNvPr id="28" name="Group 8"/>
            <p:cNvGrpSpPr>
              <a:grpSpLocks/>
            </p:cNvGrpSpPr>
            <p:nvPr/>
          </p:nvGrpSpPr>
          <p:grpSpPr bwMode="auto">
            <a:xfrm>
              <a:off x="1559" y="1791"/>
              <a:ext cx="283" cy="170"/>
              <a:chOff x="0" y="0"/>
              <a:chExt cx="256" cy="142"/>
            </a:xfrm>
          </p:grpSpPr>
          <p:sp>
            <p:nvSpPr>
              <p:cNvPr id="43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 sz="1600">
                  <a:ea typeface="黑体" pitchFamily="49" charset="-122"/>
                </a:endParaRPr>
              </a:p>
            </p:txBody>
          </p:sp>
          <p:sp>
            <p:nvSpPr>
              <p:cNvPr id="44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600">
                  <a:ea typeface="黑体" pitchFamily="49" charset="-122"/>
                </a:endParaRPr>
              </a:p>
            </p:txBody>
          </p:sp>
        </p:grpSp>
        <p:sp>
          <p:nvSpPr>
            <p:cNvPr id="29" name="Text Box 109"/>
            <p:cNvSpPr txBox="1">
              <a:spLocks noChangeArrowheads="1"/>
            </p:cNvSpPr>
            <p:nvPr/>
          </p:nvSpPr>
          <p:spPr bwMode="auto">
            <a:xfrm>
              <a:off x="1272" y="643"/>
              <a:ext cx="341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400" b="1" baseline="-25000" dirty="0">
                  <a:latin typeface="Times New Roman" pitchFamily="18" charset="0"/>
                  <a:ea typeface="黑体" pitchFamily="49" charset="-122"/>
                </a:rPr>
                <a:t>2</a:t>
              </a:r>
            </a:p>
          </p:txBody>
        </p:sp>
        <p:sp>
          <p:nvSpPr>
            <p:cNvPr id="30" name="Oval 125"/>
            <p:cNvSpPr>
              <a:spLocks noChangeArrowheads="1"/>
            </p:cNvSpPr>
            <p:nvPr/>
          </p:nvSpPr>
          <p:spPr bwMode="auto">
            <a:xfrm rot="5400000" flipV="1">
              <a:off x="757" y="1103"/>
              <a:ext cx="57" cy="57"/>
            </a:xfrm>
            <a:prstGeom prst="ellipse">
              <a:avLst/>
            </a:prstGeom>
            <a:solidFill>
              <a:srgbClr val="CC0000"/>
            </a:solidFill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31" name="Oval 125"/>
            <p:cNvSpPr>
              <a:spLocks noChangeArrowheads="1"/>
            </p:cNvSpPr>
            <p:nvPr/>
          </p:nvSpPr>
          <p:spPr bwMode="auto">
            <a:xfrm rot="5400000" flipV="1">
              <a:off x="729" y="366"/>
              <a:ext cx="57" cy="57"/>
            </a:xfrm>
            <a:prstGeom prst="ellipse">
              <a:avLst/>
            </a:prstGeom>
            <a:solidFill>
              <a:srgbClr val="CC0000"/>
            </a:solidFill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/>
          </p:nvSpPr>
          <p:spPr bwMode="auto">
            <a:xfrm rot="5400000" flipV="1">
              <a:off x="424" y="741"/>
              <a:ext cx="57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33" name="Oval 125"/>
            <p:cNvSpPr>
              <a:spLocks noChangeArrowheads="1"/>
            </p:cNvSpPr>
            <p:nvPr/>
          </p:nvSpPr>
          <p:spPr bwMode="auto">
            <a:xfrm rot="5400000" flipV="1">
              <a:off x="1813" y="748"/>
              <a:ext cx="57" cy="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34" name="Oval 125"/>
            <p:cNvSpPr>
              <a:spLocks noChangeArrowheads="1"/>
            </p:cNvSpPr>
            <p:nvPr/>
          </p:nvSpPr>
          <p:spPr bwMode="auto">
            <a:xfrm rot="5400000" flipV="1">
              <a:off x="0" y="1159"/>
              <a:ext cx="57" cy="57"/>
            </a:xfrm>
            <a:prstGeom prst="ellipse">
              <a:avLst/>
            </a:prstGeom>
            <a:solidFill>
              <a:srgbClr val="CC0000"/>
            </a:solidFill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35" name="Text Box 104"/>
            <p:cNvSpPr txBox="1">
              <a:spLocks noChangeArrowheads="1"/>
            </p:cNvSpPr>
            <p:nvPr/>
          </p:nvSpPr>
          <p:spPr bwMode="auto">
            <a:xfrm>
              <a:off x="1327" y="-144"/>
              <a:ext cx="36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L</a:t>
              </a:r>
              <a:r>
                <a:rPr lang="en-US" altLang="zh-CN" sz="2400" b="1" baseline="-25000" dirty="0">
                  <a:latin typeface="Times New Roman" pitchFamily="18" charset="0"/>
                  <a:ea typeface="黑体" pitchFamily="49" charset="-122"/>
                </a:rPr>
                <a:t>1</a:t>
              </a:r>
            </a:p>
          </p:txBody>
        </p:sp>
        <p:grpSp>
          <p:nvGrpSpPr>
            <p:cNvPr id="36" name="Group 19"/>
            <p:cNvGrpSpPr>
              <a:grpSpLocks/>
            </p:cNvGrpSpPr>
            <p:nvPr/>
          </p:nvGrpSpPr>
          <p:grpSpPr bwMode="auto">
            <a:xfrm flipH="1">
              <a:off x="623" y="1729"/>
              <a:ext cx="85" cy="340"/>
              <a:chOff x="0" y="0"/>
              <a:chExt cx="85" cy="340"/>
            </a:xfrm>
          </p:grpSpPr>
          <p:sp>
            <p:nvSpPr>
              <p:cNvPr id="40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 sz="1600">
                  <a:ea typeface="黑体" pitchFamily="49" charset="-122"/>
                </a:endParaRPr>
              </a:p>
            </p:txBody>
          </p:sp>
          <p:sp>
            <p:nvSpPr>
              <p:cNvPr id="41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" name="Text Box 116"/>
            <p:cNvSpPr txBox="1">
              <a:spLocks noChangeArrowheads="1"/>
            </p:cNvSpPr>
            <p:nvPr/>
          </p:nvSpPr>
          <p:spPr bwMode="auto">
            <a:xfrm>
              <a:off x="681" y="425"/>
              <a:ext cx="27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38" name="Text Box 116"/>
            <p:cNvSpPr txBox="1">
              <a:spLocks noChangeArrowheads="1"/>
            </p:cNvSpPr>
            <p:nvPr/>
          </p:nvSpPr>
          <p:spPr bwMode="auto">
            <a:xfrm>
              <a:off x="737" y="1148"/>
              <a:ext cx="323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39" name="Text Box 116"/>
            <p:cNvSpPr txBox="1">
              <a:spLocks noChangeArrowheads="1"/>
            </p:cNvSpPr>
            <p:nvPr/>
          </p:nvSpPr>
          <p:spPr bwMode="auto">
            <a:xfrm>
              <a:off x="113" y="1077"/>
              <a:ext cx="311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</p:grpSp>
      <p:sp>
        <p:nvSpPr>
          <p:cNvPr id="46" name="Shape 120"/>
          <p:cNvSpPr/>
          <p:nvPr/>
        </p:nvSpPr>
        <p:spPr>
          <a:xfrm>
            <a:off x="473588" y="507727"/>
            <a:ext cx="3949799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sz="2800" b="0" dirty="0" smtClean="0">
                <a:solidFill>
                  <a:schemeClr val="tx1"/>
                </a:solidFill>
              </a:rPr>
              <a:t>二、并联电路的电流规律</a:t>
            </a:r>
            <a:endParaRPr sz="2800" b="0" dirty="0">
              <a:solidFill>
                <a:schemeClr val="tx1"/>
              </a:solidFill>
            </a:endParaRPr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350309" y="1141982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 lvl="0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提出问题</a:t>
            </a: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auto">
          <a:xfrm>
            <a:off x="201300" y="1684419"/>
            <a:ext cx="643562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 lvl="0">
              <a:defRPr sz="2800" b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sz="2400" dirty="0"/>
              <a:t>并联电路中干路电流与各支路电流有什么关系？</a:t>
            </a: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350309" y="2389147"/>
            <a:ext cx="153888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 lvl="0">
              <a:defRPr sz="2400" b="0">
                <a:solidFill>
                  <a:srgbClr val="007E27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猜想或假设</a:t>
            </a: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201300" y="2892401"/>
            <a:ext cx="4740607" cy="1107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 lvl="0">
              <a:defRPr sz="2400" b="0">
                <a:solidFill>
                  <a:schemeClr val="tx1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/>
              <a:t>与河流</a:t>
            </a:r>
            <a:r>
              <a:rPr lang="zh-CN" altLang="en-US" dirty="0"/>
              <a:t>的支流流量和干流流量</a:t>
            </a:r>
            <a:r>
              <a:rPr lang="zh-CN" altLang="en-US" dirty="0" smtClean="0"/>
              <a:t>之间相似吗？</a:t>
            </a:r>
            <a:endParaRPr lang="zh-CN" altLang="en-US" dirty="0"/>
          </a:p>
        </p:txBody>
      </p:sp>
      <p:pic>
        <p:nvPicPr>
          <p:cNvPr id="51" name="图片 50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1791" y="3530560"/>
            <a:ext cx="288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102677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utoUpdateAnimBg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993</Words>
  <Application>Microsoft Office PowerPoint</Application>
  <PresentationFormat>自定义</PresentationFormat>
  <Paragraphs>197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66</cp:revision>
  <dcterms:created xsi:type="dcterms:W3CDTF">2019-04-02T02:49:40Z</dcterms:created>
  <dcterms:modified xsi:type="dcterms:W3CDTF">2019-10-25T01:35:42Z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