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Lst>
  <p:sldSz cx="9144000" cy="6858000" type="screen4x3"/>
  <p:notesSz cx="6858000" cy="9144000"/>
  <p:custDataLst>
    <p:tags r:id="rId29"/>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课后作业本</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第七章  力</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9.（2019·淮安）“足球进校园”推进了校园足球的发展. 运动员将静止的足球踢飞，说明力可以</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；足球落地后会继续向前滚动. 是因为足球具有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.当足球静止在水平地面上时，受到的重力和地面的支持力是一对</a:t>
            </a:r>
            <a:r>
              <a:rPr lang="zh-CN" altLang="en-US" sz="2800" u="sng">
                <a:latin typeface="宋体" panose="02010600030101010101" pitchFamily="2" charset="-122"/>
                <a:cs typeface="宋体" panose="02010600030101010101" pitchFamily="2" charset="-122"/>
              </a:rPr>
              <a:t>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（选填“平衡力”或“相互作用力”）.</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171384" y="2498725"/>
            <a:ext cx="340042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改变物体的运动状态</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1369062" y="356870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惯性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5787709" y="4018915"/>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平衡力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127250" y="2840355"/>
            <a:ext cx="3433445" cy="2910840"/>
          </a:xfrm>
          <a:prstGeom prst="rect">
            <a:avLst/>
          </a:prstGeom>
        </p:spPr>
      </p:pic>
      <p:sp>
        <p:nvSpPr>
          <p:cNvPr id="2" name="文本框 1"/>
          <p:cNvSpPr txBox="1"/>
          <p:nvPr/>
        </p:nvSpPr>
        <p:spPr>
          <a:xfrm>
            <a:off x="855663" y="1459865"/>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10．（2019·内江）如图所示，刻度尺静止在手指上，请画出刻度尺所受力的示意图.</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034734" y="258445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a:t>
            </a:r>
            <a:r>
              <a:rPr lang="zh-CN" sz="2800" b="1" dirty="0">
                <a:solidFill>
                  <a:srgbClr val="FF0000"/>
                </a:solidFill>
                <a:latin typeface="Times New Roman" panose="02020603050405020304" pitchFamily="18" charset="0"/>
                <a:sym typeface="+mn-ea"/>
              </a:rPr>
              <a:t>：</a:t>
            </a:r>
            <a:endParaRPr 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2"/>
          <a:stretch>
            <a:fillRect/>
          </a:stretch>
        </p:blipFill>
        <p:spPr>
          <a:xfrm>
            <a:off x="5107940" y="3479800"/>
            <a:ext cx="3776980" cy="205803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388110"/>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11．（2018·玉溪模拟）2016年8月15日，里约奥运会女子举重75公斤以上级比赛，体重为1140N的中国选手孟苏平以抓举130公斤，挺举177公斤，总成绩307公斤夺冠. 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（1）孟苏平的质量是多少？</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（2）孟苏平挺举举起杠铃时，需要用多大的力？</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55980" y="1361440"/>
            <a:ext cx="7432675" cy="2676525"/>
          </a:xfrm>
          <a:prstGeom prst="rect">
            <a:avLst/>
          </a:prstGeom>
          <a:noFill/>
        </p:spPr>
        <p:txBody>
          <a:bodyPr wrap="square" rtlCol="0" anchor="t">
            <a:spAutoFit/>
          </a:bodyPr>
          <a:p>
            <a:pPr algn="just"/>
            <a:r>
              <a:rPr sz="2800" b="1" dirty="0">
                <a:solidFill>
                  <a:srgbClr val="FF0000"/>
                </a:solidFill>
                <a:latin typeface="Times New Roman" panose="02020603050405020304" pitchFamily="18" charset="0"/>
                <a:sym typeface="+mn-ea"/>
              </a:rPr>
              <a:t>解：（1）由G=mg可得，孟苏平的质量：</a:t>
            </a:r>
            <a:endParaRPr sz="2800" b="1" dirty="0">
              <a:solidFill>
                <a:srgbClr val="FF0000"/>
              </a:solidFill>
              <a:latin typeface="Times New Roman" panose="02020603050405020304" pitchFamily="18" charset="0"/>
              <a:sym typeface="+mn-ea"/>
            </a:endParaRPr>
          </a:p>
          <a:p>
            <a:pPr algn="just"/>
            <a:endParaRPr sz="2800" b="1" dirty="0">
              <a:solidFill>
                <a:srgbClr val="FF0000"/>
              </a:solidFill>
              <a:latin typeface="Times New Roman" panose="02020603050405020304" pitchFamily="18" charset="0"/>
              <a:sym typeface="+mn-ea"/>
            </a:endParaRPr>
          </a:p>
          <a:p>
            <a:pPr algn="just"/>
            <a:endParaRPr sz="2800" b="1" dirty="0">
              <a:solidFill>
                <a:srgbClr val="FF0000"/>
              </a:solidFill>
              <a:latin typeface="Times New Roman" panose="02020603050405020304" pitchFamily="18" charset="0"/>
              <a:sym typeface="+mn-ea"/>
            </a:endParaRPr>
          </a:p>
          <a:p>
            <a:pPr algn="just"/>
            <a:r>
              <a:rPr sz="2800" b="1" dirty="0">
                <a:solidFill>
                  <a:srgbClr val="FF0000"/>
                </a:solidFill>
                <a:latin typeface="Times New Roman" panose="02020603050405020304" pitchFamily="18" charset="0"/>
                <a:sym typeface="+mn-ea"/>
              </a:rPr>
              <a:t>（2）孟苏平的挺举成绩为177公斤，孟苏平挺举举起杠铃时，对杠铃的力：</a:t>
            </a:r>
            <a:endParaRPr sz="2800" b="1" dirty="0">
              <a:solidFill>
                <a:srgbClr val="FF0000"/>
              </a:solidFill>
              <a:latin typeface="Times New Roman" panose="02020603050405020304" pitchFamily="18" charset="0"/>
              <a:sym typeface="+mn-ea"/>
            </a:endParaRPr>
          </a:p>
          <a:p>
            <a:pPr algn="just"/>
            <a:r>
              <a:rPr sz="2800" b="1" dirty="0">
                <a:solidFill>
                  <a:srgbClr val="FF0000"/>
                </a:solidFill>
                <a:latin typeface="Times New Roman" panose="02020603050405020304" pitchFamily="18" charset="0"/>
                <a:sym typeface="+mn-ea"/>
              </a:rPr>
              <a:t>F=G杠铃=m杠铃g=177kg×10N/kg=1770N.</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1469390" y="1932305"/>
            <a:ext cx="3729990" cy="66421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能力提升</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55663" y="1818640"/>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 如图所示，甲、乙两人各用40N的水平拉力沿相反的方向拉弹簧测力计的两端，则弹簧测力计的示数为（弹簧测力计的自重不计）（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0N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80N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40N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不可确定</a:t>
            </a:r>
            <a:endParaRPr lang="zh-CN" altLang="en-US" sz="28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234940" y="3780790"/>
            <a:ext cx="3322320" cy="1607820"/>
          </a:xfrm>
          <a:prstGeom prst="rect">
            <a:avLst/>
          </a:prstGeom>
        </p:spPr>
      </p:pic>
      <p:sp>
        <p:nvSpPr>
          <p:cNvPr id="3" name="文本框 2"/>
          <p:cNvSpPr txBox="1"/>
          <p:nvPr/>
        </p:nvSpPr>
        <p:spPr>
          <a:xfrm>
            <a:off x="1541782" y="339725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 （2018·澧县模拟）如图所示，小丽同学把一根钢尺的下端固定，分别用不同的力去推它使它发生a、b、c、d各图所示的形变. 若F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，小丽同学的下列分析正确的是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214880" y="3887470"/>
            <a:ext cx="4714240" cy="1681480"/>
          </a:xfrm>
          <a:prstGeom prst="rect">
            <a:avLst/>
          </a:prstGeom>
        </p:spPr>
      </p:pic>
    </p:spTree>
  </p:cSld>
  <p:clrMapOvr>
    <a:masterClrMapping/>
  </p:clrMapOvr>
  <p:transition>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A．图a和b说明力的作用效果跟力的大小有关</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B．图c和d说明力的作用效果跟力的方向有关</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C．图b和d说明力的作用效果跟力的作用点有关</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D．图b和c说明力的作用效果跟力的方向有关</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459232" y="423164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087620" y="4319270"/>
            <a:ext cx="2599055" cy="2030095"/>
          </a:xfrm>
          <a:prstGeom prst="rect">
            <a:avLst/>
          </a:prstGeom>
        </p:spPr>
      </p:pic>
      <p:sp>
        <p:nvSpPr>
          <p:cNvPr id="2" name="文本框 1"/>
          <p:cNvSpPr txBox="1"/>
          <p:nvPr/>
        </p:nvSpPr>
        <p:spPr>
          <a:xfrm>
            <a:off x="855663" y="131635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14．（2019·株洲）立定跳高可分解为下蹲、蹬伸和腾空三个过程. 如图为某运动员下蹲后在蹬伸过程中所受地面支持力F随时间t变化的关系图像. 据图可知，该运动员受到的重力为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N；他在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（选填“t</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”“t</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”或“t</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”）时刻获得向上的最大速度.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664972" y="3402330"/>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500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5528947" y="3340735"/>
            <a:ext cx="41656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t</a:t>
            </a:r>
            <a:r>
              <a:rPr sz="2800" b="1" baseline="-25000"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15． 在生活中，我们搬起物体需要克服它的重力；搬起一块大石头要比搬起一块小石头费力得多，由此小军猜想：物体的质量越大，所受重力可能越大．他进行了实验，并记录实验结果如下：</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027555" y="3766185"/>
            <a:ext cx="5089525" cy="2654300"/>
          </a:xfrm>
          <a:prstGeom prst="rect">
            <a:avLst/>
          </a:prstGeom>
        </p:spPr>
      </p:pic>
    </p:spTree>
  </p:cSld>
  <p:clrMapOvr>
    <a:masterClrMapping/>
  </p:clrMapOvr>
  <p:transition>
    <p:push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（1）在“探究物体的重力与质量的关系”的实验中，需要的两个测量工具是</a:t>
            </a:r>
            <a:r>
              <a:rPr lang="zh-CN" altLang="en-US" sz="2800" u="sng">
                <a:latin typeface="宋体" panose="02010600030101010101" pitchFamily="2" charset="-122"/>
                <a:cs typeface="宋体" panose="02010600030101010101" pitchFamily="2" charset="-122"/>
              </a:rPr>
              <a:t>            </a:t>
            </a:r>
            <a:r>
              <a:rPr lang="en-US" altLang="zh-CN" sz="2800">
                <a:noFill/>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（2）分析以上实验数据，可以验证小军的猜想是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（选填“正确”或“错误”）的．</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（3）经过讨论，同学们认为小军设计的表格还不能直接反映出质量与重力的定量关系，应再增加一项，它就是</a:t>
            </a:r>
            <a:r>
              <a:rPr lang="zh-CN" altLang="en-US" sz="2800" u="sng">
                <a:latin typeface="宋体" panose="02010600030101010101" pitchFamily="2" charset="-122"/>
                <a:cs typeface="宋体" panose="02010600030101010101" pitchFamily="2" charset="-122"/>
                <a:sym typeface="+mn-ea"/>
              </a:rPr>
              <a:t>                      </a:t>
            </a:r>
            <a:r>
              <a:rPr lang="en-US" altLang="zh-CN" sz="2800">
                <a:no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1004570" y="1757680"/>
            <a:ext cx="7075805" cy="1038860"/>
          </a:xfrm>
          <a:prstGeom prst="rect">
            <a:avLst/>
          </a:prstGeom>
          <a:noFill/>
        </p:spPr>
        <p:txBody>
          <a:bodyPr wrap="square" rtlCol="0" anchor="t">
            <a:spAutoFit/>
          </a:bodyPr>
          <a:p>
            <a:pPr algn="just">
              <a:lnSpc>
                <a:spcPct val="110000"/>
              </a:lnSpc>
            </a:pP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天平、弹簧测力计</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801497" y="335470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正确</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4338322" y="4836795"/>
            <a:ext cx="304292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重力与质量的比值</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基础巩固</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855663" y="1962150"/>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关于力的概念，下列说法错误的是（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A．力是物体对物体的作用，没有物体就没有力的作用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B．物体受到力的作用时，一定存在施力物体</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C．空中飞行的小鸟对地球也有吸引力的作用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D．马拉车前进时，车拉马的力一定小于马拉车的力</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262497" y="2033905"/>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D</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924050"/>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（4）有的同学还认为物体重力与其体积有关，如果你是小军，根据实验数据，请你判断这种说法是否正确，并简单写出理由：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noFill/>
                <a:latin typeface="宋体" panose="02010600030101010101" pitchFamily="2" charset="-122"/>
                <a:cs typeface="宋体" panose="02010600030101010101" pitchFamily="2" charset="-122"/>
              </a:rPr>
              <a:t>.</a:t>
            </a:r>
            <a:endParaRPr lang="zh-CN" altLang="en-US" sz="2800">
              <a:noFill/>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128395" y="3458210"/>
            <a:ext cx="6845935" cy="103886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不正确，第2、3次实验比较可知，物体的体积相同，但其重力不同</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605655" y="2795905"/>
            <a:ext cx="3683000" cy="1496695"/>
          </a:xfrm>
          <a:prstGeom prst="rect">
            <a:avLst/>
          </a:prstGeom>
        </p:spPr>
      </p:pic>
      <p:sp>
        <p:nvSpPr>
          <p:cNvPr id="2" name="文本框 1"/>
          <p:cNvSpPr txBox="1"/>
          <p:nvPr/>
        </p:nvSpPr>
        <p:spPr>
          <a:xfrm>
            <a:off x="855663" y="117284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 （2019·天津）如图所示，人坐在小船上，在用力向前推另一艘小船时，人和自己坐的小船越向后移动，该现象说明了（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力使物体发生形变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物体间力的作用是相互的</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力的作用效果与力的大小有关</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力的作用效果与力的作用点有关</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058537" y="227393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237480" y="3437890"/>
            <a:ext cx="2739390" cy="1838325"/>
          </a:xfrm>
          <a:prstGeom prst="rect">
            <a:avLst/>
          </a:prstGeom>
        </p:spPr>
      </p:pic>
      <p:sp>
        <p:nvSpPr>
          <p:cNvPr id="2" name="文本框 1"/>
          <p:cNvSpPr txBox="1"/>
          <p:nvPr/>
        </p:nvSpPr>
        <p:spPr>
          <a:xfrm>
            <a:off x="855663" y="145986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 端午节赛龙舟是我国民间传统习俗之一. 如图所示，队员们拿着船桨奋力向后划水，龙舟向前直冲. 使龙舟前进的力的施力物体是（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A．龙舟</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B．水</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运动员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D．船桨</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537337" y="303339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261735" y="2846070"/>
            <a:ext cx="1519555" cy="2722880"/>
          </a:xfrm>
          <a:prstGeom prst="rect">
            <a:avLst/>
          </a:prstGeom>
        </p:spPr>
      </p:pic>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 如图所示，利用弹簧测力计测量一块秒表的重力时，使测力计内弹簧伸长的力是（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秒表的重力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秒表对弹簧的拉力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弹簧对秒表的拉力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秒表和测力计的总重力</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502527" y="2008505"/>
            <a:ext cx="42037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B</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531620"/>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 （2019·湘潭）《流浪地球》电影中描述到了木星. 木星质量比地球大得多，木星对地球的引力大小为F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，地球对木星的引力大小为F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，则F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与F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的大小关系为（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	</a:t>
            </a:r>
            <a:r>
              <a:rPr lang="zh-CN" altLang="en-US" sz="2800">
                <a:latin typeface="宋体" panose="02010600030101010101" pitchFamily="2" charset="-122"/>
                <a:cs typeface="宋体" panose="02010600030101010101" pitchFamily="2" charset="-122"/>
              </a:rPr>
              <a:t>			B．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a:t>
            </a:r>
            <a:endParaRPr lang="zh-CN" altLang="en-US" sz="2800" baseline="-250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	</a:t>
            </a:r>
            <a:r>
              <a:rPr lang="zh-CN" altLang="en-US" sz="2800">
                <a:latin typeface="宋体" panose="02010600030101010101" pitchFamily="2" charset="-122"/>
                <a:cs typeface="宋体" panose="02010600030101010101" pitchFamily="2" charset="-122"/>
              </a:rPr>
              <a:t>			D． 无法确定</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584192" y="308864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6.（2019·广安）日常生活中，处处有物理.下列说法错误的是（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A．汽车轮胎的轴承中装有滚珠是为了减小摩擦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B．铅垂线的应用原理是重力的方向总是竖直向下</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C．推门时离门轴越近，用力越大，说明力的作用效果与力的作用点有关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D．乘车时系上安全带是为了减小惯性</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352292" y="179514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6606540" y="3809365"/>
            <a:ext cx="1397000" cy="2633980"/>
          </a:xfrm>
          <a:prstGeom prst="rect">
            <a:avLst/>
          </a:prstGeom>
        </p:spPr>
      </p:pic>
      <p:sp>
        <p:nvSpPr>
          <p:cNvPr id="2" name="文本框 1"/>
          <p:cNvSpPr txBox="1"/>
          <p:nvPr/>
        </p:nvSpPr>
        <p:spPr>
          <a:xfrm>
            <a:off x="855663" y="174688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7．（2018·株洲）一弹簧测力计如图所示，其刻度</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（选填“是”或“不是”）均匀的，量程为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N，分度值为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N，读数为</a:t>
            </a:r>
            <a:r>
              <a:rPr lang="zh-CN" altLang="en-US" sz="2800" i="1"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636204" y="226314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是</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4211005" y="2765425"/>
            <a:ext cx="723265"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820547" y="3287395"/>
            <a:ext cx="6273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0.2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5621022" y="3287395"/>
            <a:ext cx="6273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2.6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716270" y="4160520"/>
            <a:ext cx="2190750" cy="2077720"/>
          </a:xfrm>
          <a:prstGeom prst="rect">
            <a:avLst/>
          </a:prstGeom>
        </p:spPr>
      </p:pic>
      <p:sp>
        <p:nvSpPr>
          <p:cNvPr id="2" name="文本框 1"/>
          <p:cNvSpPr txBox="1"/>
          <p:nvPr/>
        </p:nvSpPr>
        <p:spPr>
          <a:xfrm>
            <a:off x="855663" y="1244600"/>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8.（2019·德州）某同学按压气球，气球变瘪，说明力可以改变物体的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；用手轻轻一托，气球就向上飞走，说明力可以改变物体的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；如图所示，将两只气球自由悬挂静止在空中，用粗吸管对准两气球中间沿水平方向用力吹气，可观察到两气球</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（选填“分开”或“合拢”）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839972" y="175704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形状</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856617" y="2837815"/>
            <a:ext cx="1612900" cy="521970"/>
          </a:xfrm>
          <a:prstGeom prst="rect">
            <a:avLst/>
          </a:prstGeom>
          <a:noFill/>
        </p:spPr>
        <p:txBody>
          <a:bodyPr wrap="none" rtlCol="0" anchor="t">
            <a:spAutoFit/>
          </a:bodyPr>
          <a:p>
            <a:pPr algn="ctr"/>
            <a:r>
              <a:rPr lang="zh-CN" sz="2800" b="1" dirty="0">
                <a:solidFill>
                  <a:srgbClr val="FF0000"/>
                </a:solidFill>
                <a:latin typeface="Times New Roman" panose="02020603050405020304" pitchFamily="18" charset="0"/>
                <a:sym typeface="+mn-ea"/>
              </a:rPr>
              <a:t>运动状态</a:t>
            </a:r>
            <a:endParaRPr 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362702" y="383095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合拢</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2360</Words>
  <Application>WPS 演示</Application>
  <PresentationFormat>自定义</PresentationFormat>
  <Paragraphs>143</Paragraphs>
  <Slides>21</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