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28"/>
  </p:sldMasterIdLst>
  <p:notesMasterIdLst>
    <p:notesMasterId r:id="rId57"/>
  </p:notesMasterIdLst>
  <p:sldIdLst>
    <p:sldId id="309" r:id="rId29"/>
    <p:sldId id="259" r:id="rId30"/>
    <p:sldId id="313" r:id="rId31"/>
    <p:sldId id="266" r:id="rId32"/>
    <p:sldId id="269" r:id="rId33"/>
    <p:sldId id="336" r:id="rId34"/>
    <p:sldId id="271" r:id="rId35"/>
    <p:sldId id="273" r:id="rId36"/>
    <p:sldId id="274" r:id="rId37"/>
    <p:sldId id="275" r:id="rId38"/>
    <p:sldId id="276" r:id="rId39"/>
    <p:sldId id="279" r:id="rId40"/>
    <p:sldId id="282" r:id="rId41"/>
    <p:sldId id="284" r:id="rId42"/>
    <p:sldId id="286" r:id="rId43"/>
    <p:sldId id="337" r:id="rId44"/>
    <p:sldId id="290" r:id="rId45"/>
    <p:sldId id="291" r:id="rId46"/>
    <p:sldId id="297" r:id="rId47"/>
    <p:sldId id="298" r:id="rId48"/>
    <p:sldId id="299" r:id="rId49"/>
    <p:sldId id="300" r:id="rId50"/>
    <p:sldId id="301" r:id="rId51"/>
    <p:sldId id="302" r:id="rId52"/>
    <p:sldId id="304" r:id="rId53"/>
    <p:sldId id="338" r:id="rId54"/>
    <p:sldId id="306" r:id="rId55"/>
    <p:sldId id="308" r:id="rId56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78142" autoAdjust="0"/>
  </p:normalViewPr>
  <p:slideViewPr>
    <p:cSldViewPr>
      <p:cViewPr varScale="1">
        <p:scale>
          <a:sx n="111" d="100"/>
          <a:sy n="111" d="100"/>
        </p:scale>
        <p:origin x="-6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1.xml"/><Relationship Id="rId21" Type="http://schemas.openxmlformats.org/officeDocument/2006/relationships/customXml" Target="../customXml/item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slide" Target="slides/slide22.xml"/><Relationship Id="rId55" Type="http://schemas.openxmlformats.org/officeDocument/2006/relationships/slide" Target="slides/slide27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1.xml"/><Relationship Id="rId41" Type="http://schemas.openxmlformats.org/officeDocument/2006/relationships/slide" Target="slides/slide13.xml"/><Relationship Id="rId54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3" Type="http://schemas.openxmlformats.org/officeDocument/2006/relationships/slide" Target="slides/slide25.xml"/><Relationship Id="rId58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Master" Target="slideMasters/slideMaster1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6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56" Type="http://schemas.openxmlformats.org/officeDocument/2006/relationships/slide" Target="slides/slide28.xml"/><Relationship Id="rId8" Type="http://schemas.openxmlformats.org/officeDocument/2006/relationships/customXml" Target="../customXml/item8.xml"/><Relationship Id="rId51" Type="http://schemas.openxmlformats.org/officeDocument/2006/relationships/slide" Target="slides/slide23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28209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38238" y="685800"/>
            <a:ext cx="45815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518D-AE7E-41F4-BDAF-13DD522B5C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32" cy="166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60036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86512" y="415875"/>
            <a:ext cx="1309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泰安考情分析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286512" y="406493"/>
            <a:ext cx="1000132" cy="306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b="0" kern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总纲目录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286512" y="408683"/>
            <a:ext cx="1381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b="0" kern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基础知识过关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286512" y="410873"/>
            <a:ext cx="1309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b="0" kern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泰安知识聚焦</a:t>
            </a:r>
            <a:endParaRPr lang="zh-CN" altLang="en-US" sz="1400" b="0" kern="12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99212" y="414813"/>
            <a:ext cx="1297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b="0" kern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核心实验突破</a:t>
            </a:r>
          </a:p>
        </p:txBody>
      </p:sp>
    </p:spTree>
    <p:extLst>
      <p:ext uri="{BB962C8B-B14F-4D97-AF65-F5344CB8AC3E}">
        <p14:creationId xmlns="" xmlns:p14="http://schemas.microsoft.com/office/powerpoint/2010/main" val="2953116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299212" y="414813"/>
            <a:ext cx="1297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b="0" kern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rPr>
              <a:t>随堂巩固训练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27630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40166"/>
            <a:ext cx="2133600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40166"/>
            <a:ext cx="2895600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40166"/>
            <a:ext cx="2133600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2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26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8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9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21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13.xml"/><Relationship Id="rId5" Type="http://schemas.openxmlformats.org/officeDocument/2006/relationships/image" Target="../media/image4.jpeg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15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1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27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18.xml"/><Relationship Id="rId5" Type="http://schemas.openxmlformats.org/officeDocument/2006/relationships/image" Target="../media/image16.png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7.xml"/><Relationship Id="rId5" Type="http://schemas.openxmlformats.org/officeDocument/2006/relationships/image" Target="../media/image16.pn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2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customXml" Target="../../customXml/item20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475656" y="2340149"/>
            <a:ext cx="6048672" cy="862012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zh-CN" altLang="en-US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r>
              <a:rPr lang="zh-CN" altLang="en-US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电流和电路</a:t>
            </a:r>
            <a:endParaRPr lang="zh-CN" altLang="en-US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732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2587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u="sng" kern="0" dirty="0" smtClean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变式2-2</a:t>
            </a:r>
            <a:r>
              <a:rPr lang="zh-CN" altLang="en-US" sz="2211" b="1" kern="0" dirty="0" smtClean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211" kern="0" dirty="0" smtClean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如图所示电路,若要使灯泡L1、L2串联,则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  )</a:t>
            </a: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 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713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A.只闭合开关S1　    B.只闭合开关S2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C.只闭合开关S3　    D.闭合开关S1、S2、S3 </a:t>
            </a:r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8064" y="1799509"/>
            <a:ext cx="2663271" cy="18714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08304" y="111601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2"/>
          <p:cNvSpPr txBox="1"/>
          <p:nvPr/>
        </p:nvSpPr>
        <p:spPr>
          <a:xfrm>
            <a:off x="540000" y="4120294"/>
            <a:ext cx="8127000" cy="956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 B　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只闭合开关S2,则电流从电源正极出发后,依次经开关S2,</a:t>
            </a:r>
            <a:r>
              <a:rPr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/>
            </a:r>
            <a:br>
              <a:rPr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灯泡L1、L2回到负极,两个灯组成串联电路。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7544" y="1620069"/>
            <a:ext cx="8127000" cy="940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u="sng" kern="0" dirty="0" smtClean="0">
                <a:solidFill>
                  <a:srgbClr val="000000"/>
                </a:solidFill>
                <a:latin typeface="+mn-ea"/>
              </a:rPr>
              <a:t>例</a:t>
            </a:r>
            <a:r>
              <a:rPr lang="en-US" altLang="zh-CN" sz="2211" b="1" u="sng" kern="0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 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(2018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临沂平邑三模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,15,2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分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如图为一实物图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某同学画出了</a:t>
            </a:r>
            <a:r>
              <a:rPr lang="zh-CN" altLang="en-US" sz="2400" dirty="0">
                <a:latin typeface="+mn-ea"/>
              </a:rPr>
              <a:t/>
            </a:r>
            <a:br>
              <a:rPr lang="zh-CN" altLang="en-US" sz="2400" dirty="0">
                <a:latin typeface="+mn-ea"/>
              </a:rPr>
            </a:b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与实物图对应的电路图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其中正确的是</a:t>
            </a:r>
            <a:r>
              <a:rPr lang="en-US" altLang="zh-CN" sz="2211" kern="0" dirty="0" smtClean="0">
                <a:solidFill>
                  <a:srgbClr val="000000"/>
                </a:solidFill>
                <a:latin typeface="+mn-ea"/>
              </a:rPr>
              <a:t>(  </a:t>
            </a:r>
            <a:r>
              <a:rPr lang="en-US" altLang="zh-CN" sz="2211" kern="0" dirty="0" smtClean="0">
                <a:solidFill>
                  <a:srgbClr val="FF0000"/>
                </a:solidFill>
                <a:latin typeface="+mn-ea"/>
              </a:rPr>
              <a:t> C  </a:t>
            </a:r>
            <a:r>
              <a:rPr lang="en-US" altLang="zh-CN" sz="2211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dirty="0">
              <a:latin typeface="+mn-ea"/>
            </a:endParaRPr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675134"/>
            <a:ext cx="4886325" cy="1440160"/>
          </a:xfrm>
          <a:prstGeom prst="rect">
            <a:avLst/>
          </a:prstGeom>
        </p:spPr>
      </p:pic>
      <p:pic>
        <p:nvPicPr>
          <p:cNvPr id="4" name="图片 4" descr="textimage2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5436493"/>
            <a:ext cx="6962775" cy="14040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52120" y="327625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560" y="467941"/>
            <a:ext cx="61462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latinLnBrk="1" hangingPunct="0">
              <a:lnSpc>
                <a:spcPct val="150000"/>
              </a:lnSpc>
            </a:pPr>
            <a:r>
              <a:rPr lang="zh-CN" altLang="en-US" sz="2400" b="1" kern="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知识三</a:t>
            </a:r>
            <a:r>
              <a:rPr lang="zh-CN" altLang="en-US" sz="2400" b="1" kern="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    电路图与实物图的相互转化</a:t>
            </a:r>
            <a:endParaRPr lang="zh-CN" altLang="en-US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612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u="sng" kern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65" charset="-122"/>
                <a:ea typeface="宋体" pitchFamily="65" charset="-122"/>
              </a:rPr>
              <a:t>变式3-1</a:t>
            </a:r>
            <a:r>
              <a:rPr lang="zh-CN" altLang="en-US" sz="2211" kern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 (2018甘肃兰州模拟,27,4分)请根据实物连线图画出对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应的电路图。</a:t>
            </a: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1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如图所示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spc="23219" dirty="0" smtClean="0">
                <a:solidFill>
                  <a:srgbClr val="000000"/>
                </a:solidFill>
                <a:latin typeface="+mn-ea"/>
              </a:rPr>
              <a:t> 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1620069"/>
            <a:ext cx="4286250" cy="2847975"/>
          </a:xfrm>
          <a:prstGeom prst="rect">
            <a:avLst/>
          </a:prstGeom>
        </p:spPr>
      </p:pic>
      <p:pic>
        <p:nvPicPr>
          <p:cNvPr id="4" name="图片 3" descr="textimage2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231" y="5602289"/>
            <a:ext cx="1362075" cy="12382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3528" y="4932437"/>
            <a:ext cx="2520280" cy="18722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996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例4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为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保障安全,微波炉设置了双重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开关——门控开关S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和启动控制开关S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。当微波炉的门打开时,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门控开关S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断开,此时即使S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闭合,微波炉也不会工作,则符合要求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的电路是</a:t>
            </a:r>
            <a:r>
              <a:rPr lang="zh-CN" altLang="en-US" sz="2210" kern="0" spc="481" dirty="0" smtClean="0">
                <a:solidFill>
                  <a:srgbClr val="000000"/>
                </a:solidFill>
                <a:latin typeface="+mn-ea"/>
              </a:rPr>
              <a:t>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A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  )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16" kern="0" spc="320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3145904"/>
            <a:ext cx="569595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99792" y="2628181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2"/>
          <p:cNvSpPr txBox="1"/>
          <p:nvPr/>
        </p:nvSpPr>
        <p:spPr>
          <a:xfrm>
            <a:off x="395536" y="251917"/>
            <a:ext cx="8127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kern="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知识四</a:t>
            </a:r>
            <a:r>
              <a:rPr lang="zh-CN" altLang="en-US" sz="2400" b="1" kern="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    简单电路的认识与</a:t>
            </a:r>
            <a:r>
              <a:rPr lang="zh-CN" altLang="en-US" sz="2400" b="1" kern="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设计</a:t>
            </a:r>
            <a:endParaRPr lang="zh-CN" altLang="en-US" sz="2400" b="1" dirty="0">
              <a:solidFill>
                <a:srgbClr val="00B0F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061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u="sng" kern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65" charset="-122"/>
                <a:ea typeface="宋体" pitchFamily="65" charset="-122"/>
              </a:rPr>
              <a:t>变式4-1</a:t>
            </a:r>
            <a:r>
              <a:rPr lang="zh-CN" altLang="en-US" sz="2211" kern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 (2018四川广安岳池三模,9,1.5分)飞机黑匣子的电路可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等效为两部分。一部分为信号发射电路,可用等效电阻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表示,用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控制,30天后自动断开,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停止工作。另一部分为信息存储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电路,可用等效电阻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表示,用开关S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控制,能持续工作6年。如图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所示等效电路正确的是</a:t>
            </a:r>
            <a:r>
              <a:rPr lang="zh-CN" altLang="en-US" sz="2210" kern="0" spc="481" dirty="0" smtClean="0">
                <a:solidFill>
                  <a:srgbClr val="000000"/>
                </a:solidFill>
                <a:latin typeface="+mn-ea"/>
              </a:rPr>
              <a:t>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A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 )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spc="47984" dirty="0" smtClean="0">
                <a:solidFill>
                  <a:srgbClr val="000000"/>
                </a:solidFill>
                <a:latin typeface="+mn-ea"/>
              </a:rPr>
              <a:t> 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3774280"/>
            <a:ext cx="69627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7944" y="313223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37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例5</a:t>
            </a:r>
            <a:r>
              <a:rPr lang="zh-CN" altLang="en-US" sz="2211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2018泰安新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泰模拟,5,3分)如图(a)所示,当开关S闭合时,两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只电流表的指针所指位置均如图(b)所示,则电灯L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中的电流是</a:t>
            </a:r>
            <a:r>
              <a:rPr lang="zh-CN" altLang="en-US" sz="2210" kern="0" spc="481" dirty="0" smtClean="0">
                <a:solidFill>
                  <a:srgbClr val="000000"/>
                </a:solidFill>
                <a:latin typeface="+mn-ea"/>
              </a:rPr>
              <a:t> 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 C    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60" kern="0" spc="4253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81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A.1.6 A　　B.0.32 A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C.1.28 A　　D.1.92 A</a:t>
            </a:r>
            <a:endParaRPr lang="zh-CN" altLang="en-US" sz="2210" dirty="0">
              <a:latin typeface="+mn-ea"/>
            </a:endParaRPr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2416" y="2901551"/>
            <a:ext cx="5988366" cy="22108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600" y="219613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544" y="539949"/>
            <a:ext cx="413927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b="1" kern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知识五</a:t>
            </a:r>
            <a:r>
              <a:rPr lang="zh-CN" altLang="en-US" b="1" kern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    串、并联电路中电流的特点</a:t>
            </a:r>
            <a:endParaRPr lang="zh-CN" altLang="en-US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560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10" b="1" u="sng" kern="0" dirty="0" smtClean="0">
                <a:solidFill>
                  <a:srgbClr val="000000"/>
                </a:solidFill>
                <a:latin typeface="+mn-ea"/>
              </a:rPr>
              <a:t>变</a:t>
            </a:r>
            <a:r>
              <a:rPr lang="zh-CN" altLang="en-US" sz="2210" b="1" u="sng" kern="0" dirty="0">
                <a:solidFill>
                  <a:srgbClr val="000000"/>
                </a:solidFill>
                <a:latin typeface="+mn-ea"/>
              </a:rPr>
              <a:t>式</a:t>
            </a:r>
            <a:r>
              <a:rPr lang="en-US" altLang="zh-CN" sz="2210" b="1" u="sng" kern="0" dirty="0">
                <a:solidFill>
                  <a:srgbClr val="000000"/>
                </a:solidFill>
                <a:latin typeface="+mn-ea"/>
              </a:rPr>
              <a:t>5-1</a:t>
            </a:r>
            <a:r>
              <a:rPr lang="zh-CN" altLang="en-US" sz="2210" b="1" kern="0" dirty="0">
                <a:solidFill>
                  <a:srgbClr val="000000"/>
                </a:solidFill>
                <a:latin typeface="+mn-ea"/>
              </a:rPr>
              <a:t>  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将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L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L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L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三盏灯串联在电路中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发现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L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最暗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,L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较亮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dirty="0">
                <a:latin typeface="+mn-ea"/>
              </a:rPr>
              <a:t/>
            </a:r>
            <a:br>
              <a:rPr lang="zh-CN" altLang="en-US" sz="2210" dirty="0">
                <a:latin typeface="+mn-ea"/>
              </a:rPr>
            </a:b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L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最亮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则通过三盏灯的电流关系为</a:t>
            </a:r>
            <a:r>
              <a:rPr lang="en-US" altLang="zh-CN" sz="2210" kern="0" dirty="0" smtClean="0">
                <a:solidFill>
                  <a:srgbClr val="000000"/>
                </a:solidFill>
                <a:latin typeface="+mn-ea"/>
              </a:rPr>
              <a:t>(  </a:t>
            </a:r>
            <a:r>
              <a:rPr lang="en-US" altLang="zh-CN" sz="2210" kern="0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en-US" altLang="zh-CN" sz="2210" kern="0" dirty="0" smtClean="0">
                <a:solidFill>
                  <a:srgbClr val="000000"/>
                </a:solidFill>
                <a:latin typeface="+mn-ea"/>
              </a:rPr>
              <a:t>   )</a:t>
            </a:r>
            <a:endParaRPr lang="en-US" altLang="zh-CN" sz="2210" dirty="0"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A.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1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&gt;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2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&gt;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　    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B.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1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2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3</a:t>
            </a:r>
            <a:endParaRPr lang="en-US" altLang="zh-CN" sz="2210" dirty="0"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C.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1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&lt;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2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&lt;</a:t>
            </a:r>
            <a:r>
              <a:rPr lang="en-US" altLang="zh-CN" sz="2210" i="1" kern="0" dirty="0">
                <a:solidFill>
                  <a:srgbClr val="000000"/>
                </a:solidFill>
                <a:latin typeface="+mn-ea"/>
              </a:rPr>
              <a:t>I</a:t>
            </a:r>
            <a:r>
              <a:rPr lang="en-US" altLang="zh-CN" sz="2210" kern="0" baseline="-15000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　    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D.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无法判断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148064" y="162006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"/>
          <p:cNvSpPr txBox="1"/>
          <p:nvPr/>
        </p:nvSpPr>
        <p:spPr>
          <a:xfrm>
            <a:off x="612008" y="3623741"/>
            <a:ext cx="7632400" cy="1020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 B　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三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灯串联,由串联电路的电流特点知,通过它们的电流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相等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,它们的亮度不同是由于它们的实际功率不同。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312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变式5-2</a:t>
            </a:r>
            <a:r>
              <a:rPr lang="zh-CN" altLang="en-US" sz="2211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 (2018广东深圳模拟,8,1.5分)如图所示,某电子线路板上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有一个由三个电阻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、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和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构成的局部电路。已知通过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和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的电流分别为4 mA和10 mA,则通过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R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的电流可能是</a:t>
            </a:r>
            <a:r>
              <a:rPr lang="zh-CN" altLang="en-US" sz="2210" kern="0" spc="481" dirty="0" smtClean="0">
                <a:solidFill>
                  <a:srgbClr val="000000"/>
                </a:solidFill>
                <a:latin typeface="+mn-ea"/>
              </a:rPr>
              <a:t>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D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  )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spc="43282" dirty="0" smtClean="0">
                <a:solidFill>
                  <a:srgbClr val="000000"/>
                </a:solidFill>
                <a:latin typeface="+mn-ea"/>
              </a:rPr>
              <a:t> 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219"/>
              </a:spcBef>
              <a:buNone/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219"/>
              </a:spcBef>
              <a:buNone/>
            </a:pP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219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A.4 mA　     B.8 mA　     C.10 mA　     D.14 mA</a:t>
            </a:r>
            <a:endParaRPr lang="zh-CN" altLang="en-US" sz="2210" dirty="0">
              <a:latin typeface="+mn-ea"/>
            </a:endParaRPr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3060229"/>
            <a:ext cx="6139202" cy="27714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80312" y="270018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689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探究串、并联电路的电流规律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b="1" kern="0" dirty="0">
                <a:solidFill>
                  <a:srgbClr val="000000"/>
                </a:solidFill>
                <a:latin typeface="+mn-ea"/>
              </a:rPr>
              <a:t>实验剖析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　本实验比较简单,在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近几年泰安中考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中以实验题的形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式考查不多,有时会以选择题的形式来考查。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b="1" kern="0" dirty="0">
                <a:solidFill>
                  <a:srgbClr val="000000"/>
                </a:solidFill>
                <a:latin typeface="+mn-ea"/>
              </a:rPr>
              <a:t>命题热点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　1.电流表的使用方法。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2.电流表量程的选择。</a:t>
            </a: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3.电流表的读数。</a:t>
            </a: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4.电路的连接方法。</a:t>
            </a: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5.开关在电路中的作用。</a:t>
            </a: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6.实验数据分析。</a:t>
            </a: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7.实验方案的评估及改进。</a:t>
            </a:r>
          </a:p>
          <a:p>
            <a:pPr eaLnBrk="0" latinLnBrk="1" hangingPunct="0">
              <a:lnSpc>
                <a:spcPct val="150000"/>
              </a:lnSpc>
            </a:pP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Picture 4" descr="C:\Users\Administrator\Desktop\32中考版式\PPT模板\2018版32中考PPT模板+-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15" y="971997"/>
            <a:ext cx="3419873" cy="63057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917527" y="1026001"/>
            <a:ext cx="2502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n w="11430"/>
                <a:latin typeface="黑体" pitchFamily="49" charset="-122"/>
                <a:ea typeface="黑体" pitchFamily="49" charset="-122"/>
              </a:rPr>
              <a:t>核心实验突破</a:t>
            </a:r>
            <a:endParaRPr lang="zh-CN" altLang="en-US" sz="2800" dirty="0">
              <a:ln w="11430"/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485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例6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为了验证并联电路电流关系,小明设计了如图甲电路进行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实验。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24" kern="0" spc="404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42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(1)实验中,应选两个规格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 不相同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的小灯泡(选填“相同”或“不相同”)。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(2)小明要测量干路电流,他将电流表串联在甲图中的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 </a:t>
            </a:r>
            <a:r>
              <a:rPr lang="zh-CN" altLang="en-US" sz="2210" i="1" u="sng" kern="0" dirty="0" smtClean="0">
                <a:solidFill>
                  <a:srgbClr val="FF0000"/>
                </a:solidFill>
                <a:latin typeface="+mn-ea"/>
              </a:rPr>
              <a:t>C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 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(选填</a:t>
            </a:r>
            <a:endParaRPr lang="zh-CN" altLang="en-US" sz="2210" dirty="0">
              <a:latin typeface="+mn-ea"/>
            </a:endParaRPr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0224" y="2196133"/>
            <a:ext cx="5745100" cy="2247705"/>
          </a:xfrm>
          <a:prstGeom prst="rect">
            <a:avLst/>
          </a:prstGeom>
        </p:spPr>
      </p:pic>
      <p:pic>
        <p:nvPicPr>
          <p:cNvPr id="5" name="Picture 4" descr="\\a015\吴双婷\线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557995"/>
            <a:ext cx="936104" cy="37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\\a015\吴双婷\线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5652517"/>
            <a:ext cx="72008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80109"/>
            <a:ext cx="8637587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11560" y="971997"/>
            <a:ext cx="1770429" cy="6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064448" cy="5611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“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”“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B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”或“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C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”)处,接入电流表后闭合开关,他看到两个灯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泡都发光,但电流表出现如图乙所示现象,原因是               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正负接线柱接反了 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补充设问　(3)小明在正确测量后,测得的一组数据如下: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I</a:t>
            </a:r>
            <a:r>
              <a:rPr lang="zh-CN" altLang="en-US" sz="2210" i="1" kern="0" baseline="-15000" dirty="0" smtClean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=0.2 A,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I</a:t>
            </a:r>
            <a:r>
              <a:rPr lang="zh-CN" altLang="en-US" sz="2210" i="1" kern="0" baseline="-15000" dirty="0" smtClean="0">
                <a:solidFill>
                  <a:srgbClr val="000000"/>
                </a:solidFill>
                <a:latin typeface="+mn-ea"/>
              </a:rPr>
              <a:t>B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=0.3 A,则</a:t>
            </a:r>
            <a:r>
              <a:rPr lang="zh-CN" altLang="en-US" sz="2210" i="1" kern="0" dirty="0" smtClean="0">
                <a:solidFill>
                  <a:srgbClr val="000000"/>
                </a:solidFill>
                <a:latin typeface="+mn-ea"/>
              </a:rPr>
              <a:t>I</a:t>
            </a:r>
            <a:r>
              <a:rPr lang="zh-CN" altLang="en-US" sz="2210" i="1" kern="0" baseline="-15000" dirty="0" smtClean="0">
                <a:solidFill>
                  <a:srgbClr val="000000"/>
                </a:solidFill>
                <a:latin typeface="+mn-ea"/>
              </a:rPr>
              <a:t>C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=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 0.5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(4)小明在做完上步操作后,他正确的做法应该是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 C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(选填序号)。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A.整理实验器材,得出结论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B.器材不改变,再做几次实验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C.更换不同规格的小灯泡或电源,再做几次实验</a:t>
            </a:r>
            <a:endParaRPr lang="zh-CN" altLang="en-US" sz="2210" dirty="0">
              <a:latin typeface="+mn-ea"/>
            </a:endParaRPr>
          </a:p>
        </p:txBody>
      </p:sp>
      <p:pic>
        <p:nvPicPr>
          <p:cNvPr id="3" name="Picture 4" descr="\\a015\吴双婷\线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196133"/>
            <a:ext cx="244827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\\a015\吴双婷\线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780309"/>
            <a:ext cx="72008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a015\吴双婷\线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284365"/>
            <a:ext cx="72008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1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11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b="1" kern="0" dirty="0" smtClean="0">
                <a:solidFill>
                  <a:srgbClr val="000000"/>
                </a:solidFill>
                <a:latin typeface="+mn-ea"/>
              </a:rPr>
              <a:t>一、选择题</a:t>
            </a:r>
            <a:endParaRPr lang="zh-CN" altLang="en-US" sz="2210" b="1" dirty="0"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1" kern="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.(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2018泰安,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7,2分)如图所示的电路中,小灯泡L1、L2规格相同,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闭合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开关S后,发现L1不亮,L2发光。此电路的故障可能是 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 C 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 </a:t>
            </a:r>
          </a:p>
          <a:p>
            <a:pPr eaLnBrk="0" latinLnBrk="1" hangingPunct="0">
              <a:lnSpc>
                <a:spcPct val="150000"/>
              </a:lnSpc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.灯L1短路　    B.灯L2短路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C.灯L1断路　    D.开关S接触不良</a:t>
            </a:r>
          </a:p>
        </p:txBody>
      </p:sp>
      <p:pic>
        <p:nvPicPr>
          <p:cNvPr id="3" name="图片 3" descr="textimage3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3951" y="2988221"/>
            <a:ext cx="2589588" cy="2004270"/>
          </a:xfrm>
          <a:prstGeom prst="rect">
            <a:avLst/>
          </a:prstGeom>
        </p:spPr>
      </p:pic>
      <p:pic>
        <p:nvPicPr>
          <p:cNvPr id="4" name="Picture 4" descr="C:\Users\Administrator\Desktop\32中考版式\PPT模板\2018版32中考PPT模板+-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015" y="899989"/>
            <a:ext cx="3419873" cy="63057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917527" y="953993"/>
            <a:ext cx="2502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n w="11430"/>
                <a:latin typeface="黑体" pitchFamily="49" charset="-122"/>
                <a:ea typeface="黑体" pitchFamily="49" charset="-122"/>
              </a:rPr>
              <a:t>随堂巩固训练</a:t>
            </a:r>
            <a:endParaRPr lang="zh-CN" altLang="en-US" sz="2800" dirty="0">
              <a:ln w="11430"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28384" y="2700189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275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2.如图所示,闭合开关后两灯均能发光,则 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 B  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 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2157"/>
              </a:spcBef>
              <a:buNone/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157"/>
              </a:spcBef>
              <a:buNone/>
            </a:pP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157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.甲为电流表,乙为电压表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B.甲为电压表,乙为电流表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C.甲、乙都为电流表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D.甲、乙都为电压表</a:t>
            </a:r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1620069"/>
            <a:ext cx="2890276" cy="21370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16216" y="111601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3222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3.如图,用带电棒接触原来不带电的验电器的金属球,发现验电器</a:t>
            </a:r>
            <a:r>
              <a:rPr sz="2210" kern="0" dirty="0">
                <a:solidFill>
                  <a:srgbClr val="000000"/>
                </a:solidFill>
                <a:latin typeface="+mn-ea"/>
              </a:rPr>
              <a:t/>
            </a:r>
            <a:br>
              <a:rPr sz="2210" kern="0" dirty="0">
                <a:solidFill>
                  <a:srgbClr val="000000"/>
                </a:solidFill>
                <a:latin typeface="+mn-ea"/>
              </a:rPr>
            </a:b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的金属箔张开,下列判断正确的是 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D 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 )</a:t>
            </a: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 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1861"/>
              </a:spcBef>
              <a:buNone/>
            </a:pP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861"/>
              </a:spcBef>
              <a:buNone/>
            </a:pPr>
            <a:endParaRPr lang="en-US" altLang="zh-CN" sz="2210" kern="0" dirty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861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.带电棒一定带正电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B.带电棒一定带负电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C.两片金属箔一定带异种电荷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D.两片金属箔一定带同种电荷</a:t>
            </a:r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8498" y="2052117"/>
            <a:ext cx="1630371" cy="19600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08104" y="169207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5508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kern="0" dirty="0" smtClean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.(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2017泰安东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平二模,8,2分)电脑正常工作时,中央处理器不断发</a:t>
            </a:r>
            <a:r>
              <a:rPr sz="2210" kern="0" dirty="0" smtClean="0">
                <a:solidFill>
                  <a:srgbClr val="000000"/>
                </a:solidFill>
                <a:latin typeface="+mn-ea"/>
              </a:rPr>
              <a:t/>
            </a:r>
            <a:br>
              <a:rPr sz="2210" kern="0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热,必须用风扇给予降温。为了保证中央处理器不被烧坏,要求:</a:t>
            </a:r>
            <a:r>
              <a:rPr sz="2210" kern="0" dirty="0" smtClean="0">
                <a:solidFill>
                  <a:srgbClr val="000000"/>
                </a:solidFill>
                <a:latin typeface="+mn-ea"/>
              </a:rPr>
              <a:t/>
            </a:r>
            <a:br>
              <a:rPr sz="2210" kern="0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中央处理器(即CPU)工作之前,带动风扇的电动机要先启动,中央</a:t>
            </a:r>
            <a:r>
              <a:rPr sz="2210" kern="0" dirty="0" smtClean="0">
                <a:solidFill>
                  <a:srgbClr val="000000"/>
                </a:solidFill>
                <a:latin typeface="+mn-ea"/>
              </a:rPr>
              <a:t/>
            </a:r>
            <a:br>
              <a:rPr sz="2210" kern="0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处理器断电后,电动机仍能工作很长一段时间,来进行散热。同学</a:t>
            </a:r>
            <a:r>
              <a:rPr sz="2210" kern="0" dirty="0" smtClean="0">
                <a:solidFill>
                  <a:srgbClr val="000000"/>
                </a:solidFill>
                <a:latin typeface="+mn-ea"/>
              </a:rPr>
              <a:t/>
            </a:r>
            <a:br>
              <a:rPr sz="2210" kern="0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们设计的四个电路图中符合要求的是</a:t>
            </a:r>
            <a:r>
              <a:rPr lang="zh-CN" altLang="en-US" sz="2210" kern="0" dirty="0" smtClean="0">
                <a:latin typeface="+mn-ea"/>
              </a:rPr>
              <a:t> (  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C  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)   </a:t>
            </a: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4" name="图片 3" descr="textimage3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0994" y="3630891"/>
            <a:ext cx="6210300" cy="3109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68144" y="3204245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2426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5.(2018黑龙江哈尔滨南岗模拟,11,2分)如图所示的电路中,电流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表测量的是</a:t>
            </a:r>
            <a:r>
              <a:rPr lang="zh-CN" altLang="en-US" sz="2210" kern="0" spc="481" dirty="0" smtClean="0">
                <a:solidFill>
                  <a:srgbClr val="000000"/>
                </a:solidFill>
                <a:latin typeface="+mn-ea"/>
              </a:rPr>
              <a:t>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 B   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73" kern="0" spc="2720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63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A.通过灯L1的电流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B.通过灯L2的电流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C.通过灯L1和灯L2的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电流</a:t>
            </a: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D.以上三种都有可能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2340149"/>
            <a:ext cx="4254150" cy="24395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1800" y="169207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5508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11" b="1" kern="0" dirty="0">
                <a:solidFill>
                  <a:srgbClr val="000000"/>
                </a:solidFill>
                <a:latin typeface="+mn-ea"/>
              </a:rPr>
              <a:t>二、非选择题</a:t>
            </a:r>
            <a:endParaRPr lang="zh-CN" altLang="en-US" sz="2400" b="1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6.丝绸摩擦过的玻璃棒带正电,是因为玻璃棒在摩擦的过程中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 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失去  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电子;若把它与不带电的验电器金属球接触,会发现验电器金属箔片张开,其原因是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 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同种电荷相互排斥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210" dirty="0">
              <a:latin typeface="+mn-ea"/>
            </a:endParaRPr>
          </a:p>
        </p:txBody>
      </p:sp>
      <p:pic>
        <p:nvPicPr>
          <p:cNvPr id="4" name="Picture 4" descr="\\a015\吴双婷\线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196133"/>
            <a:ext cx="72008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a015\吴双婷\线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0460" y="2556173"/>
            <a:ext cx="2479772" cy="49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0900" y="3564285"/>
            <a:ext cx="8127000" cy="2456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211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失去　同种电荷相互排斥</a:t>
            </a:r>
            <a:endParaRPr lang="en-US" altLang="zh-CN" sz="2211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1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摩擦起电的实质是电子的转移</a:t>
            </a:r>
            <a:r>
              <a:rPr lang="en-US" altLang="zh-CN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玻璃棒在与丝绸摩擦时</a:t>
            </a:r>
            <a:r>
              <a:rPr lang="en-US" altLang="zh-CN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失</a:t>
            </a:r>
            <a:b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去电子而带正电</a:t>
            </a:r>
            <a:r>
              <a:rPr lang="en-US" altLang="zh-CN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验电器金属箔片张开是因为带了同种电荷</a:t>
            </a:r>
            <a:r>
              <a:rPr lang="en-US" altLang="zh-CN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而同</a:t>
            </a:r>
            <a:b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21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种电荷相互排斥。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41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211" kern="0" dirty="0" smtClean="0">
                <a:solidFill>
                  <a:srgbClr val="000000"/>
                </a:solidFill>
                <a:latin typeface="+mn-ea"/>
              </a:rPr>
              <a:t>7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.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在图中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当开关闭合时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测得通过</a:t>
            </a:r>
            <a:r>
              <a:rPr lang="en-US" altLang="zh-CN" sz="2211" i="1" kern="0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点和</a:t>
            </a:r>
            <a:r>
              <a:rPr lang="en-US" altLang="zh-CN" sz="2211" i="1" kern="0" dirty="0">
                <a:solidFill>
                  <a:srgbClr val="000000"/>
                </a:solidFill>
                <a:latin typeface="+mn-ea"/>
              </a:rPr>
              <a:t>B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点的电流都是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0.4 A,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则</a:t>
            </a:r>
            <a:r>
              <a:rPr lang="zh-CN" altLang="en-US" sz="2400" dirty="0">
                <a:latin typeface="+mn-ea"/>
              </a:rPr>
              <a:t/>
            </a:r>
            <a:br>
              <a:rPr lang="zh-CN" altLang="en-US" sz="2400" dirty="0">
                <a:latin typeface="+mn-ea"/>
              </a:rPr>
            </a:b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甲图中通过</a:t>
            </a:r>
            <a:r>
              <a:rPr lang="en-US" altLang="zh-CN" sz="2211" i="1" kern="0" dirty="0">
                <a:solidFill>
                  <a:srgbClr val="000000"/>
                </a:solidFill>
                <a:latin typeface="+mn-ea"/>
              </a:rPr>
              <a:t>C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点的电流是</a:t>
            </a:r>
            <a:r>
              <a:rPr lang="zh-CN" altLang="en-US" sz="2211" u="sng" kern="0" dirty="0">
                <a:solidFill>
                  <a:srgbClr val="000000"/>
                </a:solidFill>
                <a:latin typeface="+mn-ea"/>
              </a:rPr>
              <a:t> </a:t>
            </a:r>
            <a:r>
              <a:rPr lang="zh-CN" altLang="en-US" sz="2211" u="sng" kern="0" dirty="0">
                <a:solidFill>
                  <a:srgbClr val="FF0000"/>
                </a:solidFill>
                <a:latin typeface="+mn-ea"/>
              </a:rPr>
              <a:t>   </a:t>
            </a:r>
            <a:r>
              <a:rPr lang="en-US" altLang="zh-CN" sz="2211" u="sng" kern="0" dirty="0">
                <a:solidFill>
                  <a:srgbClr val="FF0000"/>
                </a:solidFill>
                <a:latin typeface="+mn-ea"/>
              </a:rPr>
              <a:t>0.4 </a:t>
            </a:r>
            <a:r>
              <a:rPr lang="en-US" altLang="zh-CN" sz="2211" u="sng" kern="0" dirty="0">
                <a:solidFill>
                  <a:srgbClr val="000000"/>
                </a:solidFill>
                <a:latin typeface="+mn-ea"/>
              </a:rPr>
              <a:t>   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A;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乙图中通过</a:t>
            </a:r>
            <a:r>
              <a:rPr lang="en-US" altLang="zh-CN" sz="2211" i="1" kern="0" dirty="0">
                <a:solidFill>
                  <a:srgbClr val="000000"/>
                </a:solidFill>
                <a:latin typeface="+mn-ea"/>
              </a:rPr>
              <a:t>C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点的电流是</a:t>
            </a:r>
            <a:r>
              <a:rPr lang="zh-CN" altLang="en-US" sz="2211" u="sng" kern="0" dirty="0">
                <a:solidFill>
                  <a:srgbClr val="000000"/>
                </a:solidFill>
                <a:latin typeface="+mn-ea"/>
              </a:rPr>
              <a:t>   </a:t>
            </a:r>
            <a:r>
              <a:rPr lang="zh-CN" altLang="en-US" sz="2211" u="sng" kern="0" dirty="0">
                <a:solidFill>
                  <a:srgbClr val="FF0000"/>
                </a:solidFill>
                <a:latin typeface="+mn-ea"/>
              </a:rPr>
              <a:t> </a:t>
            </a:r>
            <a:r>
              <a:rPr lang="en-US" altLang="zh-CN" sz="2211" u="sng" kern="0" dirty="0" smtClean="0">
                <a:solidFill>
                  <a:srgbClr val="FF0000"/>
                </a:solidFill>
                <a:latin typeface="+mn-ea"/>
              </a:rPr>
              <a:t>0.8</a:t>
            </a:r>
            <a:r>
              <a:rPr lang="en-US" altLang="zh-CN" sz="2211" u="sng" kern="0" dirty="0">
                <a:solidFill>
                  <a:srgbClr val="FF0000"/>
                </a:solidFill>
                <a:latin typeface="+mn-ea"/>
              </a:rPr>
              <a:t> </a:t>
            </a:r>
            <a:r>
              <a:rPr lang="en-US" altLang="zh-CN" sz="2211" u="sng" kern="0" dirty="0">
                <a:solidFill>
                  <a:srgbClr val="000000"/>
                </a:solidFill>
                <a:latin typeface="+mn-ea"/>
              </a:rPr>
              <a:t>   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240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210" dirty="0">
              <a:latin typeface="+mn-ea"/>
            </a:endParaRPr>
          </a:p>
        </p:txBody>
      </p:sp>
      <p:pic>
        <p:nvPicPr>
          <p:cNvPr id="3" name="图片 3" descr="textimage3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4485" y="2615581"/>
            <a:ext cx="5857875" cy="2028824"/>
          </a:xfrm>
          <a:prstGeom prst="rect">
            <a:avLst/>
          </a:prstGeom>
        </p:spPr>
      </p:pic>
      <p:pic>
        <p:nvPicPr>
          <p:cNvPr id="6" name="Picture 4" descr="\\a015\吴双婷\线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48412" y="1692077"/>
            <a:ext cx="823588" cy="32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\\a015\吴双婷\线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2268141"/>
            <a:ext cx="72008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306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8.(2018河南郑州二模,6,2分)老师在课堂上做了如图所示的实验: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把去掉钨丝的灯泡内芯(玻璃)接入电路中,串联的小灯泡不会发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光,用酒精灯加热内芯一段时间后,小灯泡会逐渐发光。在正常情</a:t>
            </a:r>
            <a:r>
              <a:rPr sz="2210" dirty="0">
                <a:latin typeface="+mn-ea"/>
              </a:rPr>
              <a:t/>
            </a:r>
            <a:br>
              <a:rPr sz="2210" dirty="0">
                <a:latin typeface="+mn-ea"/>
              </a:rPr>
            </a:b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况下,玻璃属于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绝缘体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(选填“绝缘体”或“导体”);实验中玻璃能导电,说明</a:t>
            </a:r>
            <a:r>
              <a:rPr lang="zh-CN" altLang="en-US" sz="2210" u="sng" kern="0" dirty="0" smtClean="0">
                <a:solidFill>
                  <a:srgbClr val="FF0000"/>
                </a:solidFill>
                <a:latin typeface="+mn-ea"/>
              </a:rPr>
              <a:t>导体与绝缘体之间在一定条件下可以相互转化</a:t>
            </a:r>
            <a:r>
              <a:rPr lang="zh-CN" altLang="en-US" sz="2210" u="sng" kern="0" dirty="0" smtClean="0">
                <a:solidFill>
                  <a:srgbClr val="000000"/>
                </a:solidFill>
                <a:latin typeface="+mn-ea"/>
              </a:rPr>
              <a:t> 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877" kern="0" spc="2072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3924325"/>
            <a:ext cx="3886200" cy="2657475"/>
          </a:xfrm>
          <a:prstGeom prst="rect">
            <a:avLst/>
          </a:prstGeom>
        </p:spPr>
      </p:pic>
      <p:pic>
        <p:nvPicPr>
          <p:cNvPr id="4" name="Picture 4" descr="\\a015\吴双婷\线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714591"/>
            <a:ext cx="864096" cy="34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\\a015\吴双婷\线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3110634"/>
            <a:ext cx="5760640" cy="45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32中考版式\PPT模板\2018版32中考PPT模板+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7491"/>
            <a:ext cx="3419873" cy="63057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73512" y="971495"/>
            <a:ext cx="2502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n w="11430"/>
                <a:latin typeface="黑体" pitchFamily="49" charset="-122"/>
                <a:ea typeface="黑体" pitchFamily="49" charset="-122"/>
              </a:rPr>
              <a:t>要点</a:t>
            </a:r>
            <a:r>
              <a:rPr lang="zh-CN" altLang="en-US" sz="2800" dirty="0" smtClean="0">
                <a:ln w="11430"/>
                <a:latin typeface="黑体" pitchFamily="49" charset="-122"/>
                <a:ea typeface="黑体" pitchFamily="49" charset="-122"/>
              </a:rPr>
              <a:t>聚焦</a:t>
            </a:r>
            <a:endParaRPr lang="zh-CN" altLang="en-US" sz="2800" dirty="0">
              <a:ln w="11430"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1687525" y="1980109"/>
            <a:ext cx="6196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知识一</a:t>
            </a:r>
            <a:r>
              <a:rPr lang="zh-CN" altLang="en-US" sz="24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    物体带电情况及带电性质的判断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1500166" y="2273895"/>
            <a:ext cx="188854" cy="210270"/>
          </a:xfrm>
          <a:prstGeom prst="homePlate">
            <a:avLst/>
          </a:prstGeom>
          <a:solidFill>
            <a:srgbClr val="FF5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687525" y="2700189"/>
            <a:ext cx="5099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知识二</a:t>
            </a:r>
            <a:r>
              <a:rPr lang="zh-CN" altLang="en-US" sz="24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    串、并联电路的辨别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500166" y="2916213"/>
            <a:ext cx="188854" cy="210270"/>
          </a:xfrm>
          <a:prstGeom prst="homePlate">
            <a:avLst/>
          </a:prstGeom>
          <a:solidFill>
            <a:srgbClr val="FF5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1735023" y="3436564"/>
            <a:ext cx="5861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知识三</a:t>
            </a:r>
            <a:r>
              <a:rPr lang="zh-CN" altLang="en-US" sz="24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    电路图与实物图的相互转化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1502826" y="3652588"/>
            <a:ext cx="188854" cy="210270"/>
          </a:xfrm>
          <a:prstGeom prst="homePlate">
            <a:avLst/>
          </a:prstGeom>
          <a:solidFill>
            <a:srgbClr val="FF5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707853" y="4284365"/>
            <a:ext cx="5861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知识四</a:t>
            </a:r>
            <a:r>
              <a:rPr lang="zh-CN" altLang="en-US" sz="24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    简单电路的认识与设计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1475656" y="4500389"/>
            <a:ext cx="188854" cy="210270"/>
          </a:xfrm>
          <a:prstGeom prst="homePlate">
            <a:avLst/>
          </a:prstGeom>
          <a:solidFill>
            <a:srgbClr val="FF5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1707853" y="5220469"/>
            <a:ext cx="5861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" action="ppaction://noaction"/>
              </a:rPr>
              <a:t>知识五</a:t>
            </a:r>
            <a:r>
              <a:rPr lang="zh-CN" altLang="en-US" sz="2400" kern="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" action="ppaction://noaction"/>
              </a:rPr>
              <a:t>    串、并联电路中电流的特点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1475656" y="5436493"/>
            <a:ext cx="188854" cy="210270"/>
          </a:xfrm>
          <a:prstGeom prst="homePlate">
            <a:avLst/>
          </a:prstGeom>
          <a:solidFill>
            <a:srgbClr val="FF5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="" xmlns:p14="http://schemas.microsoft.com/office/powerpoint/2010/main" val="378514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0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kern="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知识一</a:t>
            </a:r>
            <a:r>
              <a:rPr lang="zh-CN" altLang="en-US" sz="2400" b="1" kern="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    物体带电情况及带电性质的判断</a:t>
            </a:r>
            <a:endParaRPr lang="zh-CN" altLang="en-US" sz="2400" b="1" dirty="0">
              <a:solidFill>
                <a:srgbClr val="00B0F0"/>
              </a:solidFill>
              <a:latin typeface="黑体" pitchFamily="49" charset="-122"/>
              <a:ea typeface="黑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1" b="1" u="sng" kern="0" dirty="0" smtClean="0">
                <a:solidFill>
                  <a:srgbClr val="000000"/>
                </a:solidFill>
                <a:latin typeface="+mn-ea"/>
              </a:rPr>
              <a:t>例</a:t>
            </a:r>
            <a:r>
              <a:rPr lang="en-US" altLang="zh-CN" sz="2211" b="1" u="sng" kern="0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    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211" kern="0" dirty="0" smtClean="0">
                <a:solidFill>
                  <a:srgbClr val="000000"/>
                </a:solidFill>
                <a:latin typeface="+mn-ea"/>
              </a:rPr>
              <a:t>2018</a:t>
            </a:r>
            <a:r>
              <a:rPr lang="zh-CN" altLang="en-US" sz="2211" kern="0" dirty="0" smtClean="0">
                <a:solidFill>
                  <a:srgbClr val="000000"/>
                </a:solidFill>
                <a:latin typeface="+mn-ea"/>
              </a:rPr>
              <a:t>泰安</a:t>
            </a:r>
            <a:r>
              <a:rPr lang="en-US" altLang="zh-CN" sz="2211" kern="0" dirty="0" smtClean="0">
                <a:solidFill>
                  <a:srgbClr val="000000"/>
                </a:solidFill>
                <a:latin typeface="+mn-ea"/>
              </a:rPr>
              <a:t>,16,1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分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有甲、乙、丙三个带电体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甲物体吸引</a:t>
            </a:r>
            <a:r>
              <a:rPr lang="zh-CN" altLang="en-US" sz="2211" kern="0" dirty="0" smtClean="0">
                <a:solidFill>
                  <a:srgbClr val="000000"/>
                </a:solidFill>
                <a:latin typeface="+mn-ea"/>
              </a:rPr>
              <a:t>乙物体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乙物体排斥丙物体。如果丙物体带正电</a:t>
            </a:r>
            <a:r>
              <a:rPr lang="en-US" altLang="zh-CN" sz="2211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1" kern="0" dirty="0">
                <a:solidFill>
                  <a:srgbClr val="000000"/>
                </a:solidFill>
                <a:latin typeface="+mn-ea"/>
              </a:rPr>
              <a:t>则甲物体带</a:t>
            </a:r>
            <a:r>
              <a:rPr lang="zh-CN" altLang="en-US" sz="2211" u="sng" kern="0" dirty="0">
                <a:solidFill>
                  <a:srgbClr val="000000"/>
                </a:solidFill>
                <a:latin typeface="+mn-ea"/>
              </a:rPr>
              <a:t>        </a:t>
            </a:r>
            <a:r>
              <a:rPr lang="zh-CN" altLang="en-US" sz="2211" kern="0" dirty="0" smtClean="0">
                <a:solidFill>
                  <a:srgbClr val="000000"/>
                </a:solidFill>
                <a:latin typeface="+mn-ea"/>
              </a:rPr>
              <a:t>电。</a:t>
            </a:r>
            <a:endParaRPr lang="en-US" altLang="zh-CN" sz="2211" kern="0" dirty="0" smtClean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1" kern="0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en-US" sz="240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210" dirty="0">
              <a:latin typeface="+mn-ea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40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11" b="1" u="sng" kern="0" dirty="0" smtClean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变式1-1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　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原中带负电的子粒子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是</a:t>
            </a:r>
            <a:r>
              <a:rPr lang="zh-CN" altLang="en-US" sz="2210" kern="0" spc="481" dirty="0" smtClean="0">
                <a:solidFill>
                  <a:srgbClr val="000000"/>
                </a:solidFill>
                <a:latin typeface="+mn-ea"/>
              </a:rPr>
              <a:t> 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(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 D   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A.核子　    B.质子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C.中子　    D.电子</a:t>
            </a:r>
            <a:endParaRPr lang="en-US" altLang="zh-CN" sz="2210" kern="0" dirty="0" smtClean="0">
              <a:solidFill>
                <a:srgbClr val="000000"/>
              </a:solidFill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21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2080" y="111601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552" y="3132237"/>
            <a:ext cx="8352928" cy="1558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11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 </a:t>
            </a:r>
            <a:r>
              <a:rPr lang="en-US" altLang="zh-CN" sz="2211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211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由原子结构的相关知识可知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原子是由带负电的电子和原</a:t>
            </a:r>
            <a:b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子核构成的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原子核又是由带正电的质子和不带电的中子构成的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/>
            </a:r>
            <a:b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所以原子中带负电的粒子是电子。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5508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11" b="1" u="sng" kern="0" dirty="0" smtClean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变</a:t>
            </a:r>
            <a:r>
              <a:rPr lang="zh-CN" altLang="en-US" sz="2211" b="1" u="sng" kern="0" dirty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式</a:t>
            </a:r>
            <a:r>
              <a:rPr lang="en-US" altLang="zh-CN" sz="2211" b="1" u="sng" kern="0" dirty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211" b="1" u="sng" kern="0" dirty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211" kern="0" dirty="0">
                <a:solidFill>
                  <a:srgbClr val="00B0F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21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(2018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临沂模拟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,19,2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分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有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b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c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d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四个带电体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它们</a:t>
            </a:r>
            <a:br>
              <a:rPr lang="zh-CN" altLang="en-US" sz="2210" kern="0" dirty="0">
                <a:solidFill>
                  <a:srgbClr val="000000"/>
                </a:solidFill>
                <a:latin typeface="+mn-ea"/>
              </a:rPr>
            </a:b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之间的相互作用是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:a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排斥</a:t>
            </a:r>
            <a:r>
              <a:rPr lang="en-US" altLang="zh-CN" sz="2210" kern="0" dirty="0" err="1">
                <a:solidFill>
                  <a:srgbClr val="000000"/>
                </a:solidFill>
                <a:latin typeface="+mn-ea"/>
              </a:rPr>
              <a:t>c,b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吸引</a:t>
            </a:r>
            <a:r>
              <a:rPr lang="en-US" altLang="zh-CN" sz="2210" kern="0" dirty="0" err="1">
                <a:solidFill>
                  <a:srgbClr val="000000"/>
                </a:solidFill>
                <a:latin typeface="+mn-ea"/>
              </a:rPr>
              <a:t>c,b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排斥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d,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由此判断 </a:t>
            </a:r>
            <a:r>
              <a:rPr lang="en-US" altLang="zh-CN" sz="2210" kern="0" dirty="0" smtClean="0">
                <a:solidFill>
                  <a:srgbClr val="000000"/>
                </a:solidFill>
                <a:latin typeface="+mn-ea"/>
              </a:rPr>
              <a:t>( </a:t>
            </a:r>
            <a:r>
              <a:rPr lang="en-US" altLang="zh-CN" sz="2210" kern="0" dirty="0" smtClean="0">
                <a:solidFill>
                  <a:srgbClr val="FF0000"/>
                </a:solidFill>
                <a:latin typeface="+mn-ea"/>
              </a:rPr>
              <a:t> B   </a:t>
            </a:r>
            <a:r>
              <a:rPr lang="en-US" altLang="zh-CN" sz="221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 err="1">
                <a:solidFill>
                  <a:srgbClr val="000000"/>
                </a:solidFill>
                <a:latin typeface="+mn-ea"/>
              </a:rPr>
              <a:t>A.a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d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间相互排斥　    </a:t>
            </a:r>
            <a:r>
              <a:rPr lang="en-US" altLang="zh-CN" sz="2210" kern="0" dirty="0" err="1">
                <a:solidFill>
                  <a:srgbClr val="000000"/>
                </a:solidFill>
                <a:latin typeface="+mn-ea"/>
              </a:rPr>
              <a:t>B.a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d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间相互吸引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 err="1">
                <a:solidFill>
                  <a:srgbClr val="000000"/>
                </a:solidFill>
                <a:latin typeface="+mn-ea"/>
              </a:rPr>
              <a:t>C.a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一定带正电　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 </a:t>
            </a:r>
            <a:r>
              <a:rPr lang="en-US" altLang="zh-CN" sz="2210" kern="0" dirty="0" err="1">
                <a:solidFill>
                  <a:srgbClr val="000000"/>
                </a:solidFill>
                <a:latin typeface="+mn-ea"/>
              </a:rPr>
              <a:t>D.d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一定带负电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21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96336" y="169207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552" y="3367337"/>
            <a:ext cx="7992888" cy="2069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11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 </a:t>
            </a:r>
            <a:r>
              <a:rPr lang="en-US" altLang="zh-CN" sz="2211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211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排斥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可知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带同种电荷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,b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吸引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可知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带异种电荷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也带异种电荷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,b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排斥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可知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带同种电荷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带异种电荷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间相互吸引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,A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错误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,B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正确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由于不知道任何一个带电体的电性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故无法确定它们所带电的电性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,C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21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错误。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404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kern="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知识二</a:t>
            </a:r>
            <a:r>
              <a:rPr lang="zh-CN" altLang="en-US" sz="2400" b="1" kern="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    串、并联电路的辨别</a:t>
            </a:r>
            <a:endParaRPr lang="zh-CN" altLang="en-US" sz="2400" b="1" dirty="0">
              <a:solidFill>
                <a:srgbClr val="00B0F0"/>
              </a:solidFill>
              <a:latin typeface="黑体" pitchFamily="49" charset="-122"/>
              <a:ea typeface="黑体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10" b="1" u="sng" kern="0" dirty="0" smtClean="0">
                <a:solidFill>
                  <a:srgbClr val="000000"/>
                </a:solidFill>
                <a:latin typeface="+mn-ea"/>
              </a:rPr>
              <a:t>例</a:t>
            </a:r>
            <a:r>
              <a:rPr lang="en-US" altLang="zh-CN" sz="2210" b="1" u="sng" kern="0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b="1" kern="0" dirty="0">
                <a:solidFill>
                  <a:srgbClr val="000000"/>
                </a:solidFill>
                <a:latin typeface="+mn-ea"/>
              </a:rPr>
              <a:t> 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 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(2018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黑龙江哈尔滨南岗模拟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,10,2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分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小雪想知道家中不透</a:t>
            </a:r>
            <a:br>
              <a:rPr lang="zh-CN" altLang="en-US" sz="2210" kern="0" dirty="0">
                <a:solidFill>
                  <a:srgbClr val="000000"/>
                </a:solidFill>
                <a:latin typeface="+mn-ea"/>
              </a:rPr>
            </a:b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明电冰箱内的灯泡与压缩机的连接方式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下列判断正确的是 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 smtClean="0">
                <a:latin typeface="+mn-ea"/>
              </a:rPr>
              <a:t>(</a:t>
            </a:r>
            <a:r>
              <a:rPr lang="en-US" altLang="zh-CN" sz="2210" kern="0" dirty="0" smtClean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210" kern="0" dirty="0">
              <a:solidFill>
                <a:srgbClr val="000000"/>
              </a:solidFill>
              <a:latin typeface="+mn-ea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A.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打开电冰箱门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灯泡亮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压缩机不工作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则两者并联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B.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打开电冰箱门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灯泡亮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压缩机也工作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则两者并联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C.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关闭电冰箱门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压缩机不工作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则两者串联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D.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关闭电冰箱门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压缩机工作</a:t>
            </a:r>
            <a:r>
              <a:rPr lang="en-US" altLang="zh-CN" sz="2210" kern="0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210" kern="0" dirty="0">
                <a:solidFill>
                  <a:srgbClr val="000000"/>
                </a:solidFill>
                <a:latin typeface="+mn-ea"/>
              </a:rPr>
              <a:t>则两者串联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43608" y="3708301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1260029"/>
            <a:ext cx="8127000" cy="4591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一、是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观察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电路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路径,如果有分支则是并联,没有分支则是串联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endParaRPr lang="en-US" altLang="zh-CN" sz="2210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二、是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分析用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电器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的工作情况,若用电器能单独工作,则一定是并联,若用电器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不能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单独工作,则需要用其他方法再进行判断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endParaRPr lang="en-US" altLang="zh-CN" sz="2210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三、是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根据通过用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电器的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电流的大小进行判断,通过用电器的电流不相等,则一定是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并联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,若通过用电器的电流相等,则需要用其他方法再进行判断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</a:t>
            </a:r>
            <a:endParaRPr lang="en-US" altLang="zh-CN" sz="2210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sz="2210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根据用电器两端的电压进行判断,用电器两端的电压不相等,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则一定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是串联,若用电器两端的电压相等,则需要用其他方法再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进行判断</a:t>
            </a: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21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95933"/>
            <a:ext cx="5547270" cy="60247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latinLnBrk="1" hangingPunct="0">
              <a:lnSpc>
                <a:spcPct val="150000"/>
              </a:lnSpc>
            </a:pPr>
            <a:r>
              <a:rPr lang="zh-CN" altLang="en-US" sz="2210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判断电路的连接方式一般有四种方法:</a:t>
            </a:r>
            <a:endParaRPr lang="en-US" altLang="zh-CN" sz="2210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2405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1" b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变式2-1</a:t>
            </a:r>
            <a:r>
              <a:rPr lang="zh-CN" altLang="en-US" sz="221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如图所示,要使两个小灯泡L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、L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并联,应(   </a:t>
            </a:r>
            <a:r>
              <a:rPr lang="zh-CN" altLang="en-US" sz="2210" kern="0" dirty="0" smtClean="0">
                <a:solidFill>
                  <a:srgbClr val="FF0000"/>
                </a:solidFill>
                <a:latin typeface="+mn-ea"/>
              </a:rPr>
              <a:t>D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  )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spc="8042" dirty="0" smtClean="0">
                <a:solidFill>
                  <a:srgbClr val="000000"/>
                </a:solidFill>
                <a:latin typeface="+mn-ea"/>
              </a:rPr>
              <a:t> 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429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A.断开开关S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、S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,闭合开关S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3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B.断开开关S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、S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,闭合开关S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C.断开开关S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,闭合开关S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、S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3</a:t>
            </a:r>
            <a:endParaRPr lang="zh-CN" altLang="en-US" sz="2210" dirty="0">
              <a:latin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D.断开开关S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,闭合开关S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、S</a:t>
            </a:r>
            <a:r>
              <a:rPr lang="zh-CN" altLang="en-US" sz="2210" kern="0" baseline="-15000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210" kern="0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en-US" sz="2210" dirty="0">
              <a:latin typeface="+mn-ea"/>
            </a:endParaRPr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98864" y="1759544"/>
            <a:ext cx="1821408" cy="17018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6296" y="1116013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6C46DC9C-5E06-41AD-AF5B-EA0386820517}">
  <ds:schemaRefs/>
</ds:datastoreItem>
</file>

<file path=customXml/itemProps10.xml><?xml version="1.0" encoding="utf-8"?>
<ds:datastoreItem xmlns:ds="http://schemas.openxmlformats.org/officeDocument/2006/customXml" ds:itemID="{58783224-2852-49B3-B6AE-78786EF0EE5E}">
  <ds:schemaRefs/>
</ds:datastoreItem>
</file>

<file path=customXml/itemProps11.xml><?xml version="1.0" encoding="utf-8"?>
<ds:datastoreItem xmlns:ds="http://schemas.openxmlformats.org/officeDocument/2006/customXml" ds:itemID="{30E211CA-5C5C-4217-8559-6B2A321872CC}">
  <ds:schemaRefs/>
</ds:datastoreItem>
</file>

<file path=customXml/itemProps12.xml><?xml version="1.0" encoding="utf-8"?>
<ds:datastoreItem xmlns:ds="http://schemas.openxmlformats.org/officeDocument/2006/customXml" ds:itemID="{DF32BD3E-BD2F-44BD-944F-0F75C87681F2}">
  <ds:schemaRefs/>
</ds:datastoreItem>
</file>

<file path=customXml/itemProps13.xml><?xml version="1.0" encoding="utf-8"?>
<ds:datastoreItem xmlns:ds="http://schemas.openxmlformats.org/officeDocument/2006/customXml" ds:itemID="{9DCEED81-A33E-40B0-BAE6-C9BFB828FE8B}">
  <ds:schemaRefs/>
</ds:datastoreItem>
</file>

<file path=customXml/itemProps14.xml><?xml version="1.0" encoding="utf-8"?>
<ds:datastoreItem xmlns:ds="http://schemas.openxmlformats.org/officeDocument/2006/customXml" ds:itemID="{098657FC-7C80-4960-9998-0A3E581E0FEA}">
  <ds:schemaRefs/>
</ds:datastoreItem>
</file>

<file path=customXml/itemProps15.xml><?xml version="1.0" encoding="utf-8"?>
<ds:datastoreItem xmlns:ds="http://schemas.openxmlformats.org/officeDocument/2006/customXml" ds:itemID="{E5E67230-9290-4872-A812-6B126E645E45}">
  <ds:schemaRefs/>
</ds:datastoreItem>
</file>

<file path=customXml/itemProps16.xml><?xml version="1.0" encoding="utf-8"?>
<ds:datastoreItem xmlns:ds="http://schemas.openxmlformats.org/officeDocument/2006/customXml" ds:itemID="{7EE6CBEF-7CA9-417E-9FC6-56985BC30B0A}">
  <ds:schemaRefs/>
</ds:datastoreItem>
</file>

<file path=customXml/itemProps17.xml><?xml version="1.0" encoding="utf-8"?>
<ds:datastoreItem xmlns:ds="http://schemas.openxmlformats.org/officeDocument/2006/customXml" ds:itemID="{DCCA239D-CD4F-41F2-BB02-E577E81AAE23}">
  <ds:schemaRefs/>
</ds:datastoreItem>
</file>

<file path=customXml/itemProps18.xml><?xml version="1.0" encoding="utf-8"?>
<ds:datastoreItem xmlns:ds="http://schemas.openxmlformats.org/officeDocument/2006/customXml" ds:itemID="{925BF995-A3BB-4FE5-9403-8F9748891E95}">
  <ds:schemaRefs/>
</ds:datastoreItem>
</file>

<file path=customXml/itemProps19.xml><?xml version="1.0" encoding="utf-8"?>
<ds:datastoreItem xmlns:ds="http://schemas.openxmlformats.org/officeDocument/2006/customXml" ds:itemID="{9EB3DBF8-52CF-4690-BE87-2ED5AE1D6FBA}">
  <ds:schemaRefs/>
</ds:datastoreItem>
</file>

<file path=customXml/itemProps2.xml><?xml version="1.0" encoding="utf-8"?>
<ds:datastoreItem xmlns:ds="http://schemas.openxmlformats.org/officeDocument/2006/customXml" ds:itemID="{2E277ECF-316C-44BD-9801-527642661C2E}">
  <ds:schemaRefs/>
</ds:datastoreItem>
</file>

<file path=customXml/itemProps20.xml><?xml version="1.0" encoding="utf-8"?>
<ds:datastoreItem xmlns:ds="http://schemas.openxmlformats.org/officeDocument/2006/customXml" ds:itemID="{1CC7BC64-9BD5-4F55-A94E-2BBFB1A1EB56}">
  <ds:schemaRefs/>
</ds:datastoreItem>
</file>

<file path=customXml/itemProps21.xml><?xml version="1.0" encoding="utf-8"?>
<ds:datastoreItem xmlns:ds="http://schemas.openxmlformats.org/officeDocument/2006/customXml" ds:itemID="{2464D69C-2DCB-4152-B1E2-F000FB04C8B6}">
  <ds:schemaRefs/>
</ds:datastoreItem>
</file>

<file path=customXml/itemProps22.xml><?xml version="1.0" encoding="utf-8"?>
<ds:datastoreItem xmlns:ds="http://schemas.openxmlformats.org/officeDocument/2006/customXml" ds:itemID="{A36D4D1E-D377-4A4E-BB9E-2BEADC1C919B}">
  <ds:schemaRefs/>
</ds:datastoreItem>
</file>

<file path=customXml/itemProps23.xml><?xml version="1.0" encoding="utf-8"?>
<ds:datastoreItem xmlns:ds="http://schemas.openxmlformats.org/officeDocument/2006/customXml" ds:itemID="{7FA3AC86-B47D-4AE0-BACB-2D237C9EA551}">
  <ds:schemaRefs/>
</ds:datastoreItem>
</file>

<file path=customXml/itemProps24.xml><?xml version="1.0" encoding="utf-8"?>
<ds:datastoreItem xmlns:ds="http://schemas.openxmlformats.org/officeDocument/2006/customXml" ds:itemID="{B690A6E9-0ADC-4A34-B5CD-7F41F0483A0D}">
  <ds:schemaRefs/>
</ds:datastoreItem>
</file>

<file path=customXml/itemProps25.xml><?xml version="1.0" encoding="utf-8"?>
<ds:datastoreItem xmlns:ds="http://schemas.openxmlformats.org/officeDocument/2006/customXml" ds:itemID="{AC8579D9-E905-4DC4-BEB8-566B4F3B4C27}">
  <ds:schemaRefs/>
</ds:datastoreItem>
</file>

<file path=customXml/itemProps26.xml><?xml version="1.0" encoding="utf-8"?>
<ds:datastoreItem xmlns:ds="http://schemas.openxmlformats.org/officeDocument/2006/customXml" ds:itemID="{0B8A10EB-33A0-4C6D-BAA5-5448517D6017}">
  <ds:schemaRefs/>
</ds:datastoreItem>
</file>

<file path=customXml/itemProps27.xml><?xml version="1.0" encoding="utf-8"?>
<ds:datastoreItem xmlns:ds="http://schemas.openxmlformats.org/officeDocument/2006/customXml" ds:itemID="{F0F8B12C-2E2E-4049-8B7E-4B4962AADA82}">
  <ds:schemaRefs/>
</ds:datastoreItem>
</file>

<file path=customXml/itemProps3.xml><?xml version="1.0" encoding="utf-8"?>
<ds:datastoreItem xmlns:ds="http://schemas.openxmlformats.org/officeDocument/2006/customXml" ds:itemID="{0C014A92-37C9-4BF8-B7D1-48A7389C8A94}">
  <ds:schemaRefs/>
</ds:datastoreItem>
</file>

<file path=customXml/itemProps4.xml><?xml version="1.0" encoding="utf-8"?>
<ds:datastoreItem xmlns:ds="http://schemas.openxmlformats.org/officeDocument/2006/customXml" ds:itemID="{3A907C9E-CB5B-4ED3-9754-E6D4EEF1D4B6}">
  <ds:schemaRefs/>
</ds:datastoreItem>
</file>

<file path=customXml/itemProps5.xml><?xml version="1.0" encoding="utf-8"?>
<ds:datastoreItem xmlns:ds="http://schemas.openxmlformats.org/officeDocument/2006/customXml" ds:itemID="{87ED9BE8-70E6-4DEF-8141-93AA77C8DAFE}">
  <ds:schemaRefs/>
</ds:datastoreItem>
</file>

<file path=customXml/itemProps6.xml><?xml version="1.0" encoding="utf-8"?>
<ds:datastoreItem xmlns:ds="http://schemas.openxmlformats.org/officeDocument/2006/customXml" ds:itemID="{05B8921C-7ADD-4353-8BEB-A63E1C802FF1}">
  <ds:schemaRefs/>
</ds:datastoreItem>
</file>

<file path=customXml/itemProps7.xml><?xml version="1.0" encoding="utf-8"?>
<ds:datastoreItem xmlns:ds="http://schemas.openxmlformats.org/officeDocument/2006/customXml" ds:itemID="{DBF7A36E-5E96-43B7-B6EE-BB1FB73B1CBF}">
  <ds:schemaRefs/>
</ds:datastoreItem>
</file>

<file path=customXml/itemProps8.xml><?xml version="1.0" encoding="utf-8"?>
<ds:datastoreItem xmlns:ds="http://schemas.openxmlformats.org/officeDocument/2006/customXml" ds:itemID="{2C137F74-F6FD-40A9-86BB-4309BF623E96}">
  <ds:schemaRefs/>
</ds:datastoreItem>
</file>

<file path=customXml/itemProps9.xml><?xml version="1.0" encoding="utf-8"?>
<ds:datastoreItem xmlns:ds="http://schemas.openxmlformats.org/officeDocument/2006/customXml" ds:itemID="{91472EE1-85D5-49A3-B42A-066A4924666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13_第十三单元　内能</Template>
  <TotalTime>234</TotalTime>
  <Words>480</Words>
  <Application>Microsoft Office PowerPoint</Application>
  <PresentationFormat>自定义</PresentationFormat>
  <Paragraphs>138</Paragraphs>
  <Slides>28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China</cp:lastModifiedBy>
  <cp:revision>78</cp:revision>
  <dcterms:modified xsi:type="dcterms:W3CDTF">2018-11-05T09:54:05Z</dcterms:modified>
</cp:coreProperties>
</file>