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ctiveX/activeX1.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6049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ideo" Target="file:///C:\Documents%20and%20Settings\Administrator\&#26700;&#38754;\&#29289;&#29702;&#21021;&#20013;&#22810;&#23186;&#20307;&#25945;&#23398;&#35838;&#20214;&#19982;&#39064;&#24211;&#26234;&#33021;&#32452;&#21367;&#20843;&#24180;&#32423;&#19979;&#27818;&#31908;&#29256;\&#22810;&#23186;&#20307;&#25945;&#23398;&#35838;&#20214;\&#31532;&#19971;&#31456;%20&#36816;&#21160;&#21644;&#21147;\7.4%20%20&#29289;&#20307;&#21463;&#21147;&#26102;&#24590;&#26679;&#36816;&#21160;\&#20108;&#21147;&#24179;&#34913;&#26465;&#20214;.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7" descr="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12863"/>
            <a:ext cx="54927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555776" y="1574276"/>
            <a:ext cx="5362575"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20000"/>
              </a:lnSpc>
            </a:pPr>
            <a:r>
              <a:rPr lang="zh-CN" altLang="zh-CN" sz="3600" dirty="0">
                <a:solidFill>
                  <a:schemeClr val="tx1"/>
                </a:solidFill>
                <a:latin typeface="黑体" pitchFamily="49" charset="-122"/>
                <a:ea typeface="黑体" pitchFamily="49" charset="-122"/>
              </a:rPr>
              <a:t>7.4 </a:t>
            </a:r>
            <a:r>
              <a:rPr lang="zh-CN" altLang="en-US" sz="3600" dirty="0" smtClean="0">
                <a:solidFill>
                  <a:schemeClr val="tx1"/>
                </a:solidFill>
                <a:latin typeface="Arial" charset="0"/>
                <a:ea typeface="黑体" pitchFamily="49" charset="-122"/>
              </a:rPr>
              <a:t>物</a:t>
            </a:r>
            <a:r>
              <a:rPr lang="zh-CN" altLang="en-US" sz="3600" dirty="0">
                <a:solidFill>
                  <a:schemeClr val="tx1"/>
                </a:solidFill>
                <a:latin typeface="Arial" charset="0"/>
                <a:ea typeface="黑体" pitchFamily="49" charset="-122"/>
              </a:rPr>
              <a:t>体受力时怎样运动</a:t>
            </a:r>
          </a:p>
        </p:txBody>
      </p:sp>
      <p:pic>
        <p:nvPicPr>
          <p:cNvPr id="3076" name="Picture 58" descr="老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265363"/>
            <a:ext cx="30607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20090201081036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3271838"/>
            <a:ext cx="2830513"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5782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41338" y="1104900"/>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1.</a:t>
            </a:r>
            <a:r>
              <a:rPr lang="zh-CN" altLang="en-US">
                <a:solidFill>
                  <a:srgbClr val="0000FF"/>
                </a:solidFill>
                <a:latin typeface="宋体" charset="-122"/>
              </a:rPr>
              <a:t>平衡状态</a:t>
            </a:r>
          </a:p>
        </p:txBody>
      </p:sp>
      <p:sp>
        <p:nvSpPr>
          <p:cNvPr id="12291" name="Rectangle 3"/>
          <p:cNvSpPr>
            <a:spLocks noChangeArrowheads="1"/>
          </p:cNvSpPr>
          <p:nvPr/>
        </p:nvSpPr>
        <p:spPr bwMode="auto">
          <a:xfrm>
            <a:off x="2492375" y="817563"/>
            <a:ext cx="1655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Arial" charset="0"/>
              </a:rPr>
              <a:t>静止状态</a:t>
            </a:r>
          </a:p>
        </p:txBody>
      </p:sp>
      <p:sp>
        <p:nvSpPr>
          <p:cNvPr id="12292" name="Rectangle 4"/>
          <p:cNvSpPr>
            <a:spLocks noChangeArrowheads="1"/>
          </p:cNvSpPr>
          <p:nvPr/>
        </p:nvSpPr>
        <p:spPr bwMode="auto">
          <a:xfrm>
            <a:off x="1924050" y="947738"/>
            <a:ext cx="935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a:latin typeface="Arial" charset="0"/>
              </a:rPr>
              <a:t>｛</a:t>
            </a:r>
          </a:p>
        </p:txBody>
      </p:sp>
      <p:sp>
        <p:nvSpPr>
          <p:cNvPr id="12293" name="Text Box 5"/>
          <p:cNvSpPr txBox="1">
            <a:spLocks noChangeArrowheads="1"/>
          </p:cNvSpPr>
          <p:nvPr/>
        </p:nvSpPr>
        <p:spPr bwMode="auto">
          <a:xfrm>
            <a:off x="2465388" y="1343025"/>
            <a:ext cx="316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dirty="0">
                <a:latin typeface="Arial" charset="0"/>
              </a:rPr>
              <a:t>匀速直线运动状态</a:t>
            </a:r>
          </a:p>
        </p:txBody>
      </p:sp>
      <p:sp>
        <p:nvSpPr>
          <p:cNvPr id="12294" name="Text Box 6"/>
          <p:cNvSpPr txBox="1">
            <a:spLocks noChangeArrowheads="1"/>
          </p:cNvSpPr>
          <p:nvPr/>
        </p:nvSpPr>
        <p:spPr bwMode="auto">
          <a:xfrm>
            <a:off x="614363" y="22510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a:solidFill>
                  <a:srgbClr val="0000FF"/>
                </a:solidFill>
                <a:latin typeface="Arial" charset="0"/>
              </a:rPr>
              <a:t>平衡力：</a:t>
            </a:r>
          </a:p>
        </p:txBody>
      </p:sp>
      <p:sp>
        <p:nvSpPr>
          <p:cNvPr id="12295" name="Text Box 7"/>
          <p:cNvSpPr txBox="1">
            <a:spLocks noChangeArrowheads="1"/>
          </p:cNvSpPr>
          <p:nvPr/>
        </p:nvSpPr>
        <p:spPr bwMode="auto">
          <a:xfrm>
            <a:off x="1716088" y="2249488"/>
            <a:ext cx="701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a:latin typeface="Arial" charset="0"/>
              </a:rPr>
              <a:t>处于平衡状态的物体所受的力叫平衡力。</a:t>
            </a:r>
          </a:p>
        </p:txBody>
      </p:sp>
      <p:pic>
        <p:nvPicPr>
          <p:cNvPr id="12296" name="Picture 8" descr="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2959100"/>
            <a:ext cx="35337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4572000" y="3300413"/>
            <a:ext cx="38877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solidFill>
                  <a:srgbClr val="0000FF"/>
                </a:solidFill>
                <a:latin typeface="Arial" charset="0"/>
              </a:rPr>
              <a:t>蛋糕受到重力和支持力的作用，因为蛋糕静止不动，所以作用于蛋糕的重力和支持力是一对平衡力。</a:t>
            </a:r>
          </a:p>
        </p:txBody>
      </p:sp>
    </p:spTree>
    <p:extLst>
      <p:ext uri="{BB962C8B-B14F-4D97-AF65-F5344CB8AC3E}">
        <p14:creationId xmlns:p14="http://schemas.microsoft.com/office/powerpoint/2010/main" val="2585476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wipe(down)">
                                      <p:cBhvr>
                                        <p:cTn id="17" dur="500"/>
                                        <p:tgtEl>
                                          <p:spTgt spid="12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ipe(down)">
                                      <p:cBhvr>
                                        <p:cTn id="22" dur="500"/>
                                        <p:tgtEl>
                                          <p:spTgt spid="12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wipe(down)">
                                      <p:cBhvr>
                                        <p:cTn id="27" dur="500"/>
                                        <p:tgtEl>
                                          <p:spTgt spid="122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2296"/>
                                        </p:tgtEl>
                                        <p:attrNameLst>
                                          <p:attrName>style.visibility</p:attrName>
                                        </p:attrNameLst>
                                      </p:cBhvr>
                                      <p:to>
                                        <p:strVal val="visible"/>
                                      </p:to>
                                    </p:set>
                                    <p:animEffect transition="in" filter="wipe(down)">
                                      <p:cBhvr>
                                        <p:cTn id="32" dur="500"/>
                                        <p:tgtEl>
                                          <p:spTgt spid="122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297">
                                            <p:txEl>
                                              <p:pRg st="0" end="0"/>
                                            </p:txEl>
                                          </p:spTgt>
                                        </p:tgtEl>
                                        <p:attrNameLst>
                                          <p:attrName>style.visibility</p:attrName>
                                        </p:attrNameLst>
                                      </p:cBhvr>
                                      <p:to>
                                        <p:strVal val="visible"/>
                                      </p:to>
                                    </p:set>
                                    <p:animEffect transition="in" filter="wipe(down)">
                                      <p:cBhvr>
                                        <p:cTn id="37" dur="500"/>
                                        <p:tgtEl>
                                          <p:spTgt spid="122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P spid="1229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23"/>
          <p:cNvPicPr>
            <a:picLocks noChangeAspect="1" noChangeArrowheads="1"/>
          </p:cNvPicPr>
          <p:nvPr/>
        </p:nvPicPr>
        <p:blipFill>
          <a:blip r:embed="rId2">
            <a:extLst>
              <a:ext uri="{28A0092B-C50C-407E-A947-70E740481C1C}">
                <a14:useLocalDpi xmlns:a14="http://schemas.microsoft.com/office/drawing/2010/main" val="0"/>
              </a:ext>
            </a:extLst>
          </a:blip>
          <a:srcRect b="10167"/>
          <a:stretch>
            <a:fillRect/>
          </a:stretch>
        </p:blipFill>
        <p:spPr bwMode="auto">
          <a:xfrm>
            <a:off x="712788" y="852488"/>
            <a:ext cx="42037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gi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695325"/>
            <a:ext cx="14636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5116513" y="2587625"/>
            <a:ext cx="34750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solidFill>
                  <a:srgbClr val="0000FF"/>
                </a:solidFill>
                <a:latin typeface="Arial" charset="0"/>
              </a:rPr>
              <a:t>运动员和降落伞受到重力和空气阻力的作用</a:t>
            </a:r>
            <a:r>
              <a:rPr lang="zh-CN" altLang="zh-CN">
                <a:solidFill>
                  <a:srgbClr val="0000FF"/>
                </a:solidFill>
                <a:latin typeface="Arial" charset="0"/>
              </a:rPr>
              <a:t>,</a:t>
            </a:r>
            <a:r>
              <a:rPr lang="zh-CN" altLang="en-US">
                <a:solidFill>
                  <a:srgbClr val="0000FF"/>
                </a:solidFill>
                <a:latin typeface="Arial" charset="0"/>
              </a:rPr>
              <a:t>因为跳伞运动员匀速下降</a:t>
            </a:r>
            <a:r>
              <a:rPr lang="zh-CN" altLang="zh-CN">
                <a:solidFill>
                  <a:srgbClr val="0000FF"/>
                </a:solidFill>
                <a:latin typeface="Arial" charset="0"/>
              </a:rPr>
              <a:t>,</a:t>
            </a:r>
            <a:r>
              <a:rPr lang="zh-CN" altLang="en-US">
                <a:solidFill>
                  <a:srgbClr val="0000FF"/>
                </a:solidFill>
                <a:latin typeface="Arial" charset="0"/>
              </a:rPr>
              <a:t>所以他和降落伞所受到的重力和空气阻力是一对平衡力。</a:t>
            </a:r>
          </a:p>
        </p:txBody>
      </p:sp>
    </p:spTree>
    <p:extLst>
      <p:ext uri="{BB962C8B-B14F-4D97-AF65-F5344CB8AC3E}">
        <p14:creationId xmlns:p14="http://schemas.microsoft.com/office/powerpoint/2010/main" val="1477790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6-24"/>
          <p:cNvPicPr>
            <a:picLocks noChangeAspect="1" noChangeArrowheads="1"/>
          </p:cNvPicPr>
          <p:nvPr/>
        </p:nvPicPr>
        <p:blipFill>
          <a:blip r:embed="rId2">
            <a:extLst>
              <a:ext uri="{28A0092B-C50C-407E-A947-70E740481C1C}">
                <a14:useLocalDpi xmlns:a14="http://schemas.microsoft.com/office/drawing/2010/main" val="0"/>
              </a:ext>
            </a:extLst>
          </a:blip>
          <a:srcRect b="13712"/>
          <a:stretch>
            <a:fillRect/>
          </a:stretch>
        </p:blipFill>
        <p:spPr bwMode="auto">
          <a:xfrm>
            <a:off x="1917700" y="1747838"/>
            <a:ext cx="53292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1071563" y="1036638"/>
            <a:ext cx="702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algn="ctr" eaLnBrk="1" hangingPunct="1">
              <a:spcBef>
                <a:spcPct val="50000"/>
              </a:spcBef>
            </a:pPr>
            <a:r>
              <a:rPr lang="zh-CN" altLang="en-US">
                <a:latin typeface="Arial" charset="0"/>
              </a:rPr>
              <a:t>画出静止在水平桌面上的饮料瓶的受力示意图。</a:t>
            </a:r>
          </a:p>
        </p:txBody>
      </p:sp>
      <p:sp>
        <p:nvSpPr>
          <p:cNvPr id="14340" name="Oval 4"/>
          <p:cNvSpPr>
            <a:spLocks noChangeArrowheads="1"/>
          </p:cNvSpPr>
          <p:nvPr/>
        </p:nvSpPr>
        <p:spPr bwMode="auto">
          <a:xfrm>
            <a:off x="4510088" y="3548063"/>
            <a:ext cx="215900" cy="215900"/>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14341" name="AutoShape 5"/>
          <p:cNvSpPr>
            <a:spLocks noChangeArrowheads="1"/>
          </p:cNvSpPr>
          <p:nvPr/>
        </p:nvSpPr>
        <p:spPr bwMode="auto">
          <a:xfrm>
            <a:off x="4581525" y="3763963"/>
            <a:ext cx="73025" cy="865187"/>
          </a:xfrm>
          <a:prstGeom prst="downArrow">
            <a:avLst>
              <a:gd name="adj1" fmla="val 50000"/>
              <a:gd name="adj2" fmla="val 296195"/>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14342" name="AutoShape 6"/>
          <p:cNvSpPr>
            <a:spLocks noChangeArrowheads="1"/>
          </p:cNvSpPr>
          <p:nvPr/>
        </p:nvSpPr>
        <p:spPr bwMode="auto">
          <a:xfrm>
            <a:off x="4581525" y="2682875"/>
            <a:ext cx="73025" cy="865188"/>
          </a:xfrm>
          <a:prstGeom prst="upArrow">
            <a:avLst>
              <a:gd name="adj1" fmla="val 50000"/>
              <a:gd name="adj2" fmla="val 296196"/>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14343" name="Text Box 7"/>
          <p:cNvSpPr txBox="1">
            <a:spLocks noChangeArrowheads="1"/>
          </p:cNvSpPr>
          <p:nvPr/>
        </p:nvSpPr>
        <p:spPr bwMode="auto">
          <a:xfrm>
            <a:off x="4365625" y="4627563"/>
            <a:ext cx="647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2800">
                <a:latin typeface="Arial" charset="0"/>
              </a:rPr>
              <a:t>G</a:t>
            </a:r>
          </a:p>
        </p:txBody>
      </p:sp>
      <p:sp>
        <p:nvSpPr>
          <p:cNvPr id="14344" name="Text Box 8"/>
          <p:cNvSpPr txBox="1">
            <a:spLocks noChangeArrowheads="1"/>
          </p:cNvSpPr>
          <p:nvPr/>
        </p:nvSpPr>
        <p:spPr bwMode="auto">
          <a:xfrm>
            <a:off x="4438650" y="2108200"/>
            <a:ext cx="50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2800">
                <a:latin typeface="Arial" charset="0"/>
              </a:rPr>
              <a:t>F</a:t>
            </a:r>
          </a:p>
        </p:txBody>
      </p:sp>
    </p:spTree>
    <p:extLst>
      <p:ext uri="{BB962C8B-B14F-4D97-AF65-F5344CB8AC3E}">
        <p14:creationId xmlns:p14="http://schemas.microsoft.com/office/powerpoint/2010/main" val="2072168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to="" calcmode="lin" valueType="num">
                                      <p:cBhvr>
                                        <p:cTn id="7" dur="1" fill="hold"/>
                                        <p:tgtEl>
                                          <p:spTgt spid="14340"/>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 to="" calcmode="lin" valueType="num">
                                      <p:cBhvr>
                                        <p:cTn id="12" dur="1" fill="hold"/>
                                        <p:tgtEl>
                                          <p:spTgt spid="14341"/>
                                        </p:tgtEl>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to="" calcmode="lin" valueType="num">
                                      <p:cBhvr>
                                        <p:cTn id="17" dur="1" fill="hold"/>
                                        <p:tgtEl>
                                          <p:spTgt spid="14342"/>
                                        </p:tgtEl>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4343">
                                            <p:txEl>
                                              <p:pRg st="0" end="0"/>
                                            </p:txEl>
                                          </p:spTgt>
                                        </p:tgtEl>
                                        <p:attrNameLst>
                                          <p:attrName>style.visibility</p:attrName>
                                        </p:attrNameLst>
                                      </p:cBhvr>
                                      <p:to>
                                        <p:strVal val="visible"/>
                                      </p:to>
                                    </p:set>
                                    <p:anim to="" calcmode="lin" valueType="num">
                                      <p:cBhvr>
                                        <p:cTn id="22" dur="1" fill="hold"/>
                                        <p:tgtEl>
                                          <p:spTgt spid="14343">
                                            <p:txEl>
                                              <p:pRg st="0" end="0"/>
                                            </p:txEl>
                                          </p:spTgt>
                                        </p:tgtEl>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4344">
                                            <p:txEl>
                                              <p:pRg st="0" end="0"/>
                                            </p:txEl>
                                          </p:spTgt>
                                        </p:tgtEl>
                                        <p:attrNameLst>
                                          <p:attrName>style.visibility</p:attrName>
                                        </p:attrNameLst>
                                      </p:cBhvr>
                                      <p:to>
                                        <p:strVal val="visible"/>
                                      </p:to>
                                    </p:set>
                                    <p:anim to="" calcmode="lin" valueType="num">
                                      <p:cBhvr>
                                        <p:cTn id="27" dur="1" fill="hold"/>
                                        <p:tgtEl>
                                          <p:spTgt spid="14344">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7388" y="1244600"/>
            <a:ext cx="76088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ct val="50000"/>
              </a:spcBef>
            </a:pPr>
            <a:r>
              <a:rPr lang="zh-CN" altLang="en-US">
                <a:latin typeface="Arial" charset="0"/>
              </a:rPr>
              <a:t>如果作用在一个物体上的两个力相互平衡，这两个力需要满足什么条件呢？</a:t>
            </a:r>
          </a:p>
        </p:txBody>
      </p:sp>
      <p:sp>
        <p:nvSpPr>
          <p:cNvPr id="15363" name="Text Box 3"/>
          <p:cNvSpPr txBox="1">
            <a:spLocks noChangeArrowheads="1"/>
          </p:cNvSpPr>
          <p:nvPr/>
        </p:nvSpPr>
        <p:spPr bwMode="auto">
          <a:xfrm>
            <a:off x="744538" y="2336800"/>
            <a:ext cx="619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A.</a:t>
            </a:r>
            <a:r>
              <a:rPr lang="zh-CN" altLang="en-US">
                <a:solidFill>
                  <a:srgbClr val="0000FF"/>
                </a:solidFill>
                <a:latin typeface="宋体" charset="-122"/>
              </a:rPr>
              <a:t>两个力的大小相等、方向相反。</a:t>
            </a:r>
          </a:p>
        </p:txBody>
      </p:sp>
      <p:sp>
        <p:nvSpPr>
          <p:cNvPr id="15364" name="Text Box 4"/>
          <p:cNvSpPr txBox="1">
            <a:spLocks noChangeArrowheads="1"/>
          </p:cNvSpPr>
          <p:nvPr/>
        </p:nvSpPr>
        <p:spPr bwMode="auto">
          <a:xfrm>
            <a:off x="642938" y="3116263"/>
            <a:ext cx="6767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B.</a:t>
            </a:r>
            <a:r>
              <a:rPr lang="zh-CN" altLang="en-US">
                <a:solidFill>
                  <a:srgbClr val="0000FF"/>
                </a:solidFill>
                <a:latin typeface="宋体" charset="-122"/>
              </a:rPr>
              <a:t>两个力在同一直线上，合力为零。</a:t>
            </a:r>
          </a:p>
        </p:txBody>
      </p:sp>
      <p:sp>
        <p:nvSpPr>
          <p:cNvPr id="15365" name="Text Box 5"/>
          <p:cNvSpPr txBox="1">
            <a:spLocks noChangeArrowheads="1"/>
          </p:cNvSpPr>
          <p:nvPr/>
        </p:nvSpPr>
        <p:spPr bwMode="auto">
          <a:xfrm>
            <a:off x="744538" y="3921125"/>
            <a:ext cx="540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C.</a:t>
            </a:r>
            <a:r>
              <a:rPr lang="zh-CN" altLang="en-US">
                <a:solidFill>
                  <a:srgbClr val="0000FF"/>
                </a:solidFill>
                <a:latin typeface="宋体" charset="-122"/>
              </a:rPr>
              <a:t>两个力作用在同一个物体上。</a:t>
            </a:r>
          </a:p>
        </p:txBody>
      </p:sp>
      <p:sp>
        <p:nvSpPr>
          <p:cNvPr id="15366" name="AutoShape 6"/>
          <p:cNvSpPr>
            <a:spLocks noChangeArrowheads="1"/>
          </p:cNvSpPr>
          <p:nvPr/>
        </p:nvSpPr>
        <p:spPr bwMode="auto">
          <a:xfrm>
            <a:off x="5632450" y="3625850"/>
            <a:ext cx="2987675" cy="1873250"/>
          </a:xfrm>
          <a:prstGeom prst="star24">
            <a:avLst>
              <a:gd name="adj" fmla="val 37500"/>
            </a:avLst>
          </a:prstGeom>
          <a:solidFill>
            <a:schemeClr val="accent1"/>
          </a:solidFill>
          <a:ln w="9525">
            <a:solidFill>
              <a:schemeClr val="tx1"/>
            </a:solidFill>
            <a:miter lim="800000"/>
            <a:headEnd/>
            <a:tailEnd/>
          </a:ln>
        </p:spPr>
        <p:txBody>
          <a:bodyPr wrap="none" anchor="ctr"/>
          <a:lstStyle/>
          <a:p>
            <a:pPr algn="ctr"/>
            <a:r>
              <a:rPr lang="zh-CN" altLang="en-US">
                <a:solidFill>
                  <a:srgbClr val="0000FF"/>
                </a:solidFill>
                <a:latin typeface="Arial" charset="0"/>
                <a:ea typeface="楷体_GB2312" pitchFamily="49" charset="-122"/>
              </a:rPr>
              <a:t>进行实验</a:t>
            </a:r>
          </a:p>
        </p:txBody>
      </p:sp>
      <p:sp>
        <p:nvSpPr>
          <p:cNvPr id="15367" name="Text Box 7"/>
          <p:cNvSpPr txBox="1">
            <a:spLocks noChangeArrowheads="1"/>
          </p:cNvSpPr>
          <p:nvPr/>
        </p:nvSpPr>
        <p:spPr bwMode="auto">
          <a:xfrm>
            <a:off x="744538" y="4625975"/>
            <a:ext cx="568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a:solidFill>
                  <a:srgbClr val="0000FF"/>
                </a:solidFill>
                <a:latin typeface="宋体" charset="-122"/>
              </a:rPr>
              <a:t>怎么知道我们的猜想是否正确呢？</a:t>
            </a:r>
          </a:p>
        </p:txBody>
      </p:sp>
    </p:spTree>
    <p:extLst>
      <p:ext uri="{BB962C8B-B14F-4D97-AF65-F5344CB8AC3E}">
        <p14:creationId xmlns:p14="http://schemas.microsoft.com/office/powerpoint/2010/main" val="2550605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P spid="15365" grpId="0" autoUpdateAnimBg="0"/>
      <p:bldP spid="15366" grpId="0" animBg="1" autoUpdateAnimBg="0"/>
      <p:bldP spid="1536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49288" y="1670050"/>
            <a:ext cx="734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a:latin typeface="Arial" charset="0"/>
              </a:rPr>
              <a:t>实验探究：二力平衡的条件</a:t>
            </a:r>
            <a:endParaRPr lang="zh-CN" altLang="en-US" b="0">
              <a:latin typeface="Arial" charset="0"/>
            </a:endParaRPr>
          </a:p>
        </p:txBody>
      </p:sp>
      <p:sp>
        <p:nvSpPr>
          <p:cNvPr id="15363" name="Text Box 3"/>
          <p:cNvSpPr txBox="1">
            <a:spLocks noChangeArrowheads="1"/>
          </p:cNvSpPr>
          <p:nvPr/>
        </p:nvSpPr>
        <p:spPr bwMode="auto">
          <a:xfrm>
            <a:off x="693738" y="2222500"/>
            <a:ext cx="372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solidFill>
                  <a:srgbClr val="0000FF"/>
                </a:solidFill>
                <a:latin typeface="Arial" charset="0"/>
              </a:rPr>
              <a:t>实验器材：纸板、钩码、细线、铁架台</a:t>
            </a:r>
          </a:p>
        </p:txBody>
      </p:sp>
      <p:sp>
        <p:nvSpPr>
          <p:cNvPr id="15364" name="Rectangle 4"/>
          <p:cNvSpPr>
            <a:spLocks noChangeArrowheads="1"/>
          </p:cNvSpPr>
          <p:nvPr/>
        </p:nvSpPr>
        <p:spPr bwMode="auto">
          <a:xfrm>
            <a:off x="723900" y="3251200"/>
            <a:ext cx="3759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a:solidFill>
                  <a:srgbClr val="0000FF"/>
                </a:solidFill>
                <a:latin typeface="宋体" charset="-122"/>
              </a:rPr>
              <a:t>(</a:t>
            </a:r>
            <a:r>
              <a:rPr lang="zh-CN" altLang="en-US">
                <a:solidFill>
                  <a:srgbClr val="0000FF"/>
                </a:solidFill>
                <a:latin typeface="宋体" charset="-122"/>
              </a:rPr>
              <a:t>小车、细线所受的重力不计，细线和滑轮间的摩擦力不计，空气阻力不计。</a:t>
            </a:r>
            <a:r>
              <a:rPr lang="zh-CN" altLang="zh-CN">
                <a:solidFill>
                  <a:srgbClr val="0000FF"/>
                </a:solidFill>
                <a:latin typeface="宋体" charset="-122"/>
              </a:rPr>
              <a:t>)</a:t>
            </a:r>
          </a:p>
        </p:txBody>
      </p:sp>
      <p:grpSp>
        <p:nvGrpSpPr>
          <p:cNvPr id="15365" name="Group 5"/>
          <p:cNvGrpSpPr>
            <a:grpSpLocks/>
          </p:cNvGrpSpPr>
          <p:nvPr/>
        </p:nvGrpSpPr>
        <p:grpSpPr bwMode="auto">
          <a:xfrm>
            <a:off x="5011738" y="2794000"/>
            <a:ext cx="3095625" cy="1727200"/>
            <a:chOff x="0" y="0"/>
            <a:chExt cx="1770" cy="1043"/>
          </a:xfrm>
        </p:grpSpPr>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l="12746" t="33313" r="80000" b="52786"/>
            <a:stretch>
              <a:fillRect/>
            </a:stretch>
          </p:blipFill>
          <p:spPr bwMode="auto">
            <a:xfrm>
              <a:off x="46" y="136"/>
              <a:ext cx="18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p:cNvSpPr>
              <a:spLocks noChangeArrowheads="1"/>
            </p:cNvSpPr>
            <p:nvPr/>
          </p:nvSpPr>
          <p:spPr bwMode="auto">
            <a:xfrm rot="3035157">
              <a:off x="729" y="-5"/>
              <a:ext cx="395" cy="40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15368" name="Picture 8"/>
            <p:cNvPicPr>
              <a:picLocks noChangeAspect="1" noChangeArrowheads="1"/>
            </p:cNvPicPr>
            <p:nvPr/>
          </p:nvPicPr>
          <p:blipFill>
            <a:blip r:embed="rId2">
              <a:extLst>
                <a:ext uri="{28A0092B-C50C-407E-A947-70E740481C1C}">
                  <a14:useLocalDpi xmlns:a14="http://schemas.microsoft.com/office/drawing/2010/main" val="0"/>
                </a:ext>
              </a:extLst>
            </a:blip>
            <a:srcRect l="78157" t="9369" r="14549" b="73901"/>
            <a:stretch>
              <a:fillRect/>
            </a:stretch>
          </p:blipFill>
          <p:spPr bwMode="auto">
            <a:xfrm>
              <a:off x="1497" y="181"/>
              <a:ext cx="18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9"/>
            <p:cNvSpPr>
              <a:spLocks noChangeShapeType="1"/>
            </p:cNvSpPr>
            <p:nvPr/>
          </p:nvSpPr>
          <p:spPr bwMode="auto">
            <a:xfrm flipV="1">
              <a:off x="1134" y="227"/>
              <a:ext cx="454"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5370" name="Picture 10"/>
            <p:cNvPicPr>
              <a:picLocks noChangeAspect="1" noChangeArrowheads="1"/>
            </p:cNvPicPr>
            <p:nvPr/>
          </p:nvPicPr>
          <p:blipFill>
            <a:blip r:embed="rId2">
              <a:extLst>
                <a:ext uri="{28A0092B-C50C-407E-A947-70E740481C1C}">
                  <a14:useLocalDpi xmlns:a14="http://schemas.microsoft.com/office/drawing/2010/main" val="0"/>
                </a:ext>
              </a:extLst>
            </a:blip>
            <a:srcRect l="65451" t="42743" r="27254" b="37845"/>
            <a:stretch>
              <a:fillRect/>
            </a:stretch>
          </p:blipFill>
          <p:spPr bwMode="auto">
            <a:xfrm>
              <a:off x="0" y="726"/>
              <a:ext cx="18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Line 11"/>
            <p:cNvSpPr>
              <a:spLocks noChangeShapeType="1"/>
            </p:cNvSpPr>
            <p:nvPr/>
          </p:nvSpPr>
          <p:spPr bwMode="auto">
            <a:xfrm>
              <a:off x="227" y="181"/>
              <a:ext cx="454"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2" name="Line 12"/>
            <p:cNvSpPr>
              <a:spLocks noChangeShapeType="1"/>
            </p:cNvSpPr>
            <p:nvPr/>
          </p:nvSpPr>
          <p:spPr bwMode="auto">
            <a:xfrm>
              <a:off x="91" y="317"/>
              <a:ext cx="0" cy="45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5373" name="Picture 13"/>
            <p:cNvPicPr>
              <a:picLocks noChangeAspect="1" noChangeArrowheads="1"/>
            </p:cNvPicPr>
            <p:nvPr/>
          </p:nvPicPr>
          <p:blipFill>
            <a:blip r:embed="rId2">
              <a:extLst>
                <a:ext uri="{28A0092B-C50C-407E-A947-70E740481C1C}">
                  <a14:useLocalDpi xmlns:a14="http://schemas.microsoft.com/office/drawing/2010/main" val="0"/>
                </a:ext>
              </a:extLst>
            </a:blip>
            <a:srcRect l="65451" t="42743" r="27254" b="37845"/>
            <a:stretch>
              <a:fillRect/>
            </a:stretch>
          </p:blipFill>
          <p:spPr bwMode="auto">
            <a:xfrm>
              <a:off x="1588" y="726"/>
              <a:ext cx="18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Line 14"/>
            <p:cNvSpPr>
              <a:spLocks noChangeShapeType="1"/>
            </p:cNvSpPr>
            <p:nvPr/>
          </p:nvSpPr>
          <p:spPr bwMode="auto">
            <a:xfrm flipV="1">
              <a:off x="1679" y="408"/>
              <a:ext cx="0" cy="409"/>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42149543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30263" y="1217613"/>
            <a:ext cx="3024187" cy="57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dirty="0">
                <a:latin typeface="Arial" charset="0"/>
              </a:rPr>
              <a:t>实验步骤：</a:t>
            </a:r>
          </a:p>
        </p:txBody>
      </p:sp>
      <p:sp>
        <p:nvSpPr>
          <p:cNvPr id="16387" name="Rectangle 3"/>
          <p:cNvSpPr>
            <a:spLocks noChangeArrowheads="1"/>
          </p:cNvSpPr>
          <p:nvPr/>
        </p:nvSpPr>
        <p:spPr bwMode="auto">
          <a:xfrm>
            <a:off x="830263" y="1981200"/>
            <a:ext cx="70580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dirty="0">
                <a:solidFill>
                  <a:srgbClr val="0000FF"/>
                </a:solidFill>
                <a:latin typeface="宋体" charset="-122"/>
              </a:rPr>
              <a:t>1.</a:t>
            </a:r>
            <a:r>
              <a:rPr lang="zh-CN" altLang="en-US" dirty="0">
                <a:solidFill>
                  <a:srgbClr val="0000FF"/>
                </a:solidFill>
                <a:latin typeface="宋体" charset="-122"/>
              </a:rPr>
              <a:t>在细线的两端悬挂质量相同的钩码。</a:t>
            </a:r>
          </a:p>
          <a:p>
            <a:pPr>
              <a:lnSpc>
                <a:spcPct val="150000"/>
              </a:lnSpc>
            </a:pPr>
            <a:r>
              <a:rPr lang="zh-CN" altLang="zh-CN" dirty="0">
                <a:solidFill>
                  <a:srgbClr val="0000FF"/>
                </a:solidFill>
                <a:latin typeface="宋体" charset="-122"/>
              </a:rPr>
              <a:t>2.</a:t>
            </a:r>
            <a:r>
              <a:rPr lang="zh-CN" altLang="en-US" dirty="0">
                <a:solidFill>
                  <a:srgbClr val="0000FF"/>
                </a:solidFill>
                <a:latin typeface="宋体" charset="-122"/>
              </a:rPr>
              <a:t>把轻纸板扭转一下，松手。</a:t>
            </a:r>
          </a:p>
          <a:p>
            <a:pPr>
              <a:lnSpc>
                <a:spcPct val="150000"/>
              </a:lnSpc>
            </a:pPr>
            <a:r>
              <a:rPr lang="zh-CN" altLang="zh-CN" dirty="0">
                <a:solidFill>
                  <a:srgbClr val="0000FF"/>
                </a:solidFill>
                <a:latin typeface="宋体" charset="-122"/>
              </a:rPr>
              <a:t>3.</a:t>
            </a:r>
            <a:r>
              <a:rPr lang="zh-CN" altLang="en-US" dirty="0">
                <a:solidFill>
                  <a:srgbClr val="0000FF"/>
                </a:solidFill>
                <a:latin typeface="宋体" charset="-122"/>
              </a:rPr>
              <a:t>在细线的两端悬挂质量不相同的钩码。</a:t>
            </a:r>
          </a:p>
        </p:txBody>
      </p:sp>
      <p:sp>
        <p:nvSpPr>
          <p:cNvPr id="16388" name="Text Box 4"/>
          <p:cNvSpPr txBox="1">
            <a:spLocks noChangeArrowheads="1"/>
          </p:cNvSpPr>
          <p:nvPr/>
        </p:nvSpPr>
        <p:spPr bwMode="auto">
          <a:xfrm>
            <a:off x="895350" y="3911600"/>
            <a:ext cx="7632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Arial" charset="0"/>
              </a:rPr>
              <a:t>观察：纸板的运动情况（运动、静止）、受力情况（水平方向上所受力的大小、方向、作用点）</a:t>
            </a:r>
          </a:p>
        </p:txBody>
      </p:sp>
    </p:spTree>
    <p:extLst>
      <p:ext uri="{BB962C8B-B14F-4D97-AF65-F5344CB8AC3E}">
        <p14:creationId xmlns:p14="http://schemas.microsoft.com/office/powerpoint/2010/main" val="30384393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二力平衡条件.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82750" y="714375"/>
            <a:ext cx="57785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13593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84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434"/>
                                        </p:tgtEl>
                                      </p:cBhvr>
                                    </p:cmd>
                                  </p:childTnLst>
                                </p:cTn>
                              </p:par>
                            </p:childTnLst>
                          </p:cTn>
                        </p:par>
                      </p:childTnLst>
                    </p:cTn>
                  </p:par>
                </p:childTnLst>
              </p:cTn>
              <p:nextCondLst>
                <p:cond evt="onClick" delay="0">
                  <p:tgtEl>
                    <p:spTgt spid="18434"/>
                  </p:tgtEl>
                </p:cond>
              </p:nextCondLst>
            </p:seq>
            <p:video>
              <p:cMediaNode>
                <p:cTn id="7" fill="hold" display="0" nodeType="clickEffect">
                  <p:stCondLst>
                    <p:cond delay="indefinite"/>
                  </p:stCondLst>
                  <p:endCondLst>
                    <p:cond evt="onNext" delay="0">
                      <p:tgtEl>
                        <p:sldTgt/>
                      </p:tgtEl>
                    </p:cond>
                    <p:cond evt="onPrev" delay="0">
                      <p:tgtEl>
                        <p:sldTgt/>
                      </p:tgtEl>
                    </p:cond>
                  </p:endCondLst>
                </p:cTn>
                <p:tgtEl>
                  <p:spTgt spid="1843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769938" y="2540000"/>
          <a:ext cx="7567612" cy="3300413"/>
        </p:xfrm>
        <a:graphic>
          <a:graphicData uri="http://schemas.openxmlformats.org/drawingml/2006/table">
            <a:tbl>
              <a:tblPr/>
              <a:tblGrid>
                <a:gridCol w="946150"/>
                <a:gridCol w="946150"/>
                <a:gridCol w="944562"/>
                <a:gridCol w="947738"/>
                <a:gridCol w="946150"/>
                <a:gridCol w="946150"/>
                <a:gridCol w="944562"/>
                <a:gridCol w="946150"/>
              </a:tblGrid>
              <a:tr h="1282700">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zh-CN" sz="2400" b="1" i="0" u="none" strike="noStrike" cap="none" normalizeH="0" baseline="0" smtClean="0">
                          <a:ln>
                            <a:noFill/>
                          </a:ln>
                          <a:solidFill>
                            <a:srgbClr val="0000FF"/>
                          </a:solidFill>
                          <a:effectLst/>
                          <a:latin typeface="宋体" pitchFamily="2" charset="-122"/>
                          <a:ea typeface="宋体" pitchFamily="2" charset="-122"/>
                        </a:rPr>
                        <a:t> </a:t>
                      </a:r>
                      <a:r>
                        <a:rPr kumimoji="0" lang="zh-CN" sz="2400" b="1" i="0" u="none" strike="noStrike" cap="none" normalizeH="0" baseline="0" smtClean="0">
                          <a:ln>
                            <a:noFill/>
                          </a:ln>
                          <a:solidFill>
                            <a:srgbClr val="0000FF"/>
                          </a:solidFill>
                          <a:effectLst/>
                          <a:latin typeface="宋体" pitchFamily="2" charset="-122"/>
                          <a:ea typeface="宋体" pitchFamily="2" charset="-122"/>
                        </a:rPr>
                        <a:t>小车受到力的大小</a:t>
                      </a:r>
                    </a:p>
                  </a:txBody>
                  <a:tcPr anchor="ctr" horzOverflow="overflow">
                    <a:lnL w="1905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小车的受</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力方向</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小车受力是否在同一直线上</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小车是</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否平衡</a:t>
                      </a:r>
                    </a:p>
                  </a:txBody>
                  <a:tcPr anchor="ctr" horzOverflow="overflow">
                    <a:lnL w="127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00806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相等</a:t>
                      </a:r>
                    </a:p>
                  </a:txBody>
                  <a:tcPr anchor="ctr" horzOverflow="overflow">
                    <a:lnL w="1905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FF0000"/>
                          </a:solidFill>
                          <a:effectLst/>
                          <a:latin typeface="宋体" pitchFamily="2" charset="-122"/>
                          <a:ea typeface="宋体" pitchFamily="2" charset="-122"/>
                        </a:rPr>
                        <a:t>不相等</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相同</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FF0000"/>
                          </a:solidFill>
                          <a:effectLst/>
                          <a:latin typeface="宋体" pitchFamily="2" charset="-122"/>
                          <a:ea typeface="宋体" pitchFamily="2" charset="-122"/>
                        </a:rPr>
                        <a:t>相反</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是</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FF0000"/>
                          </a:solidFill>
                          <a:effectLst/>
                          <a:latin typeface="宋体" pitchFamily="2" charset="-122"/>
                          <a:ea typeface="宋体" pitchFamily="2" charset="-122"/>
                        </a:rPr>
                        <a:t>否</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是</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FF0000"/>
                          </a:solidFill>
                          <a:effectLst/>
                          <a:latin typeface="宋体" pitchFamily="2" charset="-122"/>
                          <a:ea typeface="宋体" pitchFamily="2" charset="-122"/>
                        </a:rPr>
                        <a:t>否</a:t>
                      </a:r>
                    </a:p>
                  </a:txBody>
                  <a:tcPr anchor="ctr" horzOverflow="overflow">
                    <a:lnL w="127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905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zh-CN" altLang="zh-CN" sz="2800" b="1" i="0" u="none" strike="noStrike" cap="none" normalizeH="0" baseline="0" smtClean="0">
                        <a:ln>
                          <a:noFill/>
                        </a:ln>
                        <a:solidFill>
                          <a:srgbClr val="0000FF"/>
                        </a:solidFill>
                        <a:effectLst/>
                        <a:latin typeface="黑体" pitchFamily="49" charset="-122"/>
                        <a:ea typeface="黑体" pitchFamily="49" charset="-122"/>
                      </a:endParaRPr>
                    </a:p>
                  </a:txBody>
                  <a:tcPr anchor="ctr" horzOverflow="overflow">
                    <a:lnL w="127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r>
            </a:tbl>
          </a:graphicData>
        </a:graphic>
      </p:graphicFrame>
      <p:pic>
        <p:nvPicPr>
          <p:cNvPr id="18468" name="Picture 36" descr="BD0654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75" y="1317625"/>
            <a:ext cx="1984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WordArt 37"/>
          <p:cNvSpPr>
            <a:spLocks noChangeArrowheads="1" noChangeShapeType="1"/>
          </p:cNvSpPr>
          <p:nvPr/>
        </p:nvSpPr>
        <p:spPr bwMode="auto">
          <a:xfrm>
            <a:off x="892175" y="1243013"/>
            <a:ext cx="1954213" cy="442912"/>
          </a:xfrm>
          <a:prstGeom prst="rect">
            <a:avLst/>
          </a:prstGeom>
        </p:spPr>
        <p:txBody>
          <a:bodyPr spcFirstLastPara="1" wrap="none" fromWordArt="1">
            <a:prstTxWarp prst="textArchUp">
              <a:avLst>
                <a:gd name="adj" fmla="val 10800004"/>
              </a:avLst>
            </a:prstTxWarp>
          </a:bodyPr>
          <a:lstStyle/>
          <a:p>
            <a:pPr algn="ctr"/>
            <a:r>
              <a:rPr lang="zh-CN" altLang="en-US" sz="3600" kern="10">
                <a:ln w="9525">
                  <a:solidFill>
                    <a:srgbClr val="FFFF00"/>
                  </a:solidFill>
                  <a:round/>
                  <a:headEnd/>
                  <a:tailEnd/>
                </a:ln>
                <a:latin typeface="华文行楷"/>
                <a:ea typeface="华文行楷"/>
              </a:rPr>
              <a:t>探究点拨</a:t>
            </a:r>
          </a:p>
        </p:txBody>
      </p:sp>
      <p:sp>
        <p:nvSpPr>
          <p:cNvPr id="18470" name="Text Box 38"/>
          <p:cNvSpPr txBox="1">
            <a:spLocks noChangeArrowheads="1"/>
          </p:cNvSpPr>
          <p:nvPr/>
        </p:nvSpPr>
        <p:spPr bwMode="auto">
          <a:xfrm>
            <a:off x="3370263" y="1458913"/>
            <a:ext cx="40147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spcBef>
                <a:spcPct val="50000"/>
              </a:spcBef>
            </a:pPr>
            <a:r>
              <a:rPr lang="zh-CN" altLang="en-US" sz="2800">
                <a:latin typeface="宋体" charset="-122"/>
              </a:rPr>
              <a:t>实验记录表格</a:t>
            </a:r>
          </a:p>
        </p:txBody>
      </p:sp>
    </p:spTree>
    <p:extLst>
      <p:ext uri="{BB962C8B-B14F-4D97-AF65-F5344CB8AC3E}">
        <p14:creationId xmlns:p14="http://schemas.microsoft.com/office/powerpoint/2010/main" val="40714535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409825" y="1433513"/>
            <a:ext cx="496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algn="ctr" eaLnBrk="1" hangingPunct="1"/>
            <a:r>
              <a:rPr lang="zh-CN" altLang="en-US" sz="2800" dirty="0">
                <a:latin typeface="宋体" charset="-122"/>
              </a:rPr>
              <a:t>二力平衡的条件</a:t>
            </a:r>
          </a:p>
        </p:txBody>
      </p:sp>
      <p:sp>
        <p:nvSpPr>
          <p:cNvPr id="20483" name="Text Box 3"/>
          <p:cNvSpPr txBox="1">
            <a:spLocks noChangeArrowheads="1"/>
          </p:cNvSpPr>
          <p:nvPr/>
        </p:nvSpPr>
        <p:spPr bwMode="auto">
          <a:xfrm>
            <a:off x="858838" y="2028825"/>
            <a:ext cx="7488237"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dirty="0">
                <a:solidFill>
                  <a:srgbClr val="0000FF"/>
                </a:solidFill>
                <a:latin typeface="宋体" charset="-122"/>
              </a:rPr>
              <a:t>二力：</a:t>
            </a:r>
          </a:p>
          <a:p>
            <a:pPr eaLnBrk="1" hangingPunct="1">
              <a:lnSpc>
                <a:spcPct val="150000"/>
              </a:lnSpc>
            </a:pPr>
            <a:r>
              <a:rPr lang="zh-CN" altLang="en-US" dirty="0">
                <a:solidFill>
                  <a:srgbClr val="0000FF"/>
                </a:solidFill>
                <a:latin typeface="宋体" charset="-122"/>
              </a:rPr>
              <a:t>大小相等</a:t>
            </a:r>
          </a:p>
          <a:p>
            <a:pPr eaLnBrk="1" hangingPunct="1">
              <a:lnSpc>
                <a:spcPct val="150000"/>
              </a:lnSpc>
            </a:pPr>
            <a:r>
              <a:rPr lang="zh-CN" altLang="en-US" dirty="0">
                <a:solidFill>
                  <a:srgbClr val="0000FF"/>
                </a:solidFill>
                <a:latin typeface="宋体" charset="-122"/>
              </a:rPr>
              <a:t>方向相反</a:t>
            </a:r>
          </a:p>
          <a:p>
            <a:pPr eaLnBrk="1" hangingPunct="1">
              <a:lnSpc>
                <a:spcPct val="150000"/>
              </a:lnSpc>
            </a:pPr>
            <a:r>
              <a:rPr lang="zh-CN" altLang="en-US" dirty="0">
                <a:solidFill>
                  <a:srgbClr val="0000FF"/>
                </a:solidFill>
                <a:latin typeface="宋体" charset="-122"/>
              </a:rPr>
              <a:t>作用在同一直线上</a:t>
            </a:r>
          </a:p>
          <a:p>
            <a:pPr eaLnBrk="1" hangingPunct="1">
              <a:lnSpc>
                <a:spcPct val="150000"/>
              </a:lnSpc>
            </a:pPr>
            <a:r>
              <a:rPr lang="zh-CN" altLang="en-US" dirty="0">
                <a:solidFill>
                  <a:srgbClr val="0000FF"/>
                </a:solidFill>
                <a:latin typeface="宋体" charset="-122"/>
              </a:rPr>
              <a:t>作用在同一物体上</a:t>
            </a:r>
          </a:p>
        </p:txBody>
      </p:sp>
      <p:sp>
        <p:nvSpPr>
          <p:cNvPr id="20484" name="Rectangle 4"/>
          <p:cNvSpPr>
            <a:spLocks noChangeArrowheads="1"/>
          </p:cNvSpPr>
          <p:nvPr/>
        </p:nvSpPr>
        <p:spPr bwMode="auto">
          <a:xfrm>
            <a:off x="969963" y="5138738"/>
            <a:ext cx="5541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2800" dirty="0">
                <a:solidFill>
                  <a:srgbClr val="CC00FF"/>
                </a:solidFill>
                <a:latin typeface="Garamond" pitchFamily="18" charset="0"/>
              </a:rPr>
              <a:t>彼此平衡的两个力的合力一定为零</a:t>
            </a:r>
          </a:p>
        </p:txBody>
      </p:sp>
      <p:pic>
        <p:nvPicPr>
          <p:cNvPr id="19461" name="Picture 5" descr="图片1"/>
          <p:cNvPicPr>
            <a:picLocks noChangeAspect="1" noChangeArrowheads="1"/>
          </p:cNvPicPr>
          <p:nvPr/>
        </p:nvPicPr>
        <p:blipFill>
          <a:blip r:embed="rId2">
            <a:extLst>
              <a:ext uri="{28A0092B-C50C-407E-A947-70E740481C1C}">
                <a14:useLocalDpi xmlns:a14="http://schemas.microsoft.com/office/drawing/2010/main" val="0"/>
              </a:ext>
            </a:extLst>
          </a:blip>
          <a:srcRect t="37143"/>
          <a:stretch>
            <a:fillRect/>
          </a:stretch>
        </p:blipFill>
        <p:spPr bwMode="auto">
          <a:xfrm>
            <a:off x="0" y="260648"/>
            <a:ext cx="4016246" cy="8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55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down)">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wipe(down)">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rot="10800000">
            <a:off x="568325" y="1331913"/>
            <a:ext cx="7488238" cy="2016125"/>
          </a:xfrm>
          <a:prstGeom prst="cloudCallout">
            <a:avLst>
              <a:gd name="adj1" fmla="val -48116"/>
              <a:gd name="adj2" fmla="val 59444"/>
            </a:avLst>
          </a:prstGeom>
          <a:solidFill>
            <a:schemeClr val="bg1"/>
          </a:solidFill>
          <a:ln w="9525">
            <a:solidFill>
              <a:srgbClr val="FF3300"/>
            </a:solidFill>
            <a:round/>
            <a:headEnd/>
            <a:tailEnd/>
          </a:ln>
        </p:spPr>
        <p:txBody>
          <a:bodyPr rot="10800000"/>
          <a:lstStyle/>
          <a:p>
            <a:pPr algn="ctr"/>
            <a:endParaRPr lang="zh-CN" altLang="zh-CN" b="0">
              <a:solidFill>
                <a:srgbClr val="FF3300"/>
              </a:solidFill>
            </a:endParaRPr>
          </a:p>
        </p:txBody>
      </p:sp>
      <p:sp>
        <p:nvSpPr>
          <p:cNvPr id="20483" name="Text Box 3"/>
          <p:cNvSpPr txBox="1">
            <a:spLocks noChangeArrowheads="1"/>
          </p:cNvSpPr>
          <p:nvPr/>
        </p:nvSpPr>
        <p:spPr bwMode="auto">
          <a:xfrm>
            <a:off x="2319338" y="62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endParaRPr lang="zh-CN" altLang="zh-CN" sz="1800" b="0">
              <a:solidFill>
                <a:schemeClr val="tx1"/>
              </a:solidFill>
              <a:latin typeface="Arial" charset="0"/>
            </a:endParaRPr>
          </a:p>
        </p:txBody>
      </p:sp>
      <p:sp>
        <p:nvSpPr>
          <p:cNvPr id="21508" name="Rectangle 4"/>
          <p:cNvSpPr>
            <a:spLocks noChangeArrowheads="1"/>
          </p:cNvSpPr>
          <p:nvPr/>
        </p:nvSpPr>
        <p:spPr bwMode="auto">
          <a:xfrm>
            <a:off x="1303338" y="1877793"/>
            <a:ext cx="6137275" cy="99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60000"/>
              </a:lnSpc>
            </a:pPr>
            <a:r>
              <a:rPr lang="zh-CN" altLang="zh-CN" dirty="0">
                <a:solidFill>
                  <a:srgbClr val="0000FF"/>
                </a:solidFill>
                <a:latin typeface="宋体" charset="-122"/>
              </a:rPr>
              <a:t>    </a:t>
            </a:r>
            <a:r>
              <a:rPr lang="zh-CN" altLang="en-US" sz="2000" dirty="0">
                <a:solidFill>
                  <a:srgbClr val="0000FF"/>
                </a:solidFill>
                <a:latin typeface="宋体" charset="-122"/>
              </a:rPr>
              <a:t>学了二力平衡的有关知识，你觉得它与牛顿第一定律有什么相同点和不同点？ </a:t>
            </a:r>
          </a:p>
        </p:txBody>
      </p:sp>
      <p:pic>
        <p:nvPicPr>
          <p:cNvPr id="20485" name="Picture 5" descr="米老鼠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888" y="904875"/>
            <a:ext cx="149701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Oval 6"/>
          <p:cNvSpPr>
            <a:spLocks noChangeArrowheads="1"/>
          </p:cNvSpPr>
          <p:nvPr/>
        </p:nvSpPr>
        <p:spPr bwMode="auto">
          <a:xfrm>
            <a:off x="827088" y="3600450"/>
            <a:ext cx="1512887" cy="576263"/>
          </a:xfrm>
          <a:prstGeom prst="ellipse">
            <a:avLst/>
          </a:prstGeom>
          <a:solidFill>
            <a:schemeClr val="accent1"/>
          </a:solidFill>
          <a:ln w="9525">
            <a:solidFill>
              <a:schemeClr val="tx1"/>
            </a:solidFill>
            <a:round/>
            <a:headEnd/>
            <a:tailEnd/>
          </a:ln>
        </p:spPr>
        <p:txBody>
          <a:bodyPr wrap="none" anchor="ctr"/>
          <a:lstStyle/>
          <a:p>
            <a:pPr algn="ctr"/>
            <a:r>
              <a:rPr lang="zh-CN" altLang="en-US">
                <a:solidFill>
                  <a:schemeClr val="tx1"/>
                </a:solidFill>
                <a:latin typeface="Arial" charset="0"/>
              </a:rPr>
              <a:t>相同点</a:t>
            </a:r>
          </a:p>
        </p:txBody>
      </p:sp>
      <p:sp>
        <p:nvSpPr>
          <p:cNvPr id="21511" name="Oval 7"/>
          <p:cNvSpPr>
            <a:spLocks noChangeArrowheads="1"/>
          </p:cNvSpPr>
          <p:nvPr/>
        </p:nvSpPr>
        <p:spPr bwMode="auto">
          <a:xfrm>
            <a:off x="827088" y="4652963"/>
            <a:ext cx="1512887" cy="576262"/>
          </a:xfrm>
          <a:prstGeom prst="ellipse">
            <a:avLst/>
          </a:prstGeom>
          <a:solidFill>
            <a:schemeClr val="accent1"/>
          </a:solidFill>
          <a:ln w="9525">
            <a:solidFill>
              <a:schemeClr val="tx1"/>
            </a:solidFill>
            <a:round/>
            <a:headEnd/>
            <a:tailEnd/>
          </a:ln>
        </p:spPr>
        <p:txBody>
          <a:bodyPr wrap="none" anchor="ctr"/>
          <a:lstStyle/>
          <a:p>
            <a:pPr algn="ctr"/>
            <a:r>
              <a:rPr lang="zh-CN" altLang="en-US">
                <a:solidFill>
                  <a:schemeClr val="tx1"/>
                </a:solidFill>
                <a:latin typeface="Arial" charset="0"/>
              </a:rPr>
              <a:t>不同点</a:t>
            </a:r>
          </a:p>
        </p:txBody>
      </p:sp>
      <p:sp>
        <p:nvSpPr>
          <p:cNvPr id="21512" name="Text Box 8"/>
          <p:cNvSpPr txBox="1">
            <a:spLocks noChangeArrowheads="1"/>
          </p:cNvSpPr>
          <p:nvPr/>
        </p:nvSpPr>
        <p:spPr bwMode="auto">
          <a:xfrm>
            <a:off x="2366963" y="3567113"/>
            <a:ext cx="631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a:solidFill>
                  <a:srgbClr val="0000FF"/>
                </a:solidFill>
                <a:latin typeface="Arial" charset="0"/>
              </a:rPr>
              <a:t>物体都是保持</a:t>
            </a:r>
            <a:r>
              <a:rPr lang="zh-CN" altLang="en-US">
                <a:latin typeface="Arial" charset="0"/>
              </a:rPr>
              <a:t>静止</a:t>
            </a:r>
            <a:r>
              <a:rPr lang="zh-CN" altLang="en-US">
                <a:solidFill>
                  <a:srgbClr val="0000FF"/>
                </a:solidFill>
                <a:latin typeface="Arial" charset="0"/>
              </a:rPr>
              <a:t>状态或</a:t>
            </a:r>
            <a:r>
              <a:rPr lang="zh-CN" altLang="en-US">
                <a:latin typeface="Arial" charset="0"/>
              </a:rPr>
              <a:t>匀速直线运动</a:t>
            </a:r>
            <a:r>
              <a:rPr lang="zh-CN" altLang="en-US">
                <a:solidFill>
                  <a:srgbClr val="0000FF"/>
                </a:solidFill>
                <a:latin typeface="Arial" charset="0"/>
              </a:rPr>
              <a:t>状态。</a:t>
            </a:r>
          </a:p>
        </p:txBody>
      </p:sp>
      <p:sp>
        <p:nvSpPr>
          <p:cNvPr id="21513" name="Text Box 9"/>
          <p:cNvSpPr txBox="1">
            <a:spLocks noChangeArrowheads="1"/>
          </p:cNvSpPr>
          <p:nvPr/>
        </p:nvSpPr>
        <p:spPr bwMode="auto">
          <a:xfrm>
            <a:off x="2420938" y="4522788"/>
            <a:ext cx="6213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30000"/>
              </a:lnSpc>
            </a:pPr>
            <a:r>
              <a:rPr lang="zh-CN" altLang="en-US">
                <a:solidFill>
                  <a:srgbClr val="0000FF"/>
                </a:solidFill>
                <a:latin typeface="Arial" charset="0"/>
              </a:rPr>
              <a:t>二力平衡是</a:t>
            </a:r>
            <a:r>
              <a:rPr lang="zh-CN" altLang="en-US">
                <a:latin typeface="Arial" charset="0"/>
              </a:rPr>
              <a:t>受平衡力</a:t>
            </a:r>
            <a:r>
              <a:rPr lang="zh-CN" altLang="en-US">
                <a:solidFill>
                  <a:srgbClr val="0000FF"/>
                </a:solidFill>
                <a:latin typeface="Arial" charset="0"/>
              </a:rPr>
              <a:t>的情况，牛顿第一定律是</a:t>
            </a:r>
            <a:r>
              <a:rPr lang="zh-CN" altLang="en-US">
                <a:latin typeface="Arial" charset="0"/>
              </a:rPr>
              <a:t>不受力</a:t>
            </a:r>
            <a:r>
              <a:rPr lang="zh-CN" altLang="en-US">
                <a:solidFill>
                  <a:srgbClr val="0000FF"/>
                </a:solidFill>
                <a:latin typeface="Arial" charset="0"/>
              </a:rPr>
              <a:t>的情况。</a:t>
            </a:r>
          </a:p>
        </p:txBody>
      </p:sp>
      <p:sp>
        <p:nvSpPr>
          <p:cNvPr id="20490" name="Rectangle 10"/>
          <p:cNvSpPr>
            <a:spLocks noChangeArrowheads="1"/>
          </p:cNvSpPr>
          <p:nvPr/>
        </p:nvSpPr>
        <p:spPr bwMode="auto">
          <a:xfrm>
            <a:off x="610454" y="468968"/>
            <a:ext cx="2012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800" b="1" dirty="0">
                <a:solidFill>
                  <a:srgbClr val="FF3300"/>
                </a:solidFill>
                <a:latin typeface="Arial" charset="0"/>
              </a:rPr>
              <a:t>想一想</a:t>
            </a:r>
          </a:p>
        </p:txBody>
      </p:sp>
    </p:spTree>
    <p:extLst>
      <p:ext uri="{BB962C8B-B14F-4D97-AF65-F5344CB8AC3E}">
        <p14:creationId xmlns:p14="http://schemas.microsoft.com/office/powerpoint/2010/main" val="3735666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10" grpId="0" animBg="1" autoUpdateAnimBg="0"/>
      <p:bldP spid="21511" grpId="0" animBg="1" autoUpdateAnimBg="0"/>
      <p:bldP spid="21512" grpId="0" autoUpdateAnimBg="0"/>
      <p:bldP spid="2151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35025" y="2381250"/>
            <a:ext cx="7386638"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800" dirty="0">
                <a:solidFill>
                  <a:srgbClr val="0000FF"/>
                </a:solidFill>
                <a:latin typeface="宋体" charset="-122"/>
              </a:rPr>
              <a:t>    </a:t>
            </a:r>
            <a:r>
              <a:rPr lang="en-US" altLang="zh-CN" sz="2800" dirty="0">
                <a:solidFill>
                  <a:srgbClr val="0000FF"/>
                </a:solidFill>
                <a:latin typeface="宋体" charset="-122"/>
              </a:rPr>
              <a:t>1</a:t>
            </a:r>
            <a:r>
              <a:rPr lang="zh-CN" altLang="en-US" sz="2800" dirty="0">
                <a:solidFill>
                  <a:srgbClr val="0000FF"/>
                </a:solidFill>
                <a:latin typeface="宋体" charset="-122"/>
              </a:rPr>
              <a:t>.知道二力平衡的概念 </a:t>
            </a:r>
          </a:p>
        </p:txBody>
      </p:sp>
      <p:sp>
        <p:nvSpPr>
          <p:cNvPr id="4099" name="Rectangle 3"/>
          <p:cNvSpPr>
            <a:spLocks noChangeArrowheads="1"/>
          </p:cNvSpPr>
          <p:nvPr/>
        </p:nvSpPr>
        <p:spPr bwMode="auto">
          <a:xfrm>
            <a:off x="835025" y="3313113"/>
            <a:ext cx="7386638"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800" dirty="0">
                <a:solidFill>
                  <a:srgbClr val="0000FF"/>
                </a:solidFill>
                <a:latin typeface="宋体" charset="-122"/>
              </a:rPr>
              <a:t>    </a:t>
            </a:r>
            <a:r>
              <a:rPr lang="en-US" altLang="zh-CN" sz="2800" dirty="0">
                <a:solidFill>
                  <a:srgbClr val="0000FF"/>
                </a:solidFill>
                <a:latin typeface="宋体" charset="-122"/>
              </a:rPr>
              <a:t>2</a:t>
            </a:r>
            <a:r>
              <a:rPr lang="zh-CN" altLang="en-US" sz="2800" dirty="0">
                <a:solidFill>
                  <a:srgbClr val="0000FF"/>
                </a:solidFill>
                <a:latin typeface="宋体" charset="-122"/>
              </a:rPr>
              <a:t>.理解二力平衡条件 </a:t>
            </a:r>
            <a:endParaRPr lang="en-US" sz="2800" dirty="0">
              <a:solidFill>
                <a:srgbClr val="0000FF"/>
              </a:solidFill>
              <a:latin typeface="宋体" charset="-122"/>
            </a:endParaRPr>
          </a:p>
        </p:txBody>
      </p:sp>
      <p:sp>
        <p:nvSpPr>
          <p:cNvPr id="4100" name="Rectangle 4"/>
          <p:cNvSpPr>
            <a:spLocks noChangeArrowheads="1"/>
          </p:cNvSpPr>
          <p:nvPr/>
        </p:nvSpPr>
        <p:spPr bwMode="auto">
          <a:xfrm>
            <a:off x="835024" y="4230688"/>
            <a:ext cx="7913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800" dirty="0">
                <a:solidFill>
                  <a:srgbClr val="0000FF"/>
                </a:solidFill>
                <a:latin typeface="宋体" charset="-122"/>
              </a:rPr>
              <a:t>    </a:t>
            </a:r>
            <a:r>
              <a:rPr lang="en-US" altLang="zh-CN" sz="2800" dirty="0">
                <a:solidFill>
                  <a:srgbClr val="0000FF"/>
                </a:solidFill>
                <a:latin typeface="宋体" charset="-122"/>
              </a:rPr>
              <a:t>3</a:t>
            </a:r>
            <a:r>
              <a:rPr lang="zh-CN" altLang="en-US" sz="2800" dirty="0">
                <a:solidFill>
                  <a:srgbClr val="0000FF"/>
                </a:solidFill>
                <a:latin typeface="宋体" charset="-122"/>
              </a:rPr>
              <a:t>.会应用二力平衡条件解决简单的实际问题 </a:t>
            </a:r>
          </a:p>
        </p:txBody>
      </p:sp>
      <p:pic>
        <p:nvPicPr>
          <p:cNvPr id="4101" name="Picture 2" descr="教学目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8" y="1177925"/>
            <a:ext cx="3602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643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93725" y="1520825"/>
            <a:ext cx="3932238" cy="2282825"/>
          </a:xfrm>
          <a:noFill/>
        </p:spPr>
        <p:txBody>
          <a:bodyPr>
            <a:spAutoFit/>
          </a:bodyPr>
          <a:lstStyle/>
          <a:p>
            <a:pPr marL="0" indent="0" eaLnBrk="1" hangingPunct="1">
              <a:lnSpc>
                <a:spcPct val="150000"/>
              </a:lnSpc>
              <a:spcBef>
                <a:spcPct val="0"/>
              </a:spcBef>
              <a:buFont typeface="Arial" charset="0"/>
              <a:buNone/>
            </a:pPr>
            <a:r>
              <a:rPr lang="zh-CN" altLang="zh-CN" sz="2400" b="1" smtClean="0">
                <a:solidFill>
                  <a:srgbClr val="0000FF"/>
                </a:solidFill>
                <a:latin typeface="宋体" charset="-122"/>
              </a:rPr>
              <a:t>1.</a:t>
            </a:r>
            <a:r>
              <a:rPr lang="zh-CN" altLang="en-US" sz="2400" b="1" smtClean="0">
                <a:solidFill>
                  <a:srgbClr val="0000FF"/>
                </a:solidFill>
                <a:latin typeface="宋体" charset="-122"/>
              </a:rPr>
              <a:t>将小车放在光滑水平桌面上，在盘中放一个砝码，在拉力作用下，小车的运动状态将怎样变化？</a:t>
            </a:r>
          </a:p>
        </p:txBody>
      </p:sp>
      <p:sp>
        <p:nvSpPr>
          <p:cNvPr id="22531" name="Text Box 3"/>
          <p:cNvSpPr txBox="1">
            <a:spLocks noChangeArrowheads="1"/>
          </p:cNvSpPr>
          <p:nvPr/>
        </p:nvSpPr>
        <p:spPr bwMode="auto">
          <a:xfrm>
            <a:off x="638175" y="3978275"/>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a:latin typeface="Tahoma" pitchFamily="34" charset="0"/>
              </a:rPr>
              <a:t>你观察到的现象：</a:t>
            </a:r>
          </a:p>
        </p:txBody>
      </p:sp>
      <p:pic>
        <p:nvPicPr>
          <p:cNvPr id="2253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l="3400" r="3400" b="18600"/>
          <a:stretch>
            <a:fillRect/>
          </a:stretch>
        </p:blipFill>
        <p:spPr bwMode="auto">
          <a:xfrm>
            <a:off x="4660900" y="1658938"/>
            <a:ext cx="3573463"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649288" y="841375"/>
            <a:ext cx="518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2800">
                <a:latin typeface="Arial" charset="0"/>
              </a:rPr>
              <a:t>物体受非平衡力作用时怎样运动</a:t>
            </a:r>
          </a:p>
        </p:txBody>
      </p:sp>
      <p:sp>
        <p:nvSpPr>
          <p:cNvPr id="22534" name="Text Box 6"/>
          <p:cNvSpPr txBox="1">
            <a:spLocks noChangeArrowheads="1"/>
          </p:cNvSpPr>
          <p:nvPr/>
        </p:nvSpPr>
        <p:spPr bwMode="auto">
          <a:xfrm>
            <a:off x="649288" y="4362450"/>
            <a:ext cx="7896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40000"/>
              </a:lnSpc>
            </a:pPr>
            <a:r>
              <a:rPr lang="zh-CN" altLang="en-US">
                <a:solidFill>
                  <a:srgbClr val="0000FF"/>
                </a:solidFill>
                <a:latin typeface="Arial" charset="0"/>
              </a:rPr>
              <a:t>在拉力作用下，小车由静止变为</a:t>
            </a:r>
            <a:r>
              <a:rPr lang="zh-CN" altLang="en-US" u="sng">
                <a:latin typeface="Arial" charset="0"/>
              </a:rPr>
              <a:t>运动</a:t>
            </a:r>
            <a:r>
              <a:rPr lang="zh-CN" altLang="en-US">
                <a:solidFill>
                  <a:srgbClr val="0000FF"/>
                </a:solidFill>
                <a:latin typeface="Arial" charset="0"/>
              </a:rPr>
              <a:t>，并且其运动的速度越来越</a:t>
            </a:r>
            <a:r>
              <a:rPr lang="zh-CN" altLang="en-US" u="sng">
                <a:latin typeface="Arial" charset="0"/>
              </a:rPr>
              <a:t>快</a:t>
            </a:r>
            <a:r>
              <a:rPr lang="zh-CN" altLang="en-US">
                <a:solidFill>
                  <a:schemeClr val="tx1"/>
                </a:solidFill>
                <a:latin typeface="Arial" charset="0"/>
              </a:rPr>
              <a:t>。</a:t>
            </a:r>
          </a:p>
        </p:txBody>
      </p:sp>
    </p:spTree>
    <p:extLst>
      <p:ext uri="{BB962C8B-B14F-4D97-AF65-F5344CB8AC3E}">
        <p14:creationId xmlns:p14="http://schemas.microsoft.com/office/powerpoint/2010/main" val="2619091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autoUpdateAnimBg="0"/>
      <p:bldP spid="225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47700" y="1187450"/>
            <a:ext cx="8005763" cy="1114425"/>
          </a:xfrm>
          <a:noFill/>
        </p:spPr>
        <p:txBody>
          <a:bodyPr>
            <a:spAutoFit/>
          </a:bodyPr>
          <a:lstStyle/>
          <a:p>
            <a:pPr marL="0" indent="0" eaLnBrk="1" hangingPunct="1">
              <a:lnSpc>
                <a:spcPct val="130000"/>
              </a:lnSpc>
              <a:buFont typeface="Arial" charset="0"/>
              <a:buNone/>
            </a:pPr>
            <a:r>
              <a:rPr lang="zh-CN" altLang="zh-CN" sz="2400" b="1" smtClean="0">
                <a:solidFill>
                  <a:srgbClr val="0000FF"/>
                </a:solidFill>
                <a:latin typeface="宋体" charset="-122"/>
              </a:rPr>
              <a:t>2.</a:t>
            </a:r>
            <a:r>
              <a:rPr lang="zh-CN" altLang="en-US" sz="2400" b="1" smtClean="0">
                <a:solidFill>
                  <a:srgbClr val="0000FF"/>
                </a:solidFill>
                <a:latin typeface="宋体" charset="-122"/>
              </a:rPr>
              <a:t>让一个小球从斜面上某一高度处滚到纸板铺垫的水平</a:t>
            </a:r>
          </a:p>
          <a:p>
            <a:pPr marL="0" indent="0" eaLnBrk="1" hangingPunct="1">
              <a:lnSpc>
                <a:spcPct val="130000"/>
              </a:lnSpc>
              <a:buFont typeface="Arial" charset="0"/>
              <a:buNone/>
            </a:pPr>
            <a:r>
              <a:rPr lang="zh-CN" altLang="en-US" sz="2400" b="1" smtClean="0">
                <a:solidFill>
                  <a:srgbClr val="0000FF"/>
                </a:solidFill>
                <a:latin typeface="宋体" charset="-122"/>
              </a:rPr>
              <a:t>面上，在摩擦力的作用下，小球的运动状态怎样变化？</a:t>
            </a:r>
          </a:p>
        </p:txBody>
      </p:sp>
      <p:sp>
        <p:nvSpPr>
          <p:cNvPr id="23555" name="Text Box 3"/>
          <p:cNvSpPr txBox="1">
            <a:spLocks noChangeArrowheads="1"/>
          </p:cNvSpPr>
          <p:nvPr/>
        </p:nvSpPr>
        <p:spPr bwMode="auto">
          <a:xfrm>
            <a:off x="660400" y="4095750"/>
            <a:ext cx="432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2600">
                <a:solidFill>
                  <a:srgbClr val="0000FF"/>
                </a:solidFill>
                <a:latin typeface="宋体" charset="-122"/>
              </a:rPr>
              <a:t>你观察到的现象：</a:t>
            </a:r>
          </a:p>
        </p:txBody>
      </p:sp>
      <p:sp>
        <p:nvSpPr>
          <p:cNvPr id="23556" name="Rectangle 4"/>
          <p:cNvSpPr>
            <a:spLocks noChangeArrowheads="1"/>
          </p:cNvSpPr>
          <p:nvPr/>
        </p:nvSpPr>
        <p:spPr bwMode="auto">
          <a:xfrm>
            <a:off x="674688" y="4559300"/>
            <a:ext cx="64198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tabLst>
                <a:tab pos="495300" algn="l"/>
              </a:tabLst>
            </a:pPr>
            <a:r>
              <a:rPr lang="zh-CN" altLang="en-US">
                <a:solidFill>
                  <a:srgbClr val="0000FF"/>
                </a:solidFill>
                <a:latin typeface="Arial" charset="0"/>
              </a:rPr>
              <a:t>在摩擦力的作用下，小车的运动速度越来越</a:t>
            </a:r>
            <a:r>
              <a:rPr lang="zh-CN" altLang="en-US" u="sng">
                <a:latin typeface="Arial" charset="0"/>
              </a:rPr>
              <a:t>慢</a:t>
            </a:r>
            <a:r>
              <a:rPr lang="zh-CN" altLang="en-US">
                <a:solidFill>
                  <a:srgbClr val="0000FF"/>
                </a:solidFill>
                <a:latin typeface="Arial" charset="0"/>
              </a:rPr>
              <a:t>，最后变为</a:t>
            </a:r>
            <a:r>
              <a:rPr lang="zh-CN" altLang="en-US" u="sng">
                <a:latin typeface="Arial" charset="0"/>
              </a:rPr>
              <a:t>静止</a:t>
            </a:r>
            <a:r>
              <a:rPr lang="zh-CN" altLang="en-US">
                <a:solidFill>
                  <a:schemeClr val="tx1"/>
                </a:solidFill>
                <a:latin typeface="Arial" charset="0"/>
              </a:rPr>
              <a:t>。</a:t>
            </a:r>
          </a:p>
        </p:txBody>
      </p:sp>
      <p:pic>
        <p:nvPicPr>
          <p:cNvPr id="23557" name="Picture 5" descr="7.4 物体受力时怎样运动3"/>
          <p:cNvPicPr>
            <a:picLocks noChangeAspect="1" noChangeArrowheads="1"/>
          </p:cNvPicPr>
          <p:nvPr/>
        </p:nvPicPr>
        <p:blipFill>
          <a:blip r:embed="rId2">
            <a:extLst>
              <a:ext uri="{28A0092B-C50C-407E-A947-70E740481C1C}">
                <a14:useLocalDpi xmlns:a14="http://schemas.microsoft.com/office/drawing/2010/main" val="0"/>
              </a:ext>
            </a:extLst>
          </a:blip>
          <a:srcRect l="58411" t="62305" b="27487"/>
          <a:stretch>
            <a:fillRect/>
          </a:stretch>
        </p:blipFill>
        <p:spPr bwMode="auto">
          <a:xfrm>
            <a:off x="2447925" y="2352675"/>
            <a:ext cx="42481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11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476250" y="909638"/>
            <a:ext cx="8480425" cy="1098550"/>
          </a:xfrm>
          <a:noFill/>
        </p:spPr>
        <p:txBody>
          <a:bodyPr>
            <a:spAutoFit/>
          </a:bodyPr>
          <a:lstStyle/>
          <a:p>
            <a:pPr marL="0" indent="0" eaLnBrk="1" hangingPunct="1">
              <a:lnSpc>
                <a:spcPct val="150000"/>
              </a:lnSpc>
              <a:spcBef>
                <a:spcPct val="0"/>
              </a:spcBef>
              <a:buFont typeface="Arial" charset="0"/>
              <a:buNone/>
            </a:pPr>
            <a:r>
              <a:rPr lang="zh-CN" altLang="zh-CN" sz="2200" b="1" smtClean="0">
                <a:solidFill>
                  <a:srgbClr val="FF0000"/>
                </a:solidFill>
                <a:latin typeface="宋体" charset="-122"/>
              </a:rPr>
              <a:t>3.</a:t>
            </a:r>
            <a:r>
              <a:rPr lang="zh-CN" altLang="en-US" sz="2200" b="1" smtClean="0">
                <a:solidFill>
                  <a:srgbClr val="FF0000"/>
                </a:solidFill>
                <a:latin typeface="宋体" charset="-122"/>
              </a:rPr>
              <a:t>将一小球沿斜上方抛出去，观察其运动情况。由于受到重力的</a:t>
            </a:r>
          </a:p>
          <a:p>
            <a:pPr marL="0" indent="0" eaLnBrk="1" hangingPunct="1">
              <a:lnSpc>
                <a:spcPct val="150000"/>
              </a:lnSpc>
              <a:spcBef>
                <a:spcPct val="0"/>
              </a:spcBef>
              <a:buFont typeface="Arial" charset="0"/>
              <a:buNone/>
            </a:pPr>
            <a:r>
              <a:rPr lang="zh-CN" altLang="en-US" sz="2200" b="1" smtClean="0">
                <a:solidFill>
                  <a:srgbClr val="FF0000"/>
                </a:solidFill>
                <a:latin typeface="宋体" charset="-122"/>
              </a:rPr>
              <a:t>作用，小球在空中的运动路径是怎样的？它的运动状态是否改变？</a:t>
            </a:r>
          </a:p>
        </p:txBody>
      </p:sp>
      <p:sp>
        <p:nvSpPr>
          <p:cNvPr id="24579" name="Rectangle 3"/>
          <p:cNvSpPr>
            <a:spLocks noChangeArrowheads="1"/>
          </p:cNvSpPr>
          <p:nvPr/>
        </p:nvSpPr>
        <p:spPr bwMode="auto">
          <a:xfrm>
            <a:off x="673100" y="3975100"/>
            <a:ext cx="3910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FF"/>
                </a:solidFill>
                <a:latin typeface="Tahoma" pitchFamily="34" charset="0"/>
              </a:rPr>
              <a:t>你观察到的现象</a:t>
            </a:r>
            <a:r>
              <a:rPr lang="zh-CN" altLang="en-US" sz="3200">
                <a:solidFill>
                  <a:srgbClr val="0000FF"/>
                </a:solidFill>
                <a:latin typeface="Tahoma" pitchFamily="34" charset="0"/>
              </a:rPr>
              <a:t>：</a:t>
            </a:r>
          </a:p>
        </p:txBody>
      </p:sp>
      <p:sp>
        <p:nvSpPr>
          <p:cNvPr id="24580" name="Rectangle 4"/>
          <p:cNvSpPr>
            <a:spLocks noChangeArrowheads="1"/>
          </p:cNvSpPr>
          <p:nvPr/>
        </p:nvSpPr>
        <p:spPr bwMode="auto">
          <a:xfrm>
            <a:off x="649288" y="4633913"/>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95300" algn="l"/>
              </a:tabLst>
            </a:pPr>
            <a:r>
              <a:rPr lang="zh-CN" altLang="en-US">
                <a:solidFill>
                  <a:srgbClr val="0000FF"/>
                </a:solidFill>
                <a:latin typeface="宋体" charset="-122"/>
              </a:rPr>
              <a:t>由于受到重力的作用，小球在空中沿</a:t>
            </a:r>
            <a:r>
              <a:rPr lang="zh-CN" altLang="en-US" u="sng">
                <a:latin typeface="宋体" charset="-122"/>
              </a:rPr>
              <a:t>曲</a:t>
            </a:r>
            <a:r>
              <a:rPr lang="zh-CN" altLang="en-US">
                <a:solidFill>
                  <a:srgbClr val="0000FF"/>
                </a:solidFill>
                <a:latin typeface="宋体" charset="-122"/>
              </a:rPr>
              <a:t>线运动。</a:t>
            </a:r>
          </a:p>
        </p:txBody>
      </p:sp>
      <p:pic>
        <p:nvPicPr>
          <p:cNvPr id="24581" name="Picture 5" descr="7.4 物体受力时怎样运动3"/>
          <p:cNvPicPr>
            <a:picLocks noChangeAspect="1" noChangeArrowheads="1"/>
          </p:cNvPicPr>
          <p:nvPr/>
        </p:nvPicPr>
        <p:blipFill>
          <a:blip r:embed="rId2">
            <a:extLst>
              <a:ext uri="{28A0092B-C50C-407E-A947-70E740481C1C}">
                <a14:useLocalDpi xmlns:a14="http://schemas.microsoft.com/office/drawing/2010/main" val="0"/>
              </a:ext>
            </a:extLst>
          </a:blip>
          <a:srcRect l="9621" t="71925" r="51540" b="13744"/>
          <a:stretch>
            <a:fillRect/>
          </a:stretch>
        </p:blipFill>
        <p:spPr bwMode="auto">
          <a:xfrm>
            <a:off x="4316413" y="2287588"/>
            <a:ext cx="35274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83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rot="10800000">
            <a:off x="546100" y="1196975"/>
            <a:ext cx="8129588" cy="1949450"/>
          </a:xfrm>
          <a:prstGeom prst="cloudCallout">
            <a:avLst>
              <a:gd name="adj1" fmla="val -38245"/>
              <a:gd name="adj2" fmla="val 74185"/>
            </a:avLst>
          </a:prstGeom>
          <a:solidFill>
            <a:schemeClr val="bg1"/>
          </a:solidFill>
          <a:ln w="9525">
            <a:solidFill>
              <a:srgbClr val="FF3300"/>
            </a:solidFill>
            <a:round/>
            <a:headEnd/>
            <a:tailEnd/>
          </a:ln>
        </p:spPr>
        <p:txBody>
          <a:bodyPr rot="10800000"/>
          <a:lstStyle/>
          <a:p>
            <a:pPr algn="ctr"/>
            <a:endParaRPr lang="zh-CN" altLang="zh-CN" b="0">
              <a:solidFill>
                <a:srgbClr val="FF3300"/>
              </a:solidFill>
            </a:endParaRPr>
          </a:p>
        </p:txBody>
      </p:sp>
      <p:sp>
        <p:nvSpPr>
          <p:cNvPr id="25603" name="Rectangle 3"/>
          <p:cNvSpPr>
            <a:spLocks noChangeArrowheads="1"/>
          </p:cNvSpPr>
          <p:nvPr/>
        </p:nvSpPr>
        <p:spPr bwMode="auto">
          <a:xfrm>
            <a:off x="1309688" y="20764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95300" algn="l"/>
              </a:tabLst>
            </a:pPr>
            <a:r>
              <a:rPr lang="zh-CN" altLang="en-US">
                <a:solidFill>
                  <a:srgbClr val="0000FF"/>
                </a:solidFill>
                <a:latin typeface="Arial" charset="0"/>
              </a:rPr>
              <a:t>物体受非平衡力作用时，其运动状态是</a:t>
            </a:r>
            <a:r>
              <a:rPr lang="zh-CN" altLang="en-US" u="sng">
                <a:latin typeface="Arial" charset="0"/>
              </a:rPr>
              <a:t>变化</a:t>
            </a:r>
            <a:r>
              <a:rPr lang="zh-CN" altLang="en-US">
                <a:solidFill>
                  <a:srgbClr val="0000FF"/>
                </a:solidFill>
                <a:latin typeface="Arial" charset="0"/>
              </a:rPr>
              <a:t>的。</a:t>
            </a:r>
          </a:p>
        </p:txBody>
      </p:sp>
      <p:grpSp>
        <p:nvGrpSpPr>
          <p:cNvPr id="2" name="Group 4"/>
          <p:cNvGrpSpPr>
            <a:grpSpLocks/>
          </p:cNvGrpSpPr>
          <p:nvPr/>
        </p:nvGrpSpPr>
        <p:grpSpPr bwMode="auto">
          <a:xfrm>
            <a:off x="614363" y="3068638"/>
            <a:ext cx="7915275" cy="2719387"/>
            <a:chOff x="0" y="0"/>
            <a:chExt cx="5352" cy="1588"/>
          </a:xfrm>
        </p:grpSpPr>
        <p:sp>
          <p:nvSpPr>
            <p:cNvPr id="24581" name="AutoShape 5"/>
            <p:cNvSpPr>
              <a:spLocks noChangeArrowheads="1"/>
            </p:cNvSpPr>
            <p:nvPr/>
          </p:nvSpPr>
          <p:spPr bwMode="auto">
            <a:xfrm rot="10800000">
              <a:off x="0" y="0"/>
              <a:ext cx="5352" cy="1588"/>
            </a:xfrm>
            <a:prstGeom prst="cloudCallout">
              <a:avLst>
                <a:gd name="adj1" fmla="val -46134"/>
                <a:gd name="adj2" fmla="val -56806"/>
              </a:avLst>
            </a:prstGeom>
            <a:solidFill>
              <a:schemeClr val="bg1"/>
            </a:solidFill>
            <a:ln w="9525">
              <a:solidFill>
                <a:srgbClr val="FF3300"/>
              </a:solidFill>
              <a:round/>
              <a:headEnd/>
              <a:tailEnd/>
            </a:ln>
          </p:spPr>
          <p:txBody>
            <a:bodyPr rot="10800000"/>
            <a:lstStyle/>
            <a:p>
              <a:pPr algn="ctr"/>
              <a:endParaRPr lang="zh-CN" altLang="zh-CN" b="0">
                <a:solidFill>
                  <a:srgbClr val="FF3300"/>
                </a:solidFill>
              </a:endParaRPr>
            </a:p>
          </p:txBody>
        </p:sp>
        <p:sp>
          <p:nvSpPr>
            <p:cNvPr id="24582" name="Rectangle 6"/>
            <p:cNvSpPr>
              <a:spLocks noChangeArrowheads="1"/>
            </p:cNvSpPr>
            <p:nvPr/>
          </p:nvSpPr>
          <p:spPr bwMode="auto">
            <a:xfrm>
              <a:off x="679" y="499"/>
              <a:ext cx="4401"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a:latin typeface="Arial" charset="0"/>
                </a:rPr>
                <a:t>运动状态改变</a:t>
              </a:r>
              <a:r>
                <a:rPr lang="zh-CN" altLang="en-US">
                  <a:solidFill>
                    <a:srgbClr val="0000FF"/>
                  </a:solidFill>
                  <a:latin typeface="Arial" charset="0"/>
                </a:rPr>
                <a:t>是指物体由</a:t>
              </a:r>
              <a:r>
                <a:rPr lang="zh-CN" altLang="en-US" u="sng">
                  <a:latin typeface="Arial" charset="0"/>
                </a:rPr>
                <a:t>静</a:t>
              </a:r>
              <a:r>
                <a:rPr lang="zh-CN" altLang="en-US">
                  <a:solidFill>
                    <a:srgbClr val="0000FF"/>
                  </a:solidFill>
                  <a:latin typeface="Arial" charset="0"/>
                </a:rPr>
                <a:t>变</a:t>
              </a:r>
              <a:r>
                <a:rPr lang="zh-CN" altLang="en-US" u="sng">
                  <a:latin typeface="Arial" charset="0"/>
                </a:rPr>
                <a:t>动</a:t>
              </a:r>
              <a:r>
                <a:rPr lang="zh-CN" altLang="en-US">
                  <a:solidFill>
                    <a:srgbClr val="0000FF"/>
                  </a:solidFill>
                  <a:latin typeface="Arial" charset="0"/>
                </a:rPr>
                <a:t>，由</a:t>
              </a:r>
              <a:r>
                <a:rPr lang="zh-CN" altLang="en-US" u="sng">
                  <a:latin typeface="Arial" charset="0"/>
                </a:rPr>
                <a:t>动</a:t>
              </a:r>
              <a:r>
                <a:rPr lang="zh-CN" altLang="en-US">
                  <a:solidFill>
                    <a:srgbClr val="0000FF"/>
                  </a:solidFill>
                  <a:latin typeface="Arial" charset="0"/>
                </a:rPr>
                <a:t>变</a:t>
              </a:r>
              <a:r>
                <a:rPr lang="zh-CN" altLang="en-US" u="sng">
                  <a:latin typeface="Arial" charset="0"/>
                </a:rPr>
                <a:t>静</a:t>
              </a:r>
              <a:r>
                <a:rPr lang="zh-CN" altLang="en-US">
                  <a:solidFill>
                    <a:schemeClr val="tx1"/>
                  </a:solidFill>
                  <a:latin typeface="Arial" charset="0"/>
                </a:rPr>
                <a:t>，</a:t>
              </a:r>
              <a:r>
                <a:rPr lang="zh-CN" altLang="en-US">
                  <a:solidFill>
                    <a:srgbClr val="0000FF"/>
                  </a:solidFill>
                  <a:latin typeface="Arial" charset="0"/>
                </a:rPr>
                <a:t>由</a:t>
              </a:r>
              <a:r>
                <a:rPr lang="zh-CN" altLang="en-US" u="sng">
                  <a:latin typeface="Arial" charset="0"/>
                </a:rPr>
                <a:t>慢</a:t>
              </a:r>
              <a:r>
                <a:rPr lang="zh-CN" altLang="en-US">
                  <a:solidFill>
                    <a:srgbClr val="0000FF"/>
                  </a:solidFill>
                  <a:latin typeface="Arial" charset="0"/>
                </a:rPr>
                <a:t>变</a:t>
              </a:r>
              <a:r>
                <a:rPr lang="zh-CN" altLang="en-US" u="sng">
                  <a:latin typeface="Arial" charset="0"/>
                </a:rPr>
                <a:t>快</a:t>
              </a:r>
              <a:r>
                <a:rPr lang="zh-CN" altLang="en-US">
                  <a:solidFill>
                    <a:srgbClr val="0000FF"/>
                  </a:solidFill>
                  <a:latin typeface="Arial" charset="0"/>
                </a:rPr>
                <a:t>，由</a:t>
              </a:r>
              <a:r>
                <a:rPr lang="zh-CN" altLang="en-US" u="sng">
                  <a:latin typeface="Arial" charset="0"/>
                </a:rPr>
                <a:t>快</a:t>
              </a:r>
              <a:r>
                <a:rPr lang="zh-CN" altLang="en-US">
                  <a:solidFill>
                    <a:srgbClr val="0000FF"/>
                  </a:solidFill>
                  <a:latin typeface="Arial" charset="0"/>
                </a:rPr>
                <a:t>变</a:t>
              </a:r>
              <a:r>
                <a:rPr lang="zh-CN" altLang="en-US" u="sng">
                  <a:latin typeface="Arial" charset="0"/>
                </a:rPr>
                <a:t>慢</a:t>
              </a:r>
              <a:r>
                <a:rPr lang="zh-CN" altLang="en-US">
                  <a:solidFill>
                    <a:srgbClr val="0000FF"/>
                  </a:solidFill>
                  <a:latin typeface="Arial" charset="0"/>
                </a:rPr>
                <a:t>，或者改变运动</a:t>
              </a:r>
              <a:r>
                <a:rPr lang="zh-CN" altLang="en-US" u="sng">
                  <a:latin typeface="Arial" charset="0"/>
                </a:rPr>
                <a:t>方向</a:t>
              </a:r>
              <a:r>
                <a:rPr lang="zh-CN" altLang="en-US">
                  <a:solidFill>
                    <a:schemeClr val="tx1"/>
                  </a:solidFill>
                  <a:latin typeface="Arial" charset="0"/>
                </a:rPr>
                <a:t>。</a:t>
              </a:r>
            </a:p>
          </p:txBody>
        </p:sp>
      </p:grpSp>
    </p:spTree>
    <p:extLst>
      <p:ext uri="{BB962C8B-B14F-4D97-AF65-F5344CB8AC3E}">
        <p14:creationId xmlns:p14="http://schemas.microsoft.com/office/powerpoint/2010/main" val="2237248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68350" y="2392363"/>
            <a:ext cx="731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a:solidFill>
                  <a:srgbClr val="0000FF"/>
                </a:solidFill>
                <a:latin typeface="Arial" charset="0"/>
              </a:rPr>
              <a:t>用弹簧测力计测量物体重力时，一定要求在物体稳定的时候读数</a:t>
            </a:r>
          </a:p>
        </p:txBody>
      </p:sp>
      <p:sp>
        <p:nvSpPr>
          <p:cNvPr id="25603" name="Text Box 3"/>
          <p:cNvSpPr txBox="1">
            <a:spLocks noChangeArrowheads="1"/>
          </p:cNvSpPr>
          <p:nvPr/>
        </p:nvSpPr>
        <p:spPr bwMode="auto">
          <a:xfrm>
            <a:off x="760413" y="1768475"/>
            <a:ext cx="3398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2800">
                <a:latin typeface="Arial" charset="0"/>
              </a:rPr>
              <a:t>二力平衡条件的应用</a:t>
            </a:r>
          </a:p>
        </p:txBody>
      </p:sp>
      <p:sp>
        <p:nvSpPr>
          <p:cNvPr id="26628" name="Text Box 4"/>
          <p:cNvSpPr txBox="1">
            <a:spLocks noChangeArrowheads="1"/>
          </p:cNvSpPr>
          <p:nvPr/>
        </p:nvSpPr>
        <p:spPr bwMode="auto">
          <a:xfrm>
            <a:off x="763588" y="3429000"/>
            <a:ext cx="741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solidFill>
                  <a:srgbClr val="0000FF"/>
                </a:solidFill>
                <a:latin typeface="Arial" charset="0"/>
              </a:rPr>
              <a:t>实验探究滑动摩擦力与哪些因素有关时要使物体在水平方向做匀速直线运动</a:t>
            </a:r>
          </a:p>
        </p:txBody>
      </p:sp>
    </p:spTree>
    <p:extLst>
      <p:ext uri="{BB962C8B-B14F-4D97-AF65-F5344CB8AC3E}">
        <p14:creationId xmlns:p14="http://schemas.microsoft.com/office/powerpoint/2010/main" val="1607600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44513" y="1125538"/>
            <a:ext cx="8088312" cy="16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dirty="0">
                <a:solidFill>
                  <a:srgbClr val="0000FF"/>
                </a:solidFill>
                <a:latin typeface="Arial" charset="0"/>
              </a:rPr>
              <a:t>实际上物体不受力的情况是没有的，我们平常看到的物体保持静止或匀速直线运动状态的情况都是因为物体受平衡力的缘故．</a:t>
            </a:r>
          </a:p>
        </p:txBody>
      </p:sp>
      <p:sp>
        <p:nvSpPr>
          <p:cNvPr id="26627" name="Text Box 3"/>
          <p:cNvSpPr txBox="1">
            <a:spLocks noChangeArrowheads="1"/>
          </p:cNvSpPr>
          <p:nvPr/>
        </p:nvSpPr>
        <p:spPr bwMode="auto">
          <a:xfrm>
            <a:off x="533400" y="2774950"/>
            <a:ext cx="34559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Arial" charset="0"/>
              </a:rPr>
              <a:t>力与运动的关系</a:t>
            </a:r>
          </a:p>
        </p:txBody>
      </p:sp>
      <p:graphicFrame>
        <p:nvGraphicFramePr>
          <p:cNvPr id="27652" name="Group 4"/>
          <p:cNvGraphicFramePr>
            <a:graphicFrameLocks noGrp="1"/>
          </p:cNvGraphicFramePr>
          <p:nvPr/>
        </p:nvGraphicFramePr>
        <p:xfrm>
          <a:off x="682625" y="3394075"/>
          <a:ext cx="7742238" cy="2187576"/>
        </p:xfrm>
        <a:graphic>
          <a:graphicData uri="http://schemas.openxmlformats.org/drawingml/2006/table">
            <a:tbl>
              <a:tblPr/>
              <a:tblGrid>
                <a:gridCol w="2847975"/>
                <a:gridCol w="2312988"/>
                <a:gridCol w="2581275"/>
              </a:tblGrid>
              <a:tr h="5842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受力情况</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运动状态</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运动情况</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不受力</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运动状态</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不改变</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静止或匀速直线</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运动状态</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受平衡力</a:t>
                      </a:r>
                      <a:r>
                        <a:rPr kumimoji="0" lang="zh-CN" altLang="zh-CN" sz="2400" b="1" i="0" u="none" strike="noStrike" cap="none" normalizeH="0" baseline="0" smtClean="0">
                          <a:ln>
                            <a:noFill/>
                          </a:ln>
                          <a:solidFill>
                            <a:srgbClr val="0000FF"/>
                          </a:solidFill>
                          <a:effectLst/>
                          <a:latin typeface="宋体" pitchFamily="2" charset="-122"/>
                          <a:ea typeface="宋体" pitchFamily="2" charset="-122"/>
                        </a:rPr>
                        <a:t>(</a:t>
                      </a:r>
                      <a:r>
                        <a:rPr kumimoji="0" lang="zh-CN" sz="2400" b="1" i="0" u="none" strike="noStrike" cap="none" normalizeH="0" baseline="0" smtClean="0">
                          <a:ln>
                            <a:noFill/>
                          </a:ln>
                          <a:solidFill>
                            <a:srgbClr val="0000FF"/>
                          </a:solidFill>
                          <a:effectLst/>
                          <a:latin typeface="宋体" pitchFamily="2" charset="-122"/>
                          <a:ea typeface="宋体" pitchFamily="2" charset="-122"/>
                        </a:rPr>
                        <a:t>合力</a:t>
                      </a:r>
                      <a:r>
                        <a:rPr kumimoji="0" lang="zh-CN" altLang="zh-CN" sz="2400" b="1" i="0" u="none" strike="noStrike" cap="none" normalizeH="0" baseline="0" smtClean="0">
                          <a:ln>
                            <a:noFill/>
                          </a:ln>
                          <a:solidFill>
                            <a:srgbClr val="0000FF"/>
                          </a:solidFill>
                          <a:effectLst/>
                          <a:latin typeface="宋体" pitchFamily="2" charset="-122"/>
                          <a:ea typeface="宋体" pitchFamily="2" charset="-122"/>
                        </a:rPr>
                        <a:t>=0</a:t>
                      </a:r>
                      <a:r>
                        <a:rPr kumimoji="0" lang="zh-CN" sz="2400" b="1" i="0" u="none" strike="noStrike" cap="none" normalizeH="0" baseline="0" smtClean="0">
                          <a:ln>
                            <a:noFill/>
                          </a:ln>
                          <a:solidFill>
                            <a:srgbClr val="0000FF"/>
                          </a:solidFill>
                          <a:effectLst/>
                          <a:latin typeface="宋体" pitchFamily="2" charset="-122"/>
                          <a:ea typeface="宋体" pitchFamily="2" charset="-122"/>
                        </a:rPr>
                        <a:t>）</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受非平衡力</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运动状态改变</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sz="2400" b="1" i="0" u="none" strike="noStrike" cap="none" normalizeH="0" baseline="0" smtClean="0">
                          <a:ln>
                            <a:noFill/>
                          </a:ln>
                          <a:solidFill>
                            <a:srgbClr val="0000FF"/>
                          </a:solidFill>
                          <a:effectLst/>
                          <a:latin typeface="宋体" pitchFamily="2" charset="-122"/>
                          <a:ea typeface="宋体" pitchFamily="2" charset="-122"/>
                        </a:rPr>
                        <a:t>变速运动</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326756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noChangeAspect="1"/>
          </p:cNvGrpSpPr>
          <p:nvPr/>
        </p:nvGrpSpPr>
        <p:grpSpPr bwMode="auto">
          <a:xfrm>
            <a:off x="695325" y="796925"/>
            <a:ext cx="3405188" cy="4014788"/>
            <a:chOff x="0" y="0"/>
            <a:chExt cx="2880" cy="3395"/>
          </a:xfrm>
        </p:grpSpPr>
        <p:sp>
          <p:nvSpPr>
            <p:cNvPr id="27672" name="Line 3"/>
            <p:cNvSpPr>
              <a:spLocks noChangeAspect="1" noChangeShapeType="1"/>
            </p:cNvSpPr>
            <p:nvPr/>
          </p:nvSpPr>
          <p:spPr bwMode="auto">
            <a:xfrm>
              <a:off x="0" y="240"/>
              <a:ext cx="28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3" name="Line 4"/>
            <p:cNvSpPr>
              <a:spLocks noChangeAspect="1" noChangeShapeType="1"/>
            </p:cNvSpPr>
            <p:nvPr/>
          </p:nvSpPr>
          <p:spPr bwMode="auto">
            <a:xfrm flipH="1">
              <a:off x="240"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4" name="Line 5"/>
            <p:cNvSpPr>
              <a:spLocks noChangeAspect="1" noChangeShapeType="1"/>
            </p:cNvSpPr>
            <p:nvPr/>
          </p:nvSpPr>
          <p:spPr bwMode="auto">
            <a:xfrm flipH="1">
              <a:off x="528"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5" name="Line 6"/>
            <p:cNvSpPr>
              <a:spLocks noChangeAspect="1" noChangeShapeType="1"/>
            </p:cNvSpPr>
            <p:nvPr/>
          </p:nvSpPr>
          <p:spPr bwMode="auto">
            <a:xfrm flipH="1">
              <a:off x="816"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6" name="Line 7"/>
            <p:cNvSpPr>
              <a:spLocks noChangeAspect="1" noChangeShapeType="1"/>
            </p:cNvSpPr>
            <p:nvPr/>
          </p:nvSpPr>
          <p:spPr bwMode="auto">
            <a:xfrm flipH="1">
              <a:off x="1104"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7" name="Line 8"/>
            <p:cNvSpPr>
              <a:spLocks noChangeAspect="1" noChangeShapeType="1"/>
            </p:cNvSpPr>
            <p:nvPr/>
          </p:nvSpPr>
          <p:spPr bwMode="auto">
            <a:xfrm flipH="1">
              <a:off x="1392"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8" name="Line 9"/>
            <p:cNvSpPr>
              <a:spLocks noChangeAspect="1" noChangeShapeType="1"/>
            </p:cNvSpPr>
            <p:nvPr/>
          </p:nvSpPr>
          <p:spPr bwMode="auto">
            <a:xfrm flipH="1">
              <a:off x="1632"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9" name="Line 10"/>
            <p:cNvSpPr>
              <a:spLocks noChangeAspect="1" noChangeShapeType="1"/>
            </p:cNvSpPr>
            <p:nvPr/>
          </p:nvSpPr>
          <p:spPr bwMode="auto">
            <a:xfrm flipH="1">
              <a:off x="1872"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0" name="Line 11"/>
            <p:cNvSpPr>
              <a:spLocks noChangeAspect="1" noChangeShapeType="1"/>
            </p:cNvSpPr>
            <p:nvPr/>
          </p:nvSpPr>
          <p:spPr bwMode="auto">
            <a:xfrm flipH="1">
              <a:off x="2160"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1" name="Line 12"/>
            <p:cNvSpPr>
              <a:spLocks noChangeAspect="1" noChangeShapeType="1"/>
            </p:cNvSpPr>
            <p:nvPr/>
          </p:nvSpPr>
          <p:spPr bwMode="auto">
            <a:xfrm flipH="1">
              <a:off x="2400" y="0"/>
              <a:ext cx="192" cy="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2" name="Line 13"/>
            <p:cNvSpPr>
              <a:spLocks noChangeAspect="1" noChangeShapeType="1"/>
            </p:cNvSpPr>
            <p:nvPr/>
          </p:nvSpPr>
          <p:spPr bwMode="auto">
            <a:xfrm>
              <a:off x="1248" y="240"/>
              <a:ext cx="0" cy="14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3" name="Oval 14"/>
            <p:cNvSpPr>
              <a:spLocks noChangeAspect="1" noChangeArrowheads="1"/>
            </p:cNvSpPr>
            <p:nvPr/>
          </p:nvSpPr>
          <p:spPr bwMode="auto">
            <a:xfrm>
              <a:off x="1056" y="2448"/>
              <a:ext cx="384" cy="336"/>
            </a:xfrm>
            <a:prstGeom prst="ellipse">
              <a:avLst/>
            </a:prstGeom>
            <a:gradFill rotWithShape="0">
              <a:gsLst>
                <a:gs pos="0">
                  <a:srgbClr val="4D0808"/>
                </a:gs>
                <a:gs pos="30000">
                  <a:srgbClr val="FF0300"/>
                </a:gs>
                <a:gs pos="55000">
                  <a:srgbClr val="FF7A00"/>
                </a:gs>
                <a:gs pos="100000">
                  <a:srgbClr val="FFF200"/>
                </a:gs>
              </a:gsLst>
              <a:lin ang="5400000" scaled="1"/>
            </a:gradFill>
            <a:ln w="38100">
              <a:solidFill>
                <a:schemeClr val="tx1"/>
              </a:solidFill>
              <a:round/>
              <a:headEnd/>
              <a:tailEnd/>
            </a:ln>
          </p:spPr>
          <p:txBody>
            <a:bodyPr wrap="none" anchor="ctr"/>
            <a:lstStyle/>
            <a:p>
              <a:endParaRPr lang="zh-CN" altLang="en-US"/>
            </a:p>
          </p:txBody>
        </p:sp>
        <p:sp>
          <p:nvSpPr>
            <p:cNvPr id="27684" name="AutoShape 15" descr="白色大理石"/>
            <p:cNvSpPr>
              <a:spLocks noChangeAspect="1" noChangeArrowheads="1"/>
            </p:cNvSpPr>
            <p:nvPr/>
          </p:nvSpPr>
          <p:spPr bwMode="auto">
            <a:xfrm rot="8090947">
              <a:off x="683" y="1882"/>
              <a:ext cx="1154" cy="1185"/>
            </a:xfrm>
            <a:prstGeom prst="rtTriangle">
              <a:avLst/>
            </a:prstGeom>
            <a:blipFill dpi="0" rotWithShape="0">
              <a:blip r:embed="rId2"/>
              <a:srcRect/>
              <a:tile tx="0" ty="0" sx="100000" sy="100000" flip="none" algn="tl"/>
            </a:blipFill>
            <a:ln w="38100">
              <a:solidFill>
                <a:schemeClr val="tx1"/>
              </a:solidFill>
              <a:miter lim="800000"/>
              <a:headEnd/>
              <a:tailEnd/>
            </a:ln>
          </p:spPr>
          <p:txBody>
            <a:bodyPr wrap="none" anchor="ctr"/>
            <a:lstStyle/>
            <a:p>
              <a:endParaRPr lang="zh-CN" altLang="en-US"/>
            </a:p>
          </p:txBody>
        </p:sp>
        <p:grpSp>
          <p:nvGrpSpPr>
            <p:cNvPr id="27685" name="Group 16"/>
            <p:cNvGrpSpPr>
              <a:grpSpLocks noChangeAspect="1"/>
            </p:cNvGrpSpPr>
            <p:nvPr/>
          </p:nvGrpSpPr>
          <p:grpSpPr bwMode="auto">
            <a:xfrm>
              <a:off x="1152" y="2064"/>
              <a:ext cx="754" cy="1331"/>
              <a:chOff x="0" y="0"/>
              <a:chExt cx="754" cy="1331"/>
            </a:xfrm>
          </p:grpSpPr>
          <p:sp>
            <p:nvSpPr>
              <p:cNvPr id="27689" name="Oval 17"/>
              <p:cNvSpPr>
                <a:spLocks noChangeAspect="1" noChangeArrowheads="1"/>
              </p:cNvSpPr>
              <p:nvPr/>
            </p:nvSpPr>
            <p:spPr bwMode="auto">
              <a:xfrm>
                <a:off x="0" y="0"/>
                <a:ext cx="192" cy="144"/>
              </a:xfrm>
              <a:prstGeom prst="ellipse">
                <a:avLst/>
              </a:prstGeom>
              <a:solidFill>
                <a:srgbClr val="FF0000"/>
              </a:solidFill>
              <a:ln w="9525">
                <a:solidFill>
                  <a:schemeClr val="tx1"/>
                </a:solidFill>
                <a:round/>
                <a:headEnd/>
                <a:tailEnd/>
              </a:ln>
            </p:spPr>
            <p:txBody>
              <a:bodyPr wrap="none" anchor="ctr"/>
              <a:lstStyle/>
              <a:p>
                <a:endParaRPr lang="zh-CN" altLang="en-US"/>
              </a:p>
            </p:txBody>
          </p:sp>
          <p:grpSp>
            <p:nvGrpSpPr>
              <p:cNvPr id="27690" name="Group 18"/>
              <p:cNvGrpSpPr>
                <a:grpSpLocks noChangeAspect="1"/>
              </p:cNvGrpSpPr>
              <p:nvPr/>
            </p:nvGrpSpPr>
            <p:grpSpPr bwMode="auto">
              <a:xfrm>
                <a:off x="96" y="96"/>
                <a:ext cx="658" cy="1235"/>
                <a:chOff x="0" y="0"/>
                <a:chExt cx="658" cy="1235"/>
              </a:xfrm>
            </p:grpSpPr>
            <p:sp>
              <p:nvSpPr>
                <p:cNvPr id="27691" name="Line 19"/>
                <p:cNvSpPr>
                  <a:spLocks noChangeAspect="1" noChangeShapeType="1"/>
                </p:cNvSpPr>
                <p:nvPr/>
              </p:nvSpPr>
              <p:spPr bwMode="auto">
                <a:xfrm>
                  <a:off x="0" y="0"/>
                  <a:ext cx="0" cy="1056"/>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92" name="Text Box 20"/>
                <p:cNvSpPr txBox="1">
                  <a:spLocks noChangeAspect="1" noChangeArrowheads="1"/>
                </p:cNvSpPr>
                <p:nvPr/>
              </p:nvSpPr>
              <p:spPr bwMode="auto">
                <a:xfrm>
                  <a:off x="134" y="591"/>
                  <a:ext cx="524"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4400"/>
                    <a:t>G</a:t>
                  </a:r>
                  <a:endParaRPr lang="zh-CN" altLang="zh-CN">
                    <a:solidFill>
                      <a:schemeClr val="tx1"/>
                    </a:solidFill>
                  </a:endParaRPr>
                </a:p>
              </p:txBody>
            </p:sp>
          </p:grpSp>
        </p:grpSp>
        <p:grpSp>
          <p:nvGrpSpPr>
            <p:cNvPr id="27686" name="Group 21"/>
            <p:cNvGrpSpPr>
              <a:grpSpLocks noChangeAspect="1"/>
            </p:cNvGrpSpPr>
            <p:nvPr/>
          </p:nvGrpSpPr>
          <p:grpSpPr bwMode="auto">
            <a:xfrm>
              <a:off x="1248" y="1054"/>
              <a:ext cx="1323" cy="1106"/>
              <a:chOff x="0" y="0"/>
              <a:chExt cx="1323" cy="1106"/>
            </a:xfrm>
          </p:grpSpPr>
          <p:sp>
            <p:nvSpPr>
              <p:cNvPr id="27687" name="Line 22"/>
              <p:cNvSpPr>
                <a:spLocks noChangeAspect="1" noChangeShapeType="1"/>
              </p:cNvSpPr>
              <p:nvPr/>
            </p:nvSpPr>
            <p:spPr bwMode="auto">
              <a:xfrm>
                <a:off x="0" y="50"/>
                <a:ext cx="0" cy="1056"/>
              </a:xfrm>
              <a:prstGeom prst="line">
                <a:avLst/>
              </a:prstGeom>
              <a:noFill/>
              <a:ln w="762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8" name="Text Box 23"/>
              <p:cNvSpPr txBox="1">
                <a:spLocks noChangeAspect="1" noChangeArrowheads="1"/>
              </p:cNvSpPr>
              <p:nvPr/>
            </p:nvSpPr>
            <p:spPr bwMode="auto">
              <a:xfrm>
                <a:off x="230" y="0"/>
                <a:ext cx="1093"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4000"/>
                  <a:t>F=</a:t>
                </a:r>
                <a:r>
                  <a:rPr lang="zh-CN" altLang="en-US" sz="4000"/>
                  <a:t>？</a:t>
                </a:r>
                <a:endParaRPr lang="zh-CN" altLang="en-US" b="0">
                  <a:solidFill>
                    <a:schemeClr val="tx1"/>
                  </a:solidFill>
                </a:endParaRPr>
              </a:p>
            </p:txBody>
          </p:sp>
        </p:grpSp>
      </p:grpSp>
      <p:grpSp>
        <p:nvGrpSpPr>
          <p:cNvPr id="27651" name="Group 24"/>
          <p:cNvGrpSpPr>
            <a:grpSpLocks noChangeAspect="1"/>
          </p:cNvGrpSpPr>
          <p:nvPr/>
        </p:nvGrpSpPr>
        <p:grpSpPr bwMode="auto">
          <a:xfrm>
            <a:off x="4184650" y="965200"/>
            <a:ext cx="4168775" cy="3113088"/>
            <a:chOff x="0" y="0"/>
            <a:chExt cx="4560" cy="3095"/>
          </a:xfrm>
        </p:grpSpPr>
        <p:pic>
          <p:nvPicPr>
            <p:cNvPr id="27664" name="Picture 25" descr="AD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60" cy="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5" name="Group 26"/>
            <p:cNvGrpSpPr>
              <a:grpSpLocks noChangeAspect="1"/>
            </p:cNvGrpSpPr>
            <p:nvPr/>
          </p:nvGrpSpPr>
          <p:grpSpPr bwMode="auto">
            <a:xfrm>
              <a:off x="2208" y="528"/>
              <a:ext cx="2098" cy="995"/>
              <a:chOff x="0" y="0"/>
              <a:chExt cx="2098" cy="995"/>
            </a:xfrm>
          </p:grpSpPr>
          <p:sp>
            <p:nvSpPr>
              <p:cNvPr id="27670" name="Rectangle 27"/>
              <p:cNvSpPr>
                <a:spLocks noChangeAspect="1" noChangeArrowheads="1"/>
              </p:cNvSpPr>
              <p:nvPr/>
            </p:nvSpPr>
            <p:spPr bwMode="auto">
              <a:xfrm>
                <a:off x="174" y="0"/>
                <a:ext cx="1924"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5400"/>
                  <a:t>N=</a:t>
                </a:r>
                <a:r>
                  <a:rPr lang="zh-CN" altLang="en-US" sz="5400"/>
                  <a:t>？</a:t>
                </a:r>
              </a:p>
            </p:txBody>
          </p:sp>
          <p:sp>
            <p:nvSpPr>
              <p:cNvPr id="27671" name="Line 28"/>
              <p:cNvSpPr>
                <a:spLocks noChangeAspect="1" noChangeShapeType="1"/>
              </p:cNvSpPr>
              <p:nvPr/>
            </p:nvSpPr>
            <p:spPr bwMode="auto">
              <a:xfrm>
                <a:off x="0" y="0"/>
                <a:ext cx="0" cy="995"/>
              </a:xfrm>
              <a:prstGeom prst="line">
                <a:avLst/>
              </a:prstGeom>
              <a:noFill/>
              <a:ln w="762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7666" name="Group 29"/>
            <p:cNvGrpSpPr>
              <a:grpSpLocks noChangeAspect="1"/>
            </p:cNvGrpSpPr>
            <p:nvPr/>
          </p:nvGrpSpPr>
          <p:grpSpPr bwMode="auto">
            <a:xfrm>
              <a:off x="2064" y="1488"/>
              <a:ext cx="1050" cy="1580"/>
              <a:chOff x="0" y="0"/>
              <a:chExt cx="1050" cy="1580"/>
            </a:xfrm>
          </p:grpSpPr>
          <p:sp>
            <p:nvSpPr>
              <p:cNvPr id="27667" name="Line 30"/>
              <p:cNvSpPr>
                <a:spLocks noChangeAspect="1" noChangeShapeType="1"/>
              </p:cNvSpPr>
              <p:nvPr/>
            </p:nvSpPr>
            <p:spPr bwMode="auto">
              <a:xfrm>
                <a:off x="144" y="192"/>
                <a:ext cx="0" cy="995"/>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8" name="Text Box 31"/>
              <p:cNvSpPr txBox="1">
                <a:spLocks noChangeAspect="1" noChangeArrowheads="1"/>
              </p:cNvSpPr>
              <p:nvPr/>
            </p:nvSpPr>
            <p:spPr bwMode="auto">
              <a:xfrm>
                <a:off x="264" y="671"/>
                <a:ext cx="786"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5400"/>
                  <a:t>G</a:t>
                </a:r>
                <a:endParaRPr lang="zh-CN" altLang="zh-CN" b="0"/>
              </a:p>
            </p:txBody>
          </p:sp>
          <p:sp>
            <p:nvSpPr>
              <p:cNvPr id="27669" name="Oval 32"/>
              <p:cNvSpPr>
                <a:spLocks noChangeAspect="1" noChangeArrowheads="1"/>
              </p:cNvSpPr>
              <p:nvPr/>
            </p:nvSpPr>
            <p:spPr bwMode="auto">
              <a:xfrm>
                <a:off x="0" y="0"/>
                <a:ext cx="288" cy="192"/>
              </a:xfrm>
              <a:prstGeom prst="ellipse">
                <a:avLst/>
              </a:prstGeom>
              <a:solidFill>
                <a:schemeClr val="tx1"/>
              </a:solidFill>
              <a:ln w="9525">
                <a:solidFill>
                  <a:srgbClr val="FF0000"/>
                </a:solidFill>
                <a:round/>
                <a:headEnd/>
                <a:tailEnd/>
              </a:ln>
            </p:spPr>
            <p:txBody>
              <a:bodyPr wrap="none" anchor="ctr"/>
              <a:lstStyle/>
              <a:p>
                <a:endParaRPr lang="zh-CN" altLang="en-US"/>
              </a:p>
            </p:txBody>
          </p:sp>
        </p:grpSp>
      </p:grpSp>
      <p:grpSp>
        <p:nvGrpSpPr>
          <p:cNvPr id="9" name="Group 33"/>
          <p:cNvGrpSpPr>
            <a:grpSpLocks/>
          </p:cNvGrpSpPr>
          <p:nvPr/>
        </p:nvGrpSpPr>
        <p:grpSpPr bwMode="auto">
          <a:xfrm>
            <a:off x="517525" y="4478338"/>
            <a:ext cx="7427913" cy="1655762"/>
            <a:chOff x="0" y="0"/>
            <a:chExt cx="4679" cy="1043"/>
          </a:xfrm>
        </p:grpSpPr>
        <p:grpSp>
          <p:nvGrpSpPr>
            <p:cNvPr id="27654" name="Group 34"/>
            <p:cNvGrpSpPr>
              <a:grpSpLocks/>
            </p:cNvGrpSpPr>
            <p:nvPr/>
          </p:nvGrpSpPr>
          <p:grpSpPr bwMode="auto">
            <a:xfrm>
              <a:off x="1968" y="683"/>
              <a:ext cx="1074" cy="360"/>
              <a:chOff x="0" y="0"/>
              <a:chExt cx="1074" cy="360"/>
            </a:xfrm>
          </p:grpSpPr>
          <p:pic>
            <p:nvPicPr>
              <p:cNvPr id="27662" name="Picture 35" descr="未定标题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Oval 36"/>
              <p:cNvSpPr>
                <a:spLocks noChangeArrowheads="1"/>
              </p:cNvSpPr>
              <p:nvPr/>
            </p:nvSpPr>
            <p:spPr bwMode="auto">
              <a:xfrm>
                <a:off x="450" y="144"/>
                <a:ext cx="48" cy="48"/>
              </a:xfrm>
              <a:prstGeom prst="ellipse">
                <a:avLst/>
              </a:prstGeom>
              <a:solidFill>
                <a:srgbClr val="FF0000"/>
              </a:solidFill>
              <a:ln w="9525">
                <a:solidFill>
                  <a:schemeClr val="tx1"/>
                </a:solidFill>
                <a:round/>
                <a:headEnd/>
                <a:tailEnd/>
              </a:ln>
            </p:spPr>
            <p:txBody>
              <a:bodyPr wrap="none" anchor="ctr"/>
              <a:lstStyle/>
              <a:p>
                <a:pPr algn="ctr"/>
                <a:endParaRPr lang="zh-CN" altLang="zh-CN" b="0"/>
              </a:p>
            </p:txBody>
          </p:sp>
        </p:grpSp>
        <p:sp>
          <p:nvSpPr>
            <p:cNvPr id="27655" name="Oval 37"/>
            <p:cNvSpPr>
              <a:spLocks noChangeArrowheads="1"/>
            </p:cNvSpPr>
            <p:nvPr/>
          </p:nvSpPr>
          <p:spPr bwMode="auto">
            <a:xfrm>
              <a:off x="2352" y="352"/>
              <a:ext cx="240" cy="192"/>
            </a:xfrm>
            <a:prstGeom prst="ellipse">
              <a:avLst/>
            </a:prstGeom>
            <a:solidFill>
              <a:srgbClr val="FF0000"/>
            </a:solidFill>
            <a:ln w="9525">
              <a:solidFill>
                <a:schemeClr val="tx1"/>
              </a:solidFill>
              <a:round/>
              <a:headEnd/>
              <a:tailEnd/>
            </a:ln>
          </p:spPr>
          <p:txBody>
            <a:bodyPr wrap="none" anchor="ctr"/>
            <a:lstStyle/>
            <a:p>
              <a:pPr algn="ctr"/>
              <a:endParaRPr lang="zh-CN" altLang="zh-CN" b="0"/>
            </a:p>
          </p:txBody>
        </p:sp>
        <p:grpSp>
          <p:nvGrpSpPr>
            <p:cNvPr id="27656" name="Group 38"/>
            <p:cNvGrpSpPr>
              <a:grpSpLocks/>
            </p:cNvGrpSpPr>
            <p:nvPr/>
          </p:nvGrpSpPr>
          <p:grpSpPr bwMode="auto">
            <a:xfrm>
              <a:off x="2544" y="45"/>
              <a:ext cx="2135" cy="395"/>
              <a:chOff x="0" y="0"/>
              <a:chExt cx="2135" cy="395"/>
            </a:xfrm>
          </p:grpSpPr>
          <p:sp>
            <p:nvSpPr>
              <p:cNvPr id="27660" name="Line 39"/>
              <p:cNvSpPr>
                <a:spLocks noChangeShapeType="1"/>
              </p:cNvSpPr>
              <p:nvPr/>
            </p:nvSpPr>
            <p:spPr bwMode="auto">
              <a:xfrm>
                <a:off x="0" y="395"/>
                <a:ext cx="1920" cy="0"/>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1" name="Text Box 40"/>
              <p:cNvSpPr txBox="1">
                <a:spLocks noChangeArrowheads="1"/>
              </p:cNvSpPr>
              <p:nvPr/>
            </p:nvSpPr>
            <p:spPr bwMode="auto">
              <a:xfrm>
                <a:off x="1248" y="0"/>
                <a:ext cx="8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3200">
                    <a:solidFill>
                      <a:srgbClr val="0000FF"/>
                    </a:solidFill>
                    <a:ea typeface="楷体_GB2312" pitchFamily="49" charset="-122"/>
                  </a:rPr>
                  <a:t>牵引力</a:t>
                </a:r>
              </a:p>
            </p:txBody>
          </p:sp>
        </p:grpSp>
        <p:grpSp>
          <p:nvGrpSpPr>
            <p:cNvPr id="27657" name="Group 41"/>
            <p:cNvGrpSpPr>
              <a:grpSpLocks/>
            </p:cNvGrpSpPr>
            <p:nvPr/>
          </p:nvGrpSpPr>
          <p:grpSpPr bwMode="auto">
            <a:xfrm>
              <a:off x="0" y="0"/>
              <a:ext cx="2448" cy="442"/>
              <a:chOff x="0" y="0"/>
              <a:chExt cx="2448" cy="442"/>
            </a:xfrm>
          </p:grpSpPr>
          <p:sp>
            <p:nvSpPr>
              <p:cNvPr id="27658" name="Line 42"/>
              <p:cNvSpPr>
                <a:spLocks noChangeShapeType="1"/>
              </p:cNvSpPr>
              <p:nvPr/>
            </p:nvSpPr>
            <p:spPr bwMode="auto">
              <a:xfrm>
                <a:off x="528" y="440"/>
                <a:ext cx="1920" cy="0"/>
              </a:xfrm>
              <a:prstGeom prst="line">
                <a:avLst/>
              </a:prstGeom>
              <a:noFill/>
              <a:ln w="762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59" name="Text Box 43"/>
              <p:cNvSpPr txBox="1">
                <a:spLocks noChangeArrowheads="1"/>
              </p:cNvSpPr>
              <p:nvPr/>
            </p:nvSpPr>
            <p:spPr bwMode="auto">
              <a:xfrm>
                <a:off x="0" y="0"/>
                <a:ext cx="126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4000">
                    <a:solidFill>
                      <a:srgbClr val="0000FF"/>
                    </a:solidFill>
                    <a:ea typeface="楷体_GB2312" pitchFamily="49" charset="-122"/>
                  </a:rPr>
                  <a:t>阻力</a:t>
                </a:r>
                <a:r>
                  <a:rPr lang="zh-CN" altLang="zh-CN" sz="4000">
                    <a:solidFill>
                      <a:srgbClr val="0000FF"/>
                    </a:solidFill>
                    <a:ea typeface="楷体_GB2312" pitchFamily="49" charset="-122"/>
                  </a:rPr>
                  <a:t>=</a:t>
                </a:r>
                <a:r>
                  <a:rPr lang="zh-CN" altLang="en-US" sz="4000">
                    <a:solidFill>
                      <a:srgbClr val="0000FF"/>
                    </a:solidFill>
                    <a:ea typeface="楷体_GB2312" pitchFamily="49" charset="-122"/>
                  </a:rPr>
                  <a:t>？</a:t>
                </a:r>
              </a:p>
            </p:txBody>
          </p:sp>
        </p:grpSp>
      </p:grpSp>
      <p:sp>
        <p:nvSpPr>
          <p:cNvPr id="28716" name="Text Box 44"/>
          <p:cNvSpPr txBox="1">
            <a:spLocks noChangeArrowheads="1"/>
          </p:cNvSpPr>
          <p:nvPr/>
        </p:nvSpPr>
        <p:spPr bwMode="auto">
          <a:xfrm>
            <a:off x="5446713" y="5345113"/>
            <a:ext cx="2994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a:solidFill>
                  <a:srgbClr val="0000FF"/>
                </a:solidFill>
              </a:rPr>
              <a:t>在平直公路上做匀速直线运动的汽车</a:t>
            </a:r>
          </a:p>
        </p:txBody>
      </p:sp>
    </p:spTree>
    <p:extLst>
      <p:ext uri="{BB962C8B-B14F-4D97-AF65-F5344CB8AC3E}">
        <p14:creationId xmlns:p14="http://schemas.microsoft.com/office/powerpoint/2010/main" val="4114557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3763" y="746125"/>
            <a:ext cx="4348162"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364038" y="3089275"/>
            <a:ext cx="561975" cy="1631950"/>
            <a:chOff x="0" y="0"/>
            <a:chExt cx="354" cy="1028"/>
          </a:xfrm>
        </p:grpSpPr>
        <p:sp>
          <p:nvSpPr>
            <p:cNvPr id="28682" name="Line 4"/>
            <p:cNvSpPr>
              <a:spLocks noChangeShapeType="1"/>
            </p:cNvSpPr>
            <p:nvPr/>
          </p:nvSpPr>
          <p:spPr bwMode="auto">
            <a:xfrm>
              <a:off x="0" y="116"/>
              <a:ext cx="0" cy="912"/>
            </a:xfrm>
            <a:prstGeom prst="line">
              <a:avLst/>
            </a:prstGeom>
            <a:noFill/>
            <a:ln w="762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3" name="Text Box 5"/>
            <p:cNvSpPr txBox="1">
              <a:spLocks noChangeArrowheads="1"/>
            </p:cNvSpPr>
            <p:nvPr/>
          </p:nvSpPr>
          <p:spPr bwMode="auto">
            <a:xfrm>
              <a:off x="96" y="0"/>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3200" b="0"/>
                <a:t>F</a:t>
              </a:r>
              <a:endParaRPr lang="zh-CN" altLang="zh-CN" sz="3200" b="0">
                <a:solidFill>
                  <a:schemeClr val="tx1"/>
                </a:solidFill>
              </a:endParaRPr>
            </a:p>
          </p:txBody>
        </p:sp>
      </p:grpSp>
      <p:sp>
        <p:nvSpPr>
          <p:cNvPr id="28676" name="Line 6"/>
          <p:cNvSpPr>
            <a:spLocks noChangeShapeType="1"/>
          </p:cNvSpPr>
          <p:nvPr/>
        </p:nvSpPr>
        <p:spPr bwMode="auto">
          <a:xfrm>
            <a:off x="4364038" y="4735513"/>
            <a:ext cx="0" cy="1447800"/>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77" name="Text Box 7"/>
          <p:cNvSpPr txBox="1">
            <a:spLocks noChangeArrowheads="1"/>
          </p:cNvSpPr>
          <p:nvPr/>
        </p:nvSpPr>
        <p:spPr bwMode="auto">
          <a:xfrm>
            <a:off x="4516438" y="544195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2800" b="0"/>
              <a:t>G</a:t>
            </a:r>
            <a:endParaRPr lang="zh-CN" altLang="zh-CN" sz="2800" b="0">
              <a:solidFill>
                <a:schemeClr val="tx1"/>
              </a:solidFill>
            </a:endParaRPr>
          </a:p>
        </p:txBody>
      </p:sp>
      <p:sp>
        <p:nvSpPr>
          <p:cNvPr id="28678" name="Oval 8"/>
          <p:cNvSpPr>
            <a:spLocks noChangeArrowheads="1"/>
          </p:cNvSpPr>
          <p:nvPr/>
        </p:nvSpPr>
        <p:spPr bwMode="auto">
          <a:xfrm>
            <a:off x="4211638" y="4645025"/>
            <a:ext cx="304800" cy="228600"/>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29705" name="Text Box 9"/>
          <p:cNvSpPr txBox="1">
            <a:spLocks noChangeArrowheads="1"/>
          </p:cNvSpPr>
          <p:nvPr/>
        </p:nvSpPr>
        <p:spPr bwMode="auto">
          <a:xfrm>
            <a:off x="4929188" y="3054350"/>
            <a:ext cx="619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3200"/>
              <a:t>=?</a:t>
            </a:r>
            <a:endParaRPr lang="zh-CN" altLang="zh-CN" sz="3200" b="0">
              <a:solidFill>
                <a:schemeClr val="tx1"/>
              </a:solidFill>
            </a:endParaRPr>
          </a:p>
        </p:txBody>
      </p:sp>
      <p:sp>
        <p:nvSpPr>
          <p:cNvPr id="29706" name="Text Box 10"/>
          <p:cNvSpPr txBox="1">
            <a:spLocks noChangeArrowheads="1"/>
          </p:cNvSpPr>
          <p:nvPr/>
        </p:nvSpPr>
        <p:spPr bwMode="auto">
          <a:xfrm>
            <a:off x="4814888" y="5411788"/>
            <a:ext cx="1081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2800">
                <a:latin typeface="宋体" charset="-122"/>
              </a:rPr>
              <a:t>=100N</a:t>
            </a:r>
            <a:endParaRPr lang="zh-CN" altLang="zh-CN" sz="2800" b="0">
              <a:solidFill>
                <a:schemeClr val="tx1"/>
              </a:solidFill>
              <a:latin typeface="宋体" charset="-122"/>
            </a:endParaRPr>
          </a:p>
        </p:txBody>
      </p:sp>
      <p:sp>
        <p:nvSpPr>
          <p:cNvPr id="29707" name="AutoShape 11"/>
          <p:cNvSpPr>
            <a:spLocks noChangeArrowheads="1"/>
          </p:cNvSpPr>
          <p:nvPr/>
        </p:nvSpPr>
        <p:spPr bwMode="auto">
          <a:xfrm>
            <a:off x="6262688" y="3121025"/>
            <a:ext cx="2273300" cy="577850"/>
          </a:xfrm>
          <a:prstGeom prst="wedgeRoundRectCallout">
            <a:avLst>
              <a:gd name="adj1" fmla="val -62847"/>
              <a:gd name="adj2" fmla="val -226375"/>
              <a:gd name="adj3" fmla="val 16667"/>
            </a:avLst>
          </a:prstGeom>
          <a:gradFill rotWithShape="1">
            <a:gsLst>
              <a:gs pos="0">
                <a:schemeClr val="accent1"/>
              </a:gs>
              <a:gs pos="50000">
                <a:schemeClr val="bg1"/>
              </a:gs>
              <a:gs pos="100000">
                <a:schemeClr val="accent1"/>
              </a:gs>
            </a:gsLst>
            <a:lin ang="2700000" scaled="1"/>
          </a:gradFill>
          <a:ln w="9525" cmpd="sng">
            <a:solidFill>
              <a:schemeClr val="tx1"/>
            </a:solidFill>
            <a:miter lim="800000"/>
            <a:headEnd/>
            <a:tailEnd/>
          </a:ln>
          <a:effectLst/>
        </p:spPr>
        <p:txBody>
          <a:bodyPr/>
          <a:lstStyle/>
          <a:p>
            <a:pPr algn="ctr">
              <a:buFont typeface="Arial" pitchFamily="34" charset="0"/>
              <a:buNone/>
              <a:defRPr/>
            </a:pPr>
            <a:r>
              <a:rPr lang="zh-CN">
                <a:solidFill>
                  <a:srgbClr val="0000FF"/>
                </a:solidFill>
                <a:ea typeface="宋体" pitchFamily="2" charset="-122"/>
              </a:rPr>
              <a:t>匀速直线下降</a:t>
            </a:r>
          </a:p>
        </p:txBody>
      </p:sp>
    </p:spTree>
    <p:extLst>
      <p:ext uri="{BB962C8B-B14F-4D97-AF65-F5344CB8AC3E}">
        <p14:creationId xmlns:p14="http://schemas.microsoft.com/office/powerpoint/2010/main" val="1120861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706"/>
                                        </p:tgtEl>
                                        <p:attrNameLst>
                                          <p:attrName>style.visibility</p:attrName>
                                        </p:attrNameLst>
                                      </p:cBhvr>
                                      <p:to>
                                        <p:strVal val="visible"/>
                                      </p:to>
                                    </p:set>
                                    <p:anim calcmode="lin" valueType="num">
                                      <p:cBhvr>
                                        <p:cTn id="15" dur="500" fill="hold"/>
                                        <p:tgtEl>
                                          <p:spTgt spid="29706"/>
                                        </p:tgtEl>
                                        <p:attrNameLst>
                                          <p:attrName>ppt_x</p:attrName>
                                        </p:attrNameLst>
                                      </p:cBhvr>
                                      <p:tavLst>
                                        <p:tav tm="0">
                                          <p:val>
                                            <p:strVal val="#ppt_x-#ppt_w/2"/>
                                          </p:val>
                                        </p:tav>
                                        <p:tav tm="100000">
                                          <p:val>
                                            <p:strVal val="#ppt_x"/>
                                          </p:val>
                                        </p:tav>
                                      </p:tavLst>
                                    </p:anim>
                                    <p:anim calcmode="lin" valueType="num">
                                      <p:cBhvr>
                                        <p:cTn id="16" dur="500" fill="hold"/>
                                        <p:tgtEl>
                                          <p:spTgt spid="29706"/>
                                        </p:tgtEl>
                                        <p:attrNameLst>
                                          <p:attrName>ppt_y</p:attrName>
                                        </p:attrNameLst>
                                      </p:cBhvr>
                                      <p:tavLst>
                                        <p:tav tm="0">
                                          <p:val>
                                            <p:strVal val="#ppt_y"/>
                                          </p:val>
                                        </p:tav>
                                        <p:tav tm="100000">
                                          <p:val>
                                            <p:strVal val="#ppt_y"/>
                                          </p:val>
                                        </p:tav>
                                      </p:tavLst>
                                    </p:anim>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9705"/>
                                        </p:tgtEl>
                                        <p:attrNameLst>
                                          <p:attrName>style.visibility</p:attrName>
                                        </p:attrNameLst>
                                      </p:cBhvr>
                                      <p:to>
                                        <p:strVal val="visible"/>
                                      </p:to>
                                    </p:set>
                                    <p:anim calcmode="lin" valueType="num">
                                      <p:cBhvr>
                                        <p:cTn id="23" dur="500" fill="hold"/>
                                        <p:tgtEl>
                                          <p:spTgt spid="29705"/>
                                        </p:tgtEl>
                                        <p:attrNameLst>
                                          <p:attrName>ppt_x</p:attrName>
                                        </p:attrNameLst>
                                      </p:cBhvr>
                                      <p:tavLst>
                                        <p:tav tm="0">
                                          <p:val>
                                            <p:strVal val="#ppt_x-#ppt_w/2"/>
                                          </p:val>
                                        </p:tav>
                                        <p:tav tm="100000">
                                          <p:val>
                                            <p:strVal val="#ppt_x"/>
                                          </p:val>
                                        </p:tav>
                                      </p:tavLst>
                                    </p:anim>
                                    <p:anim calcmode="lin" valueType="num">
                                      <p:cBhvr>
                                        <p:cTn id="24" dur="500" fill="hold"/>
                                        <p:tgtEl>
                                          <p:spTgt spid="29705"/>
                                        </p:tgtEl>
                                        <p:attrNameLst>
                                          <p:attrName>ppt_y</p:attrName>
                                        </p:attrNameLst>
                                      </p:cBhvr>
                                      <p:tavLst>
                                        <p:tav tm="0">
                                          <p:val>
                                            <p:strVal val="#ppt_y"/>
                                          </p:val>
                                        </p:tav>
                                        <p:tav tm="100000">
                                          <p:val>
                                            <p:strVal val="#ppt_y"/>
                                          </p:val>
                                        </p:tav>
                                      </p:tavLst>
                                    </p:anim>
                                    <p:anim calcmode="lin" valueType="num">
                                      <p:cBhvr>
                                        <p:cTn id="25" dur="500" fill="hold"/>
                                        <p:tgtEl>
                                          <p:spTgt spid="29705"/>
                                        </p:tgtEl>
                                        <p:attrNameLst>
                                          <p:attrName>ppt_w</p:attrName>
                                        </p:attrNameLst>
                                      </p:cBhvr>
                                      <p:tavLst>
                                        <p:tav tm="0">
                                          <p:val>
                                            <p:fltVal val="0"/>
                                          </p:val>
                                        </p:tav>
                                        <p:tav tm="100000">
                                          <p:val>
                                            <p:strVal val="#ppt_w"/>
                                          </p:val>
                                        </p:tav>
                                      </p:tavLst>
                                    </p:anim>
                                    <p:anim calcmode="lin" valueType="num">
                                      <p:cBhvr>
                                        <p:cTn id="26" dur="500" fill="hold"/>
                                        <p:tgtEl>
                                          <p:spTgt spid="297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utoUpdateAnimBg="0"/>
      <p:bldP spid="2970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71525" y="1182688"/>
            <a:ext cx="76009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solidFill>
                  <a:srgbClr val="FF3300"/>
                </a:solidFill>
                <a:latin typeface="宋体" charset="-122"/>
              </a:rPr>
              <a:t>例1.</a:t>
            </a:r>
            <a:r>
              <a:rPr lang="zh-CN" altLang="en-US">
                <a:solidFill>
                  <a:srgbClr val="0000FF"/>
                </a:solidFill>
                <a:latin typeface="宋体" charset="-122"/>
              </a:rPr>
              <a:t>质量是50克的灯泡悬挂在电线上静止不动，电线对灯的拉力是多大？方向如何？</a:t>
            </a:r>
          </a:p>
        </p:txBody>
      </p:sp>
      <p:sp>
        <p:nvSpPr>
          <p:cNvPr id="30723" name="Text Box 3"/>
          <p:cNvSpPr txBox="1">
            <a:spLocks noChangeArrowheads="1"/>
          </p:cNvSpPr>
          <p:nvPr/>
        </p:nvSpPr>
        <p:spPr bwMode="auto">
          <a:xfrm>
            <a:off x="806450" y="2508250"/>
            <a:ext cx="75644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solidFill>
                  <a:srgbClr val="CC00FF"/>
                </a:solidFill>
                <a:latin typeface="楷体_GB2312" pitchFamily="49" charset="-122"/>
                <a:ea typeface="楷体_GB2312" pitchFamily="49" charset="-122"/>
              </a:rPr>
              <a:t>分析：</a:t>
            </a:r>
            <a:r>
              <a:rPr lang="zh-CN" altLang="en-US">
                <a:latin typeface="楷体_GB2312" pitchFamily="49" charset="-122"/>
                <a:ea typeface="楷体_GB2312" pitchFamily="49" charset="-122"/>
              </a:rPr>
              <a:t>以灯泡为研究对象，进行受力分析，灯泡受到竖直向下的重力和电线对它的竖直向上的拉力，在这两个力的作用下处于静止状态，那么这两个力就是一对平衡力，由平衡力条件可知这两个力大小相等，方向相反从而可以求出拉力。</a:t>
            </a:r>
          </a:p>
        </p:txBody>
      </p:sp>
    </p:spTree>
    <p:extLst>
      <p:ext uri="{BB962C8B-B14F-4D97-AF65-F5344CB8AC3E}">
        <p14:creationId xmlns:p14="http://schemas.microsoft.com/office/powerpoint/2010/main" val="2219031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62025" y="1989138"/>
            <a:ext cx="749776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a:solidFill>
                  <a:srgbClr val="CC00FF"/>
                </a:solidFill>
                <a:latin typeface="楷体_GB2312" pitchFamily="49" charset="-122"/>
                <a:ea typeface="楷体_GB2312" pitchFamily="49" charset="-122"/>
              </a:rPr>
              <a:t>解：</a:t>
            </a:r>
            <a:r>
              <a:rPr lang="zh-CN" altLang="en-US">
                <a:latin typeface="楷体_GB2312" pitchFamily="49" charset="-122"/>
                <a:ea typeface="楷体_GB2312" pitchFamily="49" charset="-122"/>
              </a:rPr>
              <a:t>已知灯泡的质量m=50g=0.05kg,由G=mg,即可以</a:t>
            </a:r>
          </a:p>
          <a:p>
            <a:pPr eaLnBrk="1" hangingPunct="1"/>
            <a:r>
              <a:rPr lang="zh-CN" altLang="en-US">
                <a:latin typeface="楷体_GB2312" pitchFamily="49" charset="-122"/>
                <a:ea typeface="楷体_GB2312" pitchFamily="49" charset="-122"/>
              </a:rPr>
              <a:t>         </a:t>
            </a:r>
          </a:p>
          <a:p>
            <a:pPr eaLnBrk="1" hangingPunct="1"/>
            <a:r>
              <a:rPr lang="zh-CN" altLang="en-US">
                <a:latin typeface="楷体_GB2312" pitchFamily="49" charset="-122"/>
                <a:ea typeface="楷体_GB2312" pitchFamily="49" charset="-122"/>
              </a:rPr>
              <a:t>    求出灯泡的重力G=0.05kg×9.8N/kg=0.49N,又因为</a:t>
            </a:r>
          </a:p>
          <a:p>
            <a:pPr eaLnBrk="1" hangingPunct="1"/>
            <a:r>
              <a:rPr lang="zh-CN" altLang="en-US">
                <a:latin typeface="楷体_GB2312" pitchFamily="49" charset="-122"/>
                <a:ea typeface="楷体_GB2312" pitchFamily="49" charset="-122"/>
              </a:rPr>
              <a:t>        </a:t>
            </a:r>
          </a:p>
          <a:p>
            <a:pPr eaLnBrk="1" hangingPunct="1"/>
            <a:r>
              <a:rPr lang="zh-CN" altLang="en-US">
                <a:latin typeface="楷体_GB2312" pitchFamily="49" charset="-122"/>
                <a:ea typeface="楷体_GB2312" pitchFamily="49" charset="-122"/>
              </a:rPr>
              <a:t>    拉力F=G，所以F=0.49N。方向竖直向上。</a:t>
            </a:r>
          </a:p>
          <a:p>
            <a:pPr eaLnBrk="1" hangingPunct="1"/>
            <a:endParaRPr lang="zh-CN" altLang="en-US">
              <a:latin typeface="楷体_GB2312" pitchFamily="49" charset="-122"/>
              <a:ea typeface="楷体_GB2312" pitchFamily="49" charset="-122"/>
            </a:endParaRPr>
          </a:p>
          <a:p>
            <a:pPr eaLnBrk="1" hangingPunct="1"/>
            <a:r>
              <a:rPr lang="zh-CN" altLang="en-US">
                <a:solidFill>
                  <a:srgbClr val="CC00FF"/>
                </a:solidFill>
                <a:latin typeface="楷体_GB2312" pitchFamily="49" charset="-122"/>
                <a:ea typeface="楷体_GB2312" pitchFamily="49" charset="-122"/>
              </a:rPr>
              <a:t>答：</a:t>
            </a:r>
            <a:r>
              <a:rPr lang="zh-CN" altLang="en-US">
                <a:latin typeface="楷体_GB2312" pitchFamily="49" charset="-122"/>
                <a:ea typeface="楷体_GB2312" pitchFamily="49" charset="-122"/>
              </a:rPr>
              <a:t>电线对灯泡的拉力为0.49N。方向竖直向上。</a:t>
            </a:r>
          </a:p>
        </p:txBody>
      </p:sp>
    </p:spTree>
    <p:extLst>
      <p:ext uri="{BB962C8B-B14F-4D97-AF65-F5344CB8AC3E}">
        <p14:creationId xmlns:p14="http://schemas.microsoft.com/office/powerpoint/2010/main" val="4301810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90588" y="2863850"/>
            <a:ext cx="738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4000">
                <a:solidFill>
                  <a:srgbClr val="0000FF"/>
                </a:solidFill>
                <a:latin typeface="Garamond" pitchFamily="18" charset="0"/>
              </a:rPr>
              <a:t>牛顿第一定律的内容是什么？</a:t>
            </a:r>
          </a:p>
        </p:txBody>
      </p:sp>
      <p:sp>
        <p:nvSpPr>
          <p:cNvPr id="5123" name="Rectangle 3"/>
          <p:cNvSpPr>
            <a:spLocks noChangeArrowheads="1"/>
          </p:cNvSpPr>
          <p:nvPr/>
        </p:nvSpPr>
        <p:spPr bwMode="auto">
          <a:xfrm>
            <a:off x="883980" y="1882775"/>
            <a:ext cx="1005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zh-CN" altLang="en-US" sz="3200" dirty="0" smtClean="0">
                <a:latin typeface="Arial" charset="0"/>
              </a:rPr>
              <a:t>请问</a:t>
            </a:r>
            <a:endParaRPr lang="zh-CN" altLang="en-US" sz="3200" dirty="0">
              <a:latin typeface="Arial" charset="0"/>
            </a:endParaRPr>
          </a:p>
        </p:txBody>
      </p:sp>
    </p:spTree>
    <p:extLst>
      <p:ext uri="{BB962C8B-B14F-4D97-AF65-F5344CB8AC3E}">
        <p14:creationId xmlns:p14="http://schemas.microsoft.com/office/powerpoint/2010/main" val="39102987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28688" y="1751013"/>
            <a:ext cx="724852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宋体" charset="-122"/>
              </a:rPr>
              <a:t>例2.</a:t>
            </a:r>
            <a:r>
              <a:rPr lang="zh-CN" altLang="en-US">
                <a:solidFill>
                  <a:srgbClr val="0000FF"/>
                </a:solidFill>
                <a:latin typeface="宋体" charset="-122"/>
              </a:rPr>
              <a:t>　静止在水平桌面上的一个物体，下面哪</a:t>
            </a:r>
          </a:p>
          <a:p>
            <a:pPr eaLnBrk="1" hangingPunct="1">
              <a:lnSpc>
                <a:spcPct val="150000"/>
              </a:lnSpc>
            </a:pPr>
            <a:r>
              <a:rPr lang="zh-CN" altLang="en-US">
                <a:solidFill>
                  <a:srgbClr val="0000FF"/>
                </a:solidFill>
                <a:latin typeface="宋体" charset="-122"/>
              </a:rPr>
              <a:t>两个力是平衡力（　  ）</a:t>
            </a:r>
          </a:p>
          <a:p>
            <a:pPr eaLnBrk="1" hangingPunct="1">
              <a:lnSpc>
                <a:spcPct val="150000"/>
              </a:lnSpc>
            </a:pPr>
            <a:r>
              <a:rPr lang="zh-CN" altLang="en-US">
                <a:solidFill>
                  <a:srgbClr val="0000FF"/>
                </a:solidFill>
                <a:latin typeface="宋体" charset="-122"/>
              </a:rPr>
              <a:t>A.物体对桌面的压力和物体所受的重力</a:t>
            </a:r>
          </a:p>
          <a:p>
            <a:pPr eaLnBrk="1" hangingPunct="1">
              <a:lnSpc>
                <a:spcPct val="150000"/>
              </a:lnSpc>
            </a:pPr>
            <a:r>
              <a:rPr lang="zh-CN" altLang="en-US">
                <a:solidFill>
                  <a:srgbClr val="0000FF"/>
                </a:solidFill>
                <a:latin typeface="宋体" charset="-122"/>
              </a:rPr>
              <a:t>B.物体对桌面的压力和物体所受的支持力</a:t>
            </a:r>
          </a:p>
          <a:p>
            <a:pPr eaLnBrk="1" hangingPunct="1">
              <a:lnSpc>
                <a:spcPct val="150000"/>
              </a:lnSpc>
            </a:pPr>
            <a:r>
              <a:rPr lang="zh-CN" altLang="en-US">
                <a:solidFill>
                  <a:srgbClr val="0000FF"/>
                </a:solidFill>
                <a:latin typeface="宋体" charset="-122"/>
              </a:rPr>
              <a:t>C.物体所受的重力和支持力</a:t>
            </a:r>
          </a:p>
          <a:p>
            <a:pPr eaLnBrk="1" hangingPunct="1">
              <a:lnSpc>
                <a:spcPct val="150000"/>
              </a:lnSpc>
            </a:pPr>
            <a:r>
              <a:rPr lang="zh-CN" altLang="en-US">
                <a:solidFill>
                  <a:srgbClr val="0000FF"/>
                </a:solidFill>
                <a:latin typeface="宋体" charset="-122"/>
              </a:rPr>
              <a:t>D.物体所受重力和地面对桌子的支持力</a:t>
            </a:r>
          </a:p>
        </p:txBody>
      </p:sp>
      <p:sp>
        <p:nvSpPr>
          <p:cNvPr id="32771" name="Text Box 3"/>
          <p:cNvSpPr txBox="1">
            <a:spLocks noChangeArrowheads="1"/>
          </p:cNvSpPr>
          <p:nvPr/>
        </p:nvSpPr>
        <p:spPr bwMode="auto">
          <a:xfrm>
            <a:off x="3632200" y="2438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宋体" charset="-122"/>
              </a:rPr>
              <a:t>C</a:t>
            </a:r>
          </a:p>
        </p:txBody>
      </p:sp>
    </p:spTree>
    <p:extLst>
      <p:ext uri="{BB962C8B-B14F-4D97-AF65-F5344CB8AC3E}">
        <p14:creationId xmlns:p14="http://schemas.microsoft.com/office/powerpoint/2010/main" val="4066842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98525" y="1266825"/>
            <a:ext cx="7346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a:solidFill>
                  <a:srgbClr val="0000FF"/>
                </a:solidFill>
              </a:rPr>
              <a:t>平衡力与相互作用力的异同：</a:t>
            </a:r>
          </a:p>
        </p:txBody>
      </p:sp>
      <p:sp>
        <p:nvSpPr>
          <p:cNvPr id="33795" name="Text Box 3"/>
          <p:cNvSpPr txBox="1">
            <a:spLocks noChangeArrowheads="1"/>
          </p:cNvSpPr>
          <p:nvPr/>
        </p:nvSpPr>
        <p:spPr bwMode="auto">
          <a:xfrm>
            <a:off x="909638" y="2012950"/>
            <a:ext cx="2790825"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宋体" charset="-122"/>
              </a:rPr>
              <a:t>相互作用力</a:t>
            </a:r>
          </a:p>
          <a:p>
            <a:pPr eaLnBrk="1" hangingPunct="1">
              <a:lnSpc>
                <a:spcPct val="150000"/>
              </a:lnSpc>
              <a:buFont typeface="Arial" charset="0"/>
              <a:buAutoNum type="arabicParenBoth"/>
            </a:pPr>
            <a:r>
              <a:rPr lang="zh-CN" altLang="en-US">
                <a:solidFill>
                  <a:srgbClr val="0000FF"/>
                </a:solidFill>
                <a:latin typeface="宋体" charset="-122"/>
              </a:rPr>
              <a:t>作用在两物体上</a:t>
            </a:r>
          </a:p>
          <a:p>
            <a:pPr eaLnBrk="1" hangingPunct="1">
              <a:lnSpc>
                <a:spcPct val="150000"/>
              </a:lnSpc>
              <a:buFont typeface="Arial" charset="0"/>
              <a:buAutoNum type="arabicParenBoth"/>
            </a:pPr>
            <a:r>
              <a:rPr lang="zh-CN" altLang="en-US">
                <a:solidFill>
                  <a:srgbClr val="0000FF"/>
                </a:solidFill>
                <a:latin typeface="宋体" charset="-122"/>
              </a:rPr>
              <a:t>大小相等</a:t>
            </a:r>
          </a:p>
          <a:p>
            <a:pPr eaLnBrk="1" hangingPunct="1">
              <a:lnSpc>
                <a:spcPct val="150000"/>
              </a:lnSpc>
              <a:buFont typeface="Arial" charset="0"/>
              <a:buAutoNum type="arabicParenBoth"/>
            </a:pPr>
            <a:r>
              <a:rPr lang="zh-CN" altLang="en-US">
                <a:solidFill>
                  <a:srgbClr val="0000FF"/>
                </a:solidFill>
                <a:latin typeface="宋体" charset="-122"/>
              </a:rPr>
              <a:t>方向相反</a:t>
            </a:r>
          </a:p>
          <a:p>
            <a:pPr eaLnBrk="1" hangingPunct="1">
              <a:lnSpc>
                <a:spcPct val="150000"/>
              </a:lnSpc>
              <a:buFont typeface="Arial" charset="0"/>
              <a:buAutoNum type="arabicParenBoth"/>
            </a:pPr>
            <a:r>
              <a:rPr lang="zh-CN" altLang="en-US">
                <a:solidFill>
                  <a:srgbClr val="0000FF"/>
                </a:solidFill>
                <a:latin typeface="宋体" charset="-122"/>
              </a:rPr>
              <a:t>在同一直线上</a:t>
            </a:r>
          </a:p>
        </p:txBody>
      </p:sp>
      <p:sp>
        <p:nvSpPr>
          <p:cNvPr id="33796" name="Text Box 4"/>
          <p:cNvSpPr txBox="1">
            <a:spLocks noChangeArrowheads="1"/>
          </p:cNvSpPr>
          <p:nvPr/>
        </p:nvSpPr>
        <p:spPr bwMode="auto">
          <a:xfrm>
            <a:off x="4814888" y="2073275"/>
            <a:ext cx="3657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宋体" charset="-122"/>
              </a:rPr>
              <a:t>平衡力</a:t>
            </a:r>
          </a:p>
          <a:p>
            <a:pPr eaLnBrk="1" hangingPunct="1">
              <a:lnSpc>
                <a:spcPct val="150000"/>
              </a:lnSpc>
              <a:buFont typeface="Arial" charset="0"/>
              <a:buAutoNum type="arabicParenBoth"/>
            </a:pPr>
            <a:r>
              <a:rPr lang="zh-CN" altLang="en-US">
                <a:solidFill>
                  <a:srgbClr val="0000FF"/>
                </a:solidFill>
                <a:latin typeface="宋体" charset="-122"/>
              </a:rPr>
              <a:t>作用在同一物体上</a:t>
            </a:r>
          </a:p>
          <a:p>
            <a:pPr eaLnBrk="1" hangingPunct="1">
              <a:lnSpc>
                <a:spcPct val="150000"/>
              </a:lnSpc>
              <a:buFont typeface="Arial" charset="0"/>
              <a:buAutoNum type="arabicParenBoth"/>
            </a:pPr>
            <a:r>
              <a:rPr lang="zh-CN" altLang="en-US">
                <a:solidFill>
                  <a:srgbClr val="0000FF"/>
                </a:solidFill>
                <a:latin typeface="宋体" charset="-122"/>
              </a:rPr>
              <a:t>大小相等</a:t>
            </a:r>
          </a:p>
          <a:p>
            <a:pPr eaLnBrk="1" hangingPunct="1">
              <a:lnSpc>
                <a:spcPct val="150000"/>
              </a:lnSpc>
              <a:buFont typeface="Arial" charset="0"/>
              <a:buAutoNum type="arabicParenBoth"/>
            </a:pPr>
            <a:r>
              <a:rPr lang="zh-CN" altLang="en-US">
                <a:solidFill>
                  <a:srgbClr val="0000FF"/>
                </a:solidFill>
                <a:latin typeface="宋体" charset="-122"/>
              </a:rPr>
              <a:t>方向相反</a:t>
            </a:r>
          </a:p>
          <a:p>
            <a:pPr eaLnBrk="1" hangingPunct="1">
              <a:lnSpc>
                <a:spcPct val="150000"/>
              </a:lnSpc>
              <a:buFont typeface="Arial" charset="0"/>
              <a:buAutoNum type="arabicParenBoth"/>
            </a:pPr>
            <a:r>
              <a:rPr lang="zh-CN" altLang="en-US">
                <a:solidFill>
                  <a:srgbClr val="0000FF"/>
                </a:solidFill>
                <a:latin typeface="宋体" charset="-122"/>
              </a:rPr>
              <a:t>在同一直线</a:t>
            </a:r>
            <a:r>
              <a:rPr lang="zh-CN" altLang="en-US">
                <a:solidFill>
                  <a:schemeClr val="tx1"/>
                </a:solidFill>
                <a:latin typeface="宋体" charset="-122"/>
              </a:rPr>
              <a:t> </a:t>
            </a:r>
          </a:p>
        </p:txBody>
      </p:sp>
    </p:spTree>
    <p:extLst>
      <p:ext uri="{BB962C8B-B14F-4D97-AF65-F5344CB8AC3E}">
        <p14:creationId xmlns:p14="http://schemas.microsoft.com/office/powerpoint/2010/main" val="269505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14338" y="1906588"/>
            <a:ext cx="684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zh-CN" altLang="zh-CN">
                <a:solidFill>
                  <a:srgbClr val="0000FF"/>
                </a:solidFill>
                <a:latin typeface="宋体" charset="-122"/>
              </a:rPr>
              <a:t>1.</a:t>
            </a:r>
            <a:r>
              <a:rPr lang="zh-CN" altLang="en-US">
                <a:solidFill>
                  <a:srgbClr val="0000FF"/>
                </a:solidFill>
                <a:latin typeface="宋体" charset="-122"/>
              </a:rPr>
              <a:t>下列哪组中的两个力相互平衡（    ）</a:t>
            </a:r>
          </a:p>
        </p:txBody>
      </p:sp>
      <p:sp>
        <p:nvSpPr>
          <p:cNvPr id="33795" name="Rectangle 3"/>
          <p:cNvSpPr>
            <a:spLocks noChangeArrowheads="1"/>
          </p:cNvSpPr>
          <p:nvPr/>
        </p:nvSpPr>
        <p:spPr bwMode="auto">
          <a:xfrm>
            <a:off x="1920875" y="2654300"/>
            <a:ext cx="865188" cy="719138"/>
          </a:xfrm>
          <a:prstGeom prst="rect">
            <a:avLst/>
          </a:prstGeom>
          <a:solidFill>
            <a:srgbClr val="FF3300"/>
          </a:solidFill>
          <a:ln w="9525">
            <a:solidFill>
              <a:schemeClr val="tx1"/>
            </a:solidFill>
            <a:miter lim="800000"/>
            <a:headEnd/>
            <a:tailEnd/>
          </a:ln>
        </p:spPr>
        <p:txBody>
          <a:bodyPr wrap="none" anchor="ctr"/>
          <a:lstStyle/>
          <a:p>
            <a:endParaRPr lang="zh-CN" altLang="en-US"/>
          </a:p>
        </p:txBody>
      </p:sp>
      <p:sp>
        <p:nvSpPr>
          <p:cNvPr id="33796" name="Line 4"/>
          <p:cNvSpPr>
            <a:spLocks noChangeShapeType="1"/>
          </p:cNvSpPr>
          <p:nvPr/>
        </p:nvSpPr>
        <p:spPr bwMode="auto">
          <a:xfrm>
            <a:off x="2763838" y="2787650"/>
            <a:ext cx="936625" cy="0"/>
          </a:xfrm>
          <a:prstGeom prst="line">
            <a:avLst/>
          </a:prstGeom>
          <a:noFill/>
          <a:ln w="1905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sp>
        <p:nvSpPr>
          <p:cNvPr id="33797" name="Line 5"/>
          <p:cNvSpPr>
            <a:spLocks noChangeShapeType="1"/>
          </p:cNvSpPr>
          <p:nvPr/>
        </p:nvSpPr>
        <p:spPr bwMode="auto">
          <a:xfrm flipH="1">
            <a:off x="892175" y="3146425"/>
            <a:ext cx="1008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798" name="Rectangle 6"/>
          <p:cNvSpPr>
            <a:spLocks noChangeArrowheads="1"/>
          </p:cNvSpPr>
          <p:nvPr/>
        </p:nvSpPr>
        <p:spPr bwMode="auto">
          <a:xfrm>
            <a:off x="6076950" y="2714625"/>
            <a:ext cx="865188" cy="719138"/>
          </a:xfrm>
          <a:prstGeom prst="rect">
            <a:avLst/>
          </a:prstGeom>
          <a:solidFill>
            <a:srgbClr val="FF3300"/>
          </a:solidFill>
          <a:ln w="9525">
            <a:solidFill>
              <a:schemeClr val="tx1"/>
            </a:solidFill>
            <a:miter lim="800000"/>
            <a:headEnd/>
            <a:tailEnd/>
          </a:ln>
        </p:spPr>
        <p:txBody>
          <a:bodyPr wrap="none" anchor="ctr"/>
          <a:lstStyle/>
          <a:p>
            <a:endParaRPr lang="zh-CN" altLang="en-US"/>
          </a:p>
        </p:txBody>
      </p:sp>
      <p:sp>
        <p:nvSpPr>
          <p:cNvPr id="33799" name="Line 7"/>
          <p:cNvSpPr>
            <a:spLocks noChangeShapeType="1"/>
          </p:cNvSpPr>
          <p:nvPr/>
        </p:nvSpPr>
        <p:spPr bwMode="auto">
          <a:xfrm flipV="1">
            <a:off x="6942138" y="2181225"/>
            <a:ext cx="59055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00" name="Line 8"/>
          <p:cNvSpPr>
            <a:spLocks noChangeShapeType="1"/>
          </p:cNvSpPr>
          <p:nvPr/>
        </p:nvSpPr>
        <p:spPr bwMode="auto">
          <a:xfrm flipH="1">
            <a:off x="5300663" y="3433763"/>
            <a:ext cx="776287" cy="663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01" name="Line 9"/>
          <p:cNvSpPr>
            <a:spLocks noChangeShapeType="1"/>
          </p:cNvSpPr>
          <p:nvPr/>
        </p:nvSpPr>
        <p:spPr bwMode="auto">
          <a:xfrm flipH="1">
            <a:off x="6076950" y="2714625"/>
            <a:ext cx="865188" cy="719138"/>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2" name="Rectangle 10"/>
          <p:cNvSpPr>
            <a:spLocks noChangeArrowheads="1"/>
          </p:cNvSpPr>
          <p:nvPr/>
        </p:nvSpPr>
        <p:spPr bwMode="auto">
          <a:xfrm>
            <a:off x="1911350" y="4953000"/>
            <a:ext cx="865188" cy="719138"/>
          </a:xfrm>
          <a:prstGeom prst="rect">
            <a:avLst/>
          </a:prstGeom>
          <a:solidFill>
            <a:srgbClr val="FF3300"/>
          </a:solidFill>
          <a:ln w="9525">
            <a:solidFill>
              <a:schemeClr val="tx1"/>
            </a:solidFill>
            <a:miter lim="800000"/>
            <a:headEnd/>
            <a:tailEnd/>
          </a:ln>
        </p:spPr>
        <p:txBody>
          <a:bodyPr wrap="none" anchor="ctr"/>
          <a:lstStyle/>
          <a:p>
            <a:endParaRPr lang="zh-CN" altLang="en-US"/>
          </a:p>
        </p:txBody>
      </p:sp>
      <p:sp>
        <p:nvSpPr>
          <p:cNvPr id="33803" name="Line 11"/>
          <p:cNvSpPr>
            <a:spLocks noChangeShapeType="1"/>
          </p:cNvSpPr>
          <p:nvPr/>
        </p:nvSpPr>
        <p:spPr bwMode="auto">
          <a:xfrm>
            <a:off x="2847975" y="4808538"/>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04" name="Text Box 12"/>
          <p:cNvSpPr txBox="1">
            <a:spLocks noChangeArrowheads="1"/>
          </p:cNvSpPr>
          <p:nvPr/>
        </p:nvSpPr>
        <p:spPr bwMode="auto">
          <a:xfrm>
            <a:off x="2058988" y="345122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A</a:t>
            </a:r>
          </a:p>
        </p:txBody>
      </p:sp>
      <p:sp>
        <p:nvSpPr>
          <p:cNvPr id="33805" name="Text Box 13"/>
          <p:cNvSpPr txBox="1">
            <a:spLocks noChangeArrowheads="1"/>
          </p:cNvSpPr>
          <p:nvPr/>
        </p:nvSpPr>
        <p:spPr bwMode="auto">
          <a:xfrm>
            <a:off x="6350000" y="342265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B</a:t>
            </a:r>
          </a:p>
        </p:txBody>
      </p:sp>
      <p:sp>
        <p:nvSpPr>
          <p:cNvPr id="33806" name="Text Box 14"/>
          <p:cNvSpPr txBox="1">
            <a:spLocks noChangeArrowheads="1"/>
          </p:cNvSpPr>
          <p:nvPr/>
        </p:nvSpPr>
        <p:spPr bwMode="auto">
          <a:xfrm>
            <a:off x="2114550" y="5773738"/>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C</a:t>
            </a:r>
          </a:p>
        </p:txBody>
      </p:sp>
      <p:sp>
        <p:nvSpPr>
          <p:cNvPr id="33807" name="Text Box 15"/>
          <p:cNvSpPr txBox="1">
            <a:spLocks noChangeArrowheads="1"/>
          </p:cNvSpPr>
          <p:nvPr/>
        </p:nvSpPr>
        <p:spPr bwMode="auto">
          <a:xfrm>
            <a:off x="496888" y="2498725"/>
            <a:ext cx="125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1</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08" name="Text Box 16"/>
          <p:cNvSpPr txBox="1">
            <a:spLocks noChangeArrowheads="1"/>
          </p:cNvSpPr>
          <p:nvPr/>
        </p:nvSpPr>
        <p:spPr bwMode="auto">
          <a:xfrm>
            <a:off x="2981325" y="2859088"/>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2</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09" name="Text Box 17"/>
          <p:cNvSpPr txBox="1">
            <a:spLocks noChangeArrowheads="1"/>
          </p:cNvSpPr>
          <p:nvPr/>
        </p:nvSpPr>
        <p:spPr bwMode="auto">
          <a:xfrm>
            <a:off x="5429250" y="386715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1</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10" name="Text Box 18"/>
          <p:cNvSpPr txBox="1">
            <a:spLocks noChangeArrowheads="1"/>
          </p:cNvSpPr>
          <p:nvPr/>
        </p:nvSpPr>
        <p:spPr bwMode="auto">
          <a:xfrm>
            <a:off x="7261225" y="24892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2</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11" name="Text Box 19"/>
          <p:cNvSpPr txBox="1">
            <a:spLocks noChangeArrowheads="1"/>
          </p:cNvSpPr>
          <p:nvPr/>
        </p:nvSpPr>
        <p:spPr bwMode="auto">
          <a:xfrm>
            <a:off x="508000" y="4664075"/>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1</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12" name="Text Box 20"/>
          <p:cNvSpPr txBox="1">
            <a:spLocks noChangeArrowheads="1"/>
          </p:cNvSpPr>
          <p:nvPr/>
        </p:nvSpPr>
        <p:spPr bwMode="auto">
          <a:xfrm>
            <a:off x="2992438" y="4664075"/>
            <a:ext cx="125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2</a:t>
            </a:r>
            <a:r>
              <a:rPr lang="zh-CN" altLang="zh-CN">
                <a:solidFill>
                  <a:srgbClr val="0000FF"/>
                </a:solidFill>
                <a:latin typeface="宋体" charset="-122"/>
              </a:rPr>
              <a:t>=3</a:t>
            </a:r>
            <a:r>
              <a:rPr lang="zh-CN" altLang="en-US">
                <a:solidFill>
                  <a:srgbClr val="0000FF"/>
                </a:solidFill>
                <a:latin typeface="宋体" charset="-122"/>
              </a:rPr>
              <a:t>牛</a:t>
            </a:r>
          </a:p>
        </p:txBody>
      </p:sp>
      <p:sp>
        <p:nvSpPr>
          <p:cNvPr id="33813" name="Text Box 21"/>
          <p:cNvSpPr txBox="1">
            <a:spLocks noChangeArrowheads="1"/>
          </p:cNvSpPr>
          <p:nvPr/>
        </p:nvSpPr>
        <p:spPr bwMode="auto">
          <a:xfrm>
            <a:off x="4935538" y="4735513"/>
            <a:ext cx="125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1</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14" name="Text Box 22"/>
          <p:cNvSpPr txBox="1">
            <a:spLocks noChangeArrowheads="1"/>
          </p:cNvSpPr>
          <p:nvPr/>
        </p:nvSpPr>
        <p:spPr bwMode="auto">
          <a:xfrm>
            <a:off x="7312025" y="4735513"/>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F</a:t>
            </a:r>
            <a:r>
              <a:rPr lang="zh-CN" altLang="zh-CN" baseline="-25000">
                <a:solidFill>
                  <a:srgbClr val="0000FF"/>
                </a:solidFill>
                <a:latin typeface="宋体" charset="-122"/>
              </a:rPr>
              <a:t>2</a:t>
            </a:r>
            <a:r>
              <a:rPr lang="zh-CN" altLang="zh-CN">
                <a:solidFill>
                  <a:srgbClr val="0000FF"/>
                </a:solidFill>
                <a:latin typeface="宋体" charset="-122"/>
              </a:rPr>
              <a:t>=5</a:t>
            </a:r>
            <a:r>
              <a:rPr lang="zh-CN" altLang="en-US">
                <a:solidFill>
                  <a:srgbClr val="0000FF"/>
                </a:solidFill>
                <a:latin typeface="宋体" charset="-122"/>
              </a:rPr>
              <a:t>牛</a:t>
            </a:r>
          </a:p>
        </p:txBody>
      </p:sp>
      <p:sp>
        <p:nvSpPr>
          <p:cNvPr id="33815" name="Rectangle 23"/>
          <p:cNvSpPr>
            <a:spLocks noChangeArrowheads="1"/>
          </p:cNvSpPr>
          <p:nvPr/>
        </p:nvSpPr>
        <p:spPr bwMode="auto">
          <a:xfrm>
            <a:off x="6088063" y="4953000"/>
            <a:ext cx="433387" cy="792163"/>
          </a:xfrm>
          <a:prstGeom prst="rect">
            <a:avLst/>
          </a:prstGeom>
          <a:solidFill>
            <a:srgbClr val="FF3300"/>
          </a:solidFill>
          <a:ln w="9525">
            <a:solidFill>
              <a:schemeClr val="tx1"/>
            </a:solidFill>
            <a:miter lim="800000"/>
            <a:headEnd/>
            <a:tailEnd/>
          </a:ln>
        </p:spPr>
        <p:txBody>
          <a:bodyPr wrap="none" anchor="ctr"/>
          <a:lstStyle/>
          <a:p>
            <a:endParaRPr lang="zh-CN" altLang="en-US"/>
          </a:p>
        </p:txBody>
      </p:sp>
      <p:sp>
        <p:nvSpPr>
          <p:cNvPr id="33816" name="Rectangle 24"/>
          <p:cNvSpPr>
            <a:spLocks noChangeArrowheads="1"/>
          </p:cNvSpPr>
          <p:nvPr/>
        </p:nvSpPr>
        <p:spPr bwMode="auto">
          <a:xfrm>
            <a:off x="6664325" y="4953000"/>
            <a:ext cx="431800" cy="792163"/>
          </a:xfrm>
          <a:prstGeom prst="rect">
            <a:avLst/>
          </a:prstGeom>
          <a:solidFill>
            <a:srgbClr val="FF9900"/>
          </a:solidFill>
          <a:ln w="9525">
            <a:solidFill>
              <a:schemeClr val="tx1"/>
            </a:solidFill>
            <a:miter lim="800000"/>
            <a:headEnd/>
            <a:tailEnd/>
          </a:ln>
        </p:spPr>
        <p:txBody>
          <a:bodyPr wrap="none" anchor="ctr"/>
          <a:lstStyle/>
          <a:p>
            <a:endParaRPr lang="zh-CN" altLang="en-US"/>
          </a:p>
        </p:txBody>
      </p:sp>
      <p:sp>
        <p:nvSpPr>
          <p:cNvPr id="33817" name="Line 25"/>
          <p:cNvSpPr>
            <a:spLocks noChangeShapeType="1"/>
          </p:cNvSpPr>
          <p:nvPr/>
        </p:nvSpPr>
        <p:spPr bwMode="auto">
          <a:xfrm>
            <a:off x="7024688" y="5311775"/>
            <a:ext cx="935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18" name="Line 26"/>
          <p:cNvSpPr>
            <a:spLocks noChangeShapeType="1"/>
          </p:cNvSpPr>
          <p:nvPr/>
        </p:nvSpPr>
        <p:spPr bwMode="auto">
          <a:xfrm flipH="1">
            <a:off x="5064125" y="5322888"/>
            <a:ext cx="1008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19" name="Line 27"/>
          <p:cNvSpPr>
            <a:spLocks noChangeShapeType="1"/>
          </p:cNvSpPr>
          <p:nvPr/>
        </p:nvSpPr>
        <p:spPr bwMode="auto">
          <a:xfrm>
            <a:off x="2776538" y="5311775"/>
            <a:ext cx="790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20" name="Line 28"/>
          <p:cNvSpPr>
            <a:spLocks noChangeShapeType="1"/>
          </p:cNvSpPr>
          <p:nvPr/>
        </p:nvSpPr>
        <p:spPr bwMode="auto">
          <a:xfrm flipH="1">
            <a:off x="903288" y="5311775"/>
            <a:ext cx="1009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845" name="Text Box 29"/>
          <p:cNvSpPr txBox="1">
            <a:spLocks noChangeArrowheads="1"/>
          </p:cNvSpPr>
          <p:nvPr/>
        </p:nvSpPr>
        <p:spPr bwMode="auto">
          <a:xfrm>
            <a:off x="5254625" y="1889125"/>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宋体" charset="-122"/>
              </a:rPr>
              <a:t>B</a:t>
            </a:r>
          </a:p>
        </p:txBody>
      </p:sp>
      <p:sp>
        <p:nvSpPr>
          <p:cNvPr id="33822" name="Text Box 30"/>
          <p:cNvSpPr txBox="1">
            <a:spLocks noChangeArrowheads="1"/>
          </p:cNvSpPr>
          <p:nvPr/>
        </p:nvSpPr>
        <p:spPr bwMode="auto">
          <a:xfrm>
            <a:off x="6327775" y="580707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D</a:t>
            </a:r>
          </a:p>
        </p:txBody>
      </p:sp>
      <p:pic>
        <p:nvPicPr>
          <p:cNvPr id="33823" name="Picture 49" descr="课堂练习"/>
          <p:cNvPicPr>
            <a:picLocks noChangeAspect="1" noChangeArrowheads="1"/>
          </p:cNvPicPr>
          <p:nvPr/>
        </p:nvPicPr>
        <p:blipFill>
          <a:blip r:embed="rId2">
            <a:extLst>
              <a:ext uri="{28A0092B-C50C-407E-A947-70E740481C1C}">
                <a14:useLocalDpi xmlns:a14="http://schemas.microsoft.com/office/drawing/2010/main" val="0"/>
              </a:ext>
            </a:extLst>
          </a:blip>
          <a:srcRect r="7454"/>
          <a:stretch>
            <a:fillRect/>
          </a:stretch>
        </p:blipFill>
        <p:spPr bwMode="auto">
          <a:xfrm>
            <a:off x="2473325" y="890588"/>
            <a:ext cx="38830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226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96913" y="1520825"/>
            <a:ext cx="76596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zh-CN">
                <a:solidFill>
                  <a:srgbClr val="0000FF"/>
                </a:solidFill>
                <a:latin typeface="宋体" charset="-122"/>
              </a:rPr>
              <a:t>2.</a:t>
            </a:r>
            <a:r>
              <a:rPr lang="zh-CN" altLang="en-US">
                <a:solidFill>
                  <a:srgbClr val="0000FF"/>
                </a:solidFill>
                <a:latin typeface="宋体" charset="-122"/>
              </a:rPr>
              <a:t>质量</a:t>
            </a:r>
            <a:r>
              <a:rPr lang="zh-CN" altLang="zh-CN">
                <a:solidFill>
                  <a:srgbClr val="0000FF"/>
                </a:solidFill>
                <a:latin typeface="宋体" charset="-122"/>
              </a:rPr>
              <a:t>m</a:t>
            </a:r>
            <a:r>
              <a:rPr lang="zh-CN" altLang="en-US">
                <a:solidFill>
                  <a:srgbClr val="0000FF"/>
                </a:solidFill>
                <a:latin typeface="宋体" charset="-122"/>
              </a:rPr>
              <a:t>为</a:t>
            </a:r>
            <a:r>
              <a:rPr lang="zh-CN" altLang="zh-CN">
                <a:solidFill>
                  <a:srgbClr val="0000FF"/>
                </a:solidFill>
                <a:latin typeface="宋体" charset="-122"/>
              </a:rPr>
              <a:t>0.01</a:t>
            </a:r>
            <a:r>
              <a:rPr lang="zh-CN" altLang="en-US">
                <a:solidFill>
                  <a:srgbClr val="0000FF"/>
                </a:solidFill>
                <a:latin typeface="宋体" charset="-122"/>
              </a:rPr>
              <a:t>克的一滴水在空中匀速直线下落</a:t>
            </a:r>
            <a:r>
              <a:rPr lang="zh-CN" altLang="zh-CN">
                <a:solidFill>
                  <a:srgbClr val="0000FF"/>
                </a:solidFill>
                <a:latin typeface="宋体" charset="-122"/>
              </a:rPr>
              <a:t>,</a:t>
            </a:r>
            <a:r>
              <a:rPr lang="zh-CN" altLang="en-US">
                <a:solidFill>
                  <a:srgbClr val="0000FF"/>
                </a:solidFill>
                <a:latin typeface="宋体" charset="-122"/>
              </a:rPr>
              <a:t>它受到空气阻力的大小为多少牛</a:t>
            </a:r>
            <a:r>
              <a:rPr lang="zh-CN" altLang="zh-CN">
                <a:solidFill>
                  <a:srgbClr val="0000FF"/>
                </a:solidFill>
                <a:latin typeface="宋体" charset="-122"/>
              </a:rPr>
              <a:t>? </a:t>
            </a:r>
            <a:r>
              <a:rPr lang="zh-CN" altLang="en-US">
                <a:solidFill>
                  <a:srgbClr val="0000FF"/>
                </a:solidFill>
                <a:latin typeface="宋体" charset="-122"/>
              </a:rPr>
              <a:t>方向如何</a:t>
            </a:r>
            <a:r>
              <a:rPr lang="zh-CN" altLang="zh-CN">
                <a:solidFill>
                  <a:srgbClr val="0000FF"/>
                </a:solidFill>
                <a:latin typeface="宋体" charset="-122"/>
              </a:rPr>
              <a:t>?</a:t>
            </a:r>
          </a:p>
        </p:txBody>
      </p:sp>
      <p:sp>
        <p:nvSpPr>
          <p:cNvPr id="35843" name="Text Box 3"/>
          <p:cNvSpPr txBox="1">
            <a:spLocks noChangeArrowheads="1"/>
          </p:cNvSpPr>
          <p:nvPr/>
        </p:nvSpPr>
        <p:spPr bwMode="auto">
          <a:xfrm>
            <a:off x="868363" y="2679700"/>
            <a:ext cx="77438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宋体" charset="-122"/>
              </a:rPr>
              <a:t>解：因为水滴在空中匀速直线下落，根据二力平衡的条件可知，空气阻力和重力的大小相等，所以一滴水受到的空气阻力f=G=mg=0.01</a:t>
            </a:r>
            <a:r>
              <a:rPr lang="zh-CN" altLang="en-US">
                <a:latin typeface="宋体" charset="-122"/>
                <a:sym typeface="Arial" charset="0"/>
              </a:rPr>
              <a:t>×0.001</a:t>
            </a:r>
            <a:r>
              <a:rPr lang="zh-CN" altLang="en-US">
                <a:latin typeface="Arial" charset="0"/>
                <a:sym typeface="Arial" charset="0"/>
              </a:rPr>
              <a:t>㎏×9.8N/㎏=</a:t>
            </a:r>
            <a:r>
              <a:rPr lang="zh-CN" altLang="en-US">
                <a:latin typeface="宋体" charset="-122"/>
              </a:rPr>
              <a:t>9.8×10</a:t>
            </a:r>
            <a:r>
              <a:rPr lang="zh-CN" altLang="en-US" baseline="30000">
                <a:latin typeface="宋体" charset="-122"/>
              </a:rPr>
              <a:t>-5 </a:t>
            </a:r>
            <a:r>
              <a:rPr lang="zh-CN" altLang="en-US">
                <a:latin typeface="宋体" charset="-122"/>
              </a:rPr>
              <a:t>N</a:t>
            </a:r>
          </a:p>
          <a:p>
            <a:pPr eaLnBrk="1" hangingPunct="1">
              <a:lnSpc>
                <a:spcPct val="150000"/>
              </a:lnSpc>
            </a:pPr>
            <a:r>
              <a:rPr lang="zh-CN" altLang="en-US">
                <a:latin typeface="宋体" charset="-122"/>
              </a:rPr>
              <a:t>它受到空气阻力的方向与重力的方向相反，竖直向上。</a:t>
            </a:r>
          </a:p>
          <a:p>
            <a:pPr eaLnBrk="1" hangingPunct="1">
              <a:lnSpc>
                <a:spcPct val="150000"/>
              </a:lnSpc>
            </a:pPr>
            <a:r>
              <a:rPr lang="zh-CN" altLang="en-US">
                <a:latin typeface="宋体" charset="-122"/>
              </a:rPr>
              <a:t>答：它受到空气阻力的大小为9.8×10</a:t>
            </a:r>
            <a:r>
              <a:rPr lang="zh-CN" altLang="en-US" baseline="30000">
                <a:latin typeface="宋体" charset="-122"/>
              </a:rPr>
              <a:t>-5 </a:t>
            </a:r>
            <a:r>
              <a:rPr lang="zh-CN" altLang="en-US">
                <a:latin typeface="宋体" charset="-122"/>
              </a:rPr>
              <a:t>N，方向竖直向上。</a:t>
            </a:r>
          </a:p>
          <a:p>
            <a:pPr eaLnBrk="1" hangingPunct="1">
              <a:lnSpc>
                <a:spcPct val="150000"/>
              </a:lnSpc>
            </a:pPr>
            <a:endParaRPr lang="zh-CN" altLang="en-US" baseline="30000">
              <a:latin typeface="宋体" charset="-122"/>
            </a:endParaRPr>
          </a:p>
        </p:txBody>
      </p:sp>
      <p:graphicFrame>
        <p:nvGraphicFramePr>
          <p:cNvPr id="34820" name="Object 4"/>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054" r:id="rId3" imgW="915121" imgH="215810" progId="Equation.3">
                  <p:embed/>
                </p:oleObj>
              </mc:Choice>
              <mc:Fallback>
                <p:oleObj r:id="rId3" imgW="915121" imgH="21581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5"/>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055" r:id="rId5" imgW="915121" imgH="215810" progId="Equation.3">
                  <p:embed/>
                </p:oleObj>
              </mc:Choice>
              <mc:Fallback>
                <p:oleObj r:id="rId5" imgW="915121" imgH="21581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719786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27075" y="401638"/>
            <a:ext cx="78930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a:solidFill>
                  <a:srgbClr val="0000FF"/>
                </a:solidFill>
                <a:latin typeface="宋体" charset="-122"/>
              </a:rPr>
              <a:t>3.</a:t>
            </a:r>
            <a:r>
              <a:rPr lang="zh-CN" altLang="en-US">
                <a:solidFill>
                  <a:srgbClr val="0000FF"/>
                </a:solidFill>
                <a:latin typeface="宋体" charset="-122"/>
              </a:rPr>
              <a:t>质量为</a:t>
            </a:r>
            <a:r>
              <a:rPr lang="zh-CN" altLang="zh-CN">
                <a:solidFill>
                  <a:srgbClr val="0000FF"/>
                </a:solidFill>
                <a:latin typeface="宋体" charset="-122"/>
              </a:rPr>
              <a:t>5t</a:t>
            </a:r>
            <a:r>
              <a:rPr lang="zh-CN" altLang="en-US">
                <a:solidFill>
                  <a:srgbClr val="0000FF"/>
                </a:solidFill>
                <a:latin typeface="宋体" charset="-122"/>
              </a:rPr>
              <a:t>的汽车，在平直的公路上匀速前进，汽车受到几个力？若它所受到的阻力是车重的</a:t>
            </a:r>
            <a:r>
              <a:rPr lang="zh-CN" altLang="zh-CN">
                <a:solidFill>
                  <a:srgbClr val="0000FF"/>
                </a:solidFill>
                <a:latin typeface="宋体" charset="-122"/>
              </a:rPr>
              <a:t>0.05</a:t>
            </a:r>
            <a:r>
              <a:rPr lang="zh-CN" altLang="en-US">
                <a:solidFill>
                  <a:srgbClr val="0000FF"/>
                </a:solidFill>
                <a:latin typeface="宋体" charset="-122"/>
              </a:rPr>
              <a:t>倍，求汽车发动机的牵引力。</a:t>
            </a:r>
          </a:p>
        </p:txBody>
      </p:sp>
      <p:sp>
        <p:nvSpPr>
          <p:cNvPr id="36867" name="Text Box 3"/>
          <p:cNvSpPr txBox="1">
            <a:spLocks noChangeArrowheads="1"/>
          </p:cNvSpPr>
          <p:nvPr/>
        </p:nvSpPr>
        <p:spPr bwMode="auto">
          <a:xfrm>
            <a:off x="2462213" y="1511300"/>
            <a:ext cx="61960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en-US">
                <a:latin typeface="宋体" charset="-122"/>
              </a:rPr>
              <a:t>解：阻力f=0.05G=0.05mg=0.05</a:t>
            </a:r>
            <a:r>
              <a:rPr lang="zh-CN" altLang="en-US">
                <a:latin typeface="宋体" charset="-122"/>
                <a:sym typeface="Arial" charset="0"/>
              </a:rPr>
              <a:t>×5×1000</a:t>
            </a:r>
            <a:r>
              <a:rPr lang="zh-CN" altLang="en-US">
                <a:latin typeface="Arial" charset="0"/>
                <a:sym typeface="Arial" charset="0"/>
              </a:rPr>
              <a:t>㎏×9.8N/kg=</a:t>
            </a:r>
            <a:r>
              <a:rPr lang="zh-CN" altLang="en-US">
                <a:latin typeface="宋体" charset="-122"/>
              </a:rPr>
              <a:t>2450N</a:t>
            </a:r>
          </a:p>
        </p:txBody>
      </p:sp>
      <p:sp>
        <p:nvSpPr>
          <p:cNvPr id="35844" name="Rectangle 4"/>
          <p:cNvSpPr>
            <a:spLocks noChangeArrowheads="1"/>
          </p:cNvSpPr>
          <p:nvPr/>
        </p:nvSpPr>
        <p:spPr bwMode="auto">
          <a:xfrm>
            <a:off x="4030663" y="3863975"/>
            <a:ext cx="1439862" cy="790575"/>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5845" name="Line 5"/>
          <p:cNvSpPr>
            <a:spLocks noChangeShapeType="1"/>
          </p:cNvSpPr>
          <p:nvPr/>
        </p:nvSpPr>
        <p:spPr bwMode="auto">
          <a:xfrm>
            <a:off x="2517775" y="4654550"/>
            <a:ext cx="4752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5846" name="Group 6"/>
          <p:cNvGrpSpPr>
            <a:grpSpLocks/>
          </p:cNvGrpSpPr>
          <p:nvPr/>
        </p:nvGrpSpPr>
        <p:grpSpPr bwMode="auto">
          <a:xfrm>
            <a:off x="4678363" y="4229100"/>
            <a:ext cx="504825" cy="2009775"/>
            <a:chOff x="0" y="0"/>
            <a:chExt cx="318" cy="1266"/>
          </a:xfrm>
        </p:grpSpPr>
        <p:grpSp>
          <p:nvGrpSpPr>
            <p:cNvPr id="35857" name="Group 7"/>
            <p:cNvGrpSpPr>
              <a:grpSpLocks/>
            </p:cNvGrpSpPr>
            <p:nvPr/>
          </p:nvGrpSpPr>
          <p:grpSpPr bwMode="auto">
            <a:xfrm>
              <a:off x="0" y="46"/>
              <a:ext cx="318" cy="1220"/>
              <a:chOff x="0" y="0"/>
              <a:chExt cx="318" cy="1220"/>
            </a:xfrm>
          </p:grpSpPr>
          <p:sp>
            <p:nvSpPr>
              <p:cNvPr id="35859" name="Line 8"/>
              <p:cNvSpPr>
                <a:spLocks noChangeShapeType="1"/>
              </p:cNvSpPr>
              <p:nvPr/>
            </p:nvSpPr>
            <p:spPr bwMode="auto">
              <a:xfrm>
                <a:off x="46" y="0"/>
                <a:ext cx="0" cy="1088"/>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5860" name="Text Box 9"/>
              <p:cNvSpPr txBox="1">
                <a:spLocks noChangeArrowheads="1"/>
              </p:cNvSpPr>
              <p:nvPr/>
            </p:nvSpPr>
            <p:spPr bwMode="auto">
              <a:xfrm>
                <a:off x="0" y="816"/>
                <a:ext cx="3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3600">
                    <a:solidFill>
                      <a:srgbClr val="FF3300"/>
                    </a:solidFill>
                    <a:latin typeface="Arial" charset="0"/>
                  </a:rPr>
                  <a:t>Ｇ</a:t>
                </a:r>
                <a:endParaRPr lang="zh-CN" altLang="en-US" sz="1800" b="0">
                  <a:solidFill>
                    <a:schemeClr val="tx1"/>
                  </a:solidFill>
                  <a:latin typeface="Tahoma" pitchFamily="34" charset="0"/>
                </a:endParaRPr>
              </a:p>
            </p:txBody>
          </p:sp>
        </p:grpSp>
        <p:sp>
          <p:nvSpPr>
            <p:cNvPr id="35858" name="Oval 10"/>
            <p:cNvSpPr>
              <a:spLocks noChangeArrowheads="1"/>
            </p:cNvSpPr>
            <p:nvPr/>
          </p:nvSpPr>
          <p:spPr bwMode="auto">
            <a:xfrm>
              <a:off x="0" y="0"/>
              <a:ext cx="91" cy="90"/>
            </a:xfrm>
            <a:prstGeom prst="ellipse">
              <a:avLst/>
            </a:prstGeom>
            <a:solidFill>
              <a:srgbClr val="FF0000"/>
            </a:solidFill>
            <a:ln w="9525">
              <a:solidFill>
                <a:schemeClr val="tx1"/>
              </a:solidFill>
              <a:round/>
              <a:headEnd/>
              <a:tailEnd/>
            </a:ln>
          </p:spPr>
          <p:txBody>
            <a:bodyPr wrap="none" anchor="ctr"/>
            <a:lstStyle/>
            <a:p>
              <a:pPr algn="ctr"/>
              <a:endParaRPr lang="zh-CN" altLang="zh-CN" sz="1800" b="0">
                <a:solidFill>
                  <a:schemeClr val="tx1"/>
                </a:solidFill>
                <a:latin typeface="Tahoma" pitchFamily="34" charset="0"/>
              </a:endParaRPr>
            </a:p>
          </p:txBody>
        </p:sp>
      </p:grpSp>
      <p:grpSp>
        <p:nvGrpSpPr>
          <p:cNvPr id="35847" name="Group 11"/>
          <p:cNvGrpSpPr>
            <a:grpSpLocks/>
          </p:cNvGrpSpPr>
          <p:nvPr/>
        </p:nvGrpSpPr>
        <p:grpSpPr bwMode="auto">
          <a:xfrm>
            <a:off x="4765675" y="2508250"/>
            <a:ext cx="633413" cy="1714500"/>
            <a:chOff x="0" y="0"/>
            <a:chExt cx="399" cy="1080"/>
          </a:xfrm>
        </p:grpSpPr>
        <p:sp>
          <p:nvSpPr>
            <p:cNvPr id="35855" name="Line 12"/>
            <p:cNvSpPr>
              <a:spLocks noChangeShapeType="1"/>
            </p:cNvSpPr>
            <p:nvPr/>
          </p:nvSpPr>
          <p:spPr bwMode="auto">
            <a:xfrm flipV="1">
              <a:off x="0" y="45"/>
              <a:ext cx="8" cy="1035"/>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5856" name="Text Box 13"/>
            <p:cNvSpPr txBox="1">
              <a:spLocks noChangeArrowheads="1"/>
            </p:cNvSpPr>
            <p:nvPr/>
          </p:nvSpPr>
          <p:spPr bwMode="auto">
            <a:xfrm>
              <a:off x="81" y="0"/>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a:latin typeface="Tahoma" pitchFamily="34" charset="0"/>
                </a:rPr>
                <a:t>N</a:t>
              </a:r>
            </a:p>
          </p:txBody>
        </p:sp>
      </p:grpSp>
      <p:grpSp>
        <p:nvGrpSpPr>
          <p:cNvPr id="35848" name="Group 14"/>
          <p:cNvGrpSpPr>
            <a:grpSpLocks/>
          </p:cNvGrpSpPr>
          <p:nvPr/>
        </p:nvGrpSpPr>
        <p:grpSpPr bwMode="auto">
          <a:xfrm>
            <a:off x="4822825" y="3935413"/>
            <a:ext cx="1368425" cy="641350"/>
            <a:chOff x="0" y="0"/>
            <a:chExt cx="862" cy="404"/>
          </a:xfrm>
        </p:grpSpPr>
        <p:sp>
          <p:nvSpPr>
            <p:cNvPr id="35853" name="Line 15"/>
            <p:cNvSpPr>
              <a:spLocks noChangeShapeType="1"/>
            </p:cNvSpPr>
            <p:nvPr/>
          </p:nvSpPr>
          <p:spPr bwMode="auto">
            <a:xfrm>
              <a:off x="0" y="227"/>
              <a:ext cx="499" cy="0"/>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5854" name="Text Box 16"/>
            <p:cNvSpPr txBox="1">
              <a:spLocks noChangeArrowheads="1"/>
            </p:cNvSpPr>
            <p:nvPr/>
          </p:nvSpPr>
          <p:spPr bwMode="auto">
            <a:xfrm>
              <a:off x="544" y="0"/>
              <a:ext cx="3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3600">
                  <a:solidFill>
                    <a:srgbClr val="FF3300"/>
                  </a:solidFill>
                  <a:latin typeface="Arial" charset="0"/>
                </a:rPr>
                <a:t>F</a:t>
              </a:r>
              <a:endParaRPr lang="zh-CN" altLang="zh-CN" sz="1800" b="0">
                <a:solidFill>
                  <a:schemeClr val="tx1"/>
                </a:solidFill>
                <a:latin typeface="Tahoma" pitchFamily="34" charset="0"/>
              </a:endParaRPr>
            </a:p>
          </p:txBody>
        </p:sp>
      </p:grpSp>
      <p:grpSp>
        <p:nvGrpSpPr>
          <p:cNvPr id="35849" name="Group 17"/>
          <p:cNvGrpSpPr>
            <a:grpSpLocks/>
          </p:cNvGrpSpPr>
          <p:nvPr/>
        </p:nvGrpSpPr>
        <p:grpSpPr bwMode="auto">
          <a:xfrm>
            <a:off x="3454400" y="4013200"/>
            <a:ext cx="1223963" cy="641350"/>
            <a:chOff x="0" y="0"/>
            <a:chExt cx="771" cy="404"/>
          </a:xfrm>
        </p:grpSpPr>
        <p:sp>
          <p:nvSpPr>
            <p:cNvPr id="35851" name="Line 18"/>
            <p:cNvSpPr>
              <a:spLocks noChangeShapeType="1"/>
            </p:cNvSpPr>
            <p:nvPr/>
          </p:nvSpPr>
          <p:spPr bwMode="auto">
            <a:xfrm flipH="1">
              <a:off x="272" y="182"/>
              <a:ext cx="499" cy="0"/>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5852" name="Text Box 19"/>
            <p:cNvSpPr txBox="1">
              <a:spLocks noChangeArrowheads="1"/>
            </p:cNvSpPr>
            <p:nvPr/>
          </p:nvSpPr>
          <p:spPr bwMode="auto">
            <a:xfrm>
              <a:off x="0" y="0"/>
              <a:ext cx="3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3600">
                  <a:solidFill>
                    <a:srgbClr val="FF3300"/>
                  </a:solidFill>
                  <a:latin typeface="Arial" charset="0"/>
                </a:rPr>
                <a:t>f</a:t>
              </a:r>
              <a:endParaRPr lang="zh-CN" altLang="zh-CN" sz="1800" b="0">
                <a:solidFill>
                  <a:schemeClr val="tx1"/>
                </a:solidFill>
                <a:latin typeface="Tahoma" pitchFamily="34" charset="0"/>
              </a:endParaRPr>
            </a:p>
          </p:txBody>
        </p:sp>
      </p:grpSp>
      <p:sp>
        <p:nvSpPr>
          <p:cNvPr id="35850" name="Text Box 20"/>
          <p:cNvSpPr txBox="1">
            <a:spLocks noChangeArrowheads="1"/>
          </p:cNvSpPr>
          <p:nvPr/>
        </p:nvSpPr>
        <p:spPr bwMode="auto">
          <a:xfrm>
            <a:off x="1981200" y="5270500"/>
            <a:ext cx="930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zh-CN">
                <a:latin typeface="宋体" charset="-122"/>
              </a:rPr>
              <a:t>4</a:t>
            </a:r>
            <a:r>
              <a:rPr lang="zh-CN" altLang="en-US">
                <a:latin typeface="宋体" charset="-122"/>
              </a:rPr>
              <a:t>个</a:t>
            </a:r>
          </a:p>
        </p:txBody>
      </p:sp>
    </p:spTree>
    <p:extLst>
      <p:ext uri="{BB962C8B-B14F-4D97-AF65-F5344CB8AC3E}">
        <p14:creationId xmlns:p14="http://schemas.microsoft.com/office/powerpoint/2010/main" val="410835004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7167563" y="3856038"/>
            <a:ext cx="215900" cy="230505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zh-CN" altLang="en-US"/>
          </a:p>
        </p:txBody>
      </p:sp>
      <p:sp>
        <p:nvSpPr>
          <p:cNvPr id="36867" name="AutoShape 3"/>
          <p:cNvSpPr>
            <a:spLocks noChangeArrowheads="1"/>
          </p:cNvSpPr>
          <p:nvPr/>
        </p:nvSpPr>
        <p:spPr bwMode="auto">
          <a:xfrm>
            <a:off x="8175625" y="3279775"/>
            <a:ext cx="215900" cy="230505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zh-CN" altLang="en-US"/>
          </a:p>
        </p:txBody>
      </p:sp>
      <p:sp>
        <p:nvSpPr>
          <p:cNvPr id="36868" name="AutoShape 4"/>
          <p:cNvSpPr>
            <a:spLocks noChangeArrowheads="1"/>
          </p:cNvSpPr>
          <p:nvPr/>
        </p:nvSpPr>
        <p:spPr bwMode="auto">
          <a:xfrm>
            <a:off x="5151438" y="3279775"/>
            <a:ext cx="215900" cy="230505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zh-CN" altLang="en-US"/>
          </a:p>
        </p:txBody>
      </p:sp>
      <p:sp>
        <p:nvSpPr>
          <p:cNvPr id="36869" name="AutoShape 5"/>
          <p:cNvSpPr>
            <a:spLocks noChangeArrowheads="1"/>
          </p:cNvSpPr>
          <p:nvPr/>
        </p:nvSpPr>
        <p:spPr bwMode="auto">
          <a:xfrm>
            <a:off x="4143375" y="3856038"/>
            <a:ext cx="215900" cy="230505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zh-CN" altLang="en-US"/>
          </a:p>
        </p:txBody>
      </p:sp>
      <p:sp>
        <p:nvSpPr>
          <p:cNvPr id="36870" name="AutoShape 6"/>
          <p:cNvSpPr>
            <a:spLocks noChangeArrowheads="1"/>
          </p:cNvSpPr>
          <p:nvPr/>
        </p:nvSpPr>
        <p:spPr bwMode="auto">
          <a:xfrm>
            <a:off x="4132263" y="3279775"/>
            <a:ext cx="4248150" cy="576263"/>
          </a:xfrm>
          <a:prstGeom prst="parallelogram">
            <a:avLst>
              <a:gd name="adj" fmla="val 184297"/>
            </a:avLst>
          </a:prstGeom>
          <a:solidFill>
            <a:schemeClr val="accent1"/>
          </a:solidFill>
          <a:ln w="9525">
            <a:solidFill>
              <a:schemeClr val="tx1"/>
            </a:solidFill>
            <a:miter lim="800000"/>
            <a:headEnd/>
            <a:tailEnd/>
          </a:ln>
        </p:spPr>
        <p:txBody>
          <a:bodyPr wrap="none" anchor="ctr"/>
          <a:lstStyle/>
          <a:p>
            <a:endParaRPr lang="zh-CN" altLang="en-US"/>
          </a:p>
        </p:txBody>
      </p:sp>
      <p:sp>
        <p:nvSpPr>
          <p:cNvPr id="36871" name="Rectangle 7"/>
          <p:cNvSpPr>
            <a:spLocks noChangeArrowheads="1"/>
          </p:cNvSpPr>
          <p:nvPr/>
        </p:nvSpPr>
        <p:spPr bwMode="auto">
          <a:xfrm>
            <a:off x="4132263" y="3856038"/>
            <a:ext cx="3167062" cy="142875"/>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6872" name="Line 8"/>
          <p:cNvSpPr>
            <a:spLocks noChangeShapeType="1"/>
          </p:cNvSpPr>
          <p:nvPr/>
        </p:nvSpPr>
        <p:spPr bwMode="auto">
          <a:xfrm flipV="1">
            <a:off x="7372350" y="3351213"/>
            <a:ext cx="1081088" cy="574675"/>
          </a:xfrm>
          <a:prstGeom prst="line">
            <a:avLst/>
          </a:prstGeom>
          <a:noFill/>
          <a:ln w="1524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3" name="Line 9"/>
          <p:cNvSpPr>
            <a:spLocks noChangeShapeType="1"/>
          </p:cNvSpPr>
          <p:nvPr/>
        </p:nvSpPr>
        <p:spPr bwMode="auto">
          <a:xfrm>
            <a:off x="8380413" y="327977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4" name="Line 10"/>
          <p:cNvSpPr>
            <a:spLocks noChangeShapeType="1"/>
          </p:cNvSpPr>
          <p:nvPr/>
        </p:nvSpPr>
        <p:spPr bwMode="auto">
          <a:xfrm flipV="1">
            <a:off x="7339013" y="3424238"/>
            <a:ext cx="1042987"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5" name="AutoShape 11"/>
          <p:cNvSpPr>
            <a:spLocks noChangeArrowheads="1"/>
          </p:cNvSpPr>
          <p:nvPr/>
        </p:nvSpPr>
        <p:spPr bwMode="auto">
          <a:xfrm>
            <a:off x="6003925" y="3206750"/>
            <a:ext cx="719138" cy="504825"/>
          </a:xfrm>
          <a:prstGeom prst="cube">
            <a:avLst>
              <a:gd name="adj" fmla="val 25000"/>
            </a:avLst>
          </a:prstGeom>
          <a:solidFill>
            <a:srgbClr val="FF0000"/>
          </a:solidFill>
          <a:ln w="9525">
            <a:solidFill>
              <a:schemeClr val="tx1"/>
            </a:solidFill>
            <a:miter lim="800000"/>
            <a:headEnd/>
            <a:tailEnd/>
          </a:ln>
        </p:spPr>
        <p:txBody>
          <a:bodyPr wrap="none" anchor="ctr"/>
          <a:lstStyle/>
          <a:p>
            <a:endParaRPr lang="zh-CN" altLang="en-US"/>
          </a:p>
        </p:txBody>
      </p:sp>
      <p:sp>
        <p:nvSpPr>
          <p:cNvPr id="36876" name="Text Box 12"/>
          <p:cNvSpPr txBox="1">
            <a:spLocks noChangeArrowheads="1"/>
          </p:cNvSpPr>
          <p:nvPr/>
        </p:nvSpPr>
        <p:spPr bwMode="auto">
          <a:xfrm>
            <a:off x="695325" y="928688"/>
            <a:ext cx="77533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zh-CN">
                <a:solidFill>
                  <a:srgbClr val="0000FF"/>
                </a:solidFill>
                <a:latin typeface="宋体" charset="-122"/>
              </a:rPr>
              <a:t>4.</a:t>
            </a:r>
            <a:r>
              <a:rPr lang="zh-CN" altLang="en-US">
                <a:solidFill>
                  <a:srgbClr val="0000FF"/>
                </a:solidFill>
                <a:latin typeface="宋体" charset="-122"/>
              </a:rPr>
              <a:t>放在水平桌面上的木块处于静止状态，下列各对力中是平衡力的是（     ）                                       </a:t>
            </a:r>
          </a:p>
          <a:p>
            <a:pPr eaLnBrk="1" hangingPunct="1">
              <a:lnSpc>
                <a:spcPct val="150000"/>
              </a:lnSpc>
            </a:pPr>
            <a:r>
              <a:rPr lang="zh-CN" altLang="zh-CN">
                <a:solidFill>
                  <a:srgbClr val="0000FF"/>
                </a:solidFill>
                <a:latin typeface="宋体" charset="-122"/>
              </a:rPr>
              <a:t>A.</a:t>
            </a:r>
            <a:r>
              <a:rPr lang="zh-CN" altLang="en-US">
                <a:solidFill>
                  <a:srgbClr val="0000FF"/>
                </a:solidFill>
                <a:latin typeface="宋体" charset="-122"/>
              </a:rPr>
              <a:t>木块的重力和木块对桌面的压力                             </a:t>
            </a:r>
          </a:p>
          <a:p>
            <a:pPr eaLnBrk="1" hangingPunct="1">
              <a:lnSpc>
                <a:spcPct val="150000"/>
              </a:lnSpc>
            </a:pPr>
            <a:r>
              <a:rPr lang="zh-CN" altLang="zh-CN">
                <a:solidFill>
                  <a:srgbClr val="0000FF"/>
                </a:solidFill>
                <a:latin typeface="宋体" charset="-122"/>
              </a:rPr>
              <a:t>B.</a:t>
            </a:r>
            <a:r>
              <a:rPr lang="zh-CN" altLang="en-US">
                <a:solidFill>
                  <a:srgbClr val="0000FF"/>
                </a:solidFill>
                <a:latin typeface="宋体" charset="-122"/>
              </a:rPr>
              <a:t>木块对桌面的压力和桌面对木块的支持力                   </a:t>
            </a:r>
          </a:p>
          <a:p>
            <a:pPr eaLnBrk="1" hangingPunct="1">
              <a:lnSpc>
                <a:spcPct val="150000"/>
              </a:lnSpc>
            </a:pPr>
            <a:r>
              <a:rPr lang="zh-CN" altLang="zh-CN">
                <a:solidFill>
                  <a:srgbClr val="0000FF"/>
                </a:solidFill>
                <a:latin typeface="宋体" charset="-122"/>
              </a:rPr>
              <a:t>C.</a:t>
            </a:r>
            <a:r>
              <a:rPr lang="zh-CN" altLang="en-US">
                <a:solidFill>
                  <a:srgbClr val="0000FF"/>
                </a:solidFill>
                <a:latin typeface="宋体" charset="-122"/>
              </a:rPr>
              <a:t>木块的重力和桌面</a:t>
            </a:r>
          </a:p>
          <a:p>
            <a:pPr eaLnBrk="1" hangingPunct="1">
              <a:lnSpc>
                <a:spcPct val="150000"/>
              </a:lnSpc>
            </a:pPr>
            <a:r>
              <a:rPr lang="zh-CN" altLang="en-US">
                <a:solidFill>
                  <a:srgbClr val="0000FF"/>
                </a:solidFill>
                <a:latin typeface="宋体" charset="-122"/>
              </a:rPr>
              <a:t>对木块的支持力                         </a:t>
            </a:r>
          </a:p>
          <a:p>
            <a:pPr eaLnBrk="1" hangingPunct="1">
              <a:lnSpc>
                <a:spcPct val="150000"/>
              </a:lnSpc>
            </a:pPr>
            <a:r>
              <a:rPr lang="zh-CN" altLang="zh-CN">
                <a:solidFill>
                  <a:srgbClr val="0000FF"/>
                </a:solidFill>
                <a:latin typeface="宋体" charset="-122"/>
              </a:rPr>
              <a:t>D.</a:t>
            </a:r>
            <a:r>
              <a:rPr lang="zh-CN" altLang="en-US">
                <a:solidFill>
                  <a:srgbClr val="0000FF"/>
                </a:solidFill>
                <a:latin typeface="宋体" charset="-122"/>
              </a:rPr>
              <a:t>木块的重力和木块</a:t>
            </a:r>
          </a:p>
          <a:p>
            <a:pPr eaLnBrk="1" hangingPunct="1">
              <a:lnSpc>
                <a:spcPct val="150000"/>
              </a:lnSpc>
            </a:pPr>
            <a:r>
              <a:rPr lang="zh-CN" altLang="en-US">
                <a:solidFill>
                  <a:srgbClr val="0000FF"/>
                </a:solidFill>
                <a:latin typeface="宋体" charset="-122"/>
              </a:rPr>
              <a:t>对地球的吸引力</a:t>
            </a:r>
          </a:p>
        </p:txBody>
      </p:sp>
      <p:sp>
        <p:nvSpPr>
          <p:cNvPr id="37901" name="Text Box 13"/>
          <p:cNvSpPr txBox="1">
            <a:spLocks noChangeArrowheads="1"/>
          </p:cNvSpPr>
          <p:nvPr/>
        </p:nvSpPr>
        <p:spPr bwMode="auto">
          <a:xfrm>
            <a:off x="3160713" y="1601788"/>
            <a:ext cx="633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宋体" charset="-122"/>
              </a:rPr>
              <a:t>C</a:t>
            </a:r>
          </a:p>
        </p:txBody>
      </p:sp>
    </p:spTree>
    <p:extLst>
      <p:ext uri="{BB962C8B-B14F-4D97-AF65-F5344CB8AC3E}">
        <p14:creationId xmlns:p14="http://schemas.microsoft.com/office/powerpoint/2010/main" val="322001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22338" y="1746250"/>
            <a:ext cx="7370762"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zh-CN">
                <a:solidFill>
                  <a:srgbClr val="0000FF"/>
                </a:solidFill>
                <a:latin typeface="宋体" charset="-122"/>
              </a:rPr>
              <a:t>5.</a:t>
            </a:r>
            <a:r>
              <a:rPr lang="zh-CN" altLang="en-US">
                <a:solidFill>
                  <a:srgbClr val="0000FF"/>
                </a:solidFill>
                <a:latin typeface="宋体" charset="-122"/>
              </a:rPr>
              <a:t>推不动讲台，原因是（      ）                    </a:t>
            </a:r>
          </a:p>
          <a:p>
            <a:pPr eaLnBrk="1" hangingPunct="1">
              <a:lnSpc>
                <a:spcPct val="150000"/>
              </a:lnSpc>
            </a:pPr>
            <a:r>
              <a:rPr lang="zh-CN" altLang="zh-CN">
                <a:solidFill>
                  <a:srgbClr val="0000FF"/>
                </a:solidFill>
                <a:latin typeface="宋体" charset="-122"/>
              </a:rPr>
              <a:t>A.</a:t>
            </a:r>
            <a:r>
              <a:rPr lang="zh-CN" altLang="en-US">
                <a:solidFill>
                  <a:srgbClr val="0000FF"/>
                </a:solidFill>
                <a:latin typeface="宋体" charset="-122"/>
              </a:rPr>
              <a:t>讲台受到地面摩擦力大于水平推力                                                                  </a:t>
            </a:r>
            <a:r>
              <a:rPr lang="zh-CN" altLang="zh-CN">
                <a:solidFill>
                  <a:srgbClr val="0000FF"/>
                </a:solidFill>
                <a:latin typeface="宋体" charset="-122"/>
              </a:rPr>
              <a:t>B.</a:t>
            </a:r>
            <a:r>
              <a:rPr lang="zh-CN" altLang="en-US">
                <a:solidFill>
                  <a:srgbClr val="0000FF"/>
                </a:solidFill>
                <a:latin typeface="宋体" charset="-122"/>
              </a:rPr>
              <a:t>讲台惯性大                                               </a:t>
            </a:r>
          </a:p>
          <a:p>
            <a:pPr eaLnBrk="1" hangingPunct="1">
              <a:lnSpc>
                <a:spcPct val="150000"/>
              </a:lnSpc>
            </a:pPr>
            <a:r>
              <a:rPr lang="zh-CN" altLang="zh-CN">
                <a:solidFill>
                  <a:srgbClr val="0000FF"/>
                </a:solidFill>
                <a:latin typeface="宋体" charset="-122"/>
              </a:rPr>
              <a:t>C.</a:t>
            </a:r>
            <a:r>
              <a:rPr lang="zh-CN" altLang="en-US">
                <a:solidFill>
                  <a:srgbClr val="0000FF"/>
                </a:solidFill>
                <a:latin typeface="宋体" charset="-122"/>
              </a:rPr>
              <a:t>讲台的重力大于水平推力                              </a:t>
            </a:r>
          </a:p>
          <a:p>
            <a:pPr eaLnBrk="1" hangingPunct="1">
              <a:lnSpc>
                <a:spcPct val="150000"/>
              </a:lnSpc>
            </a:pPr>
            <a:r>
              <a:rPr lang="zh-CN" altLang="zh-CN">
                <a:solidFill>
                  <a:srgbClr val="0000FF"/>
                </a:solidFill>
                <a:latin typeface="宋体" charset="-122"/>
              </a:rPr>
              <a:t>D.</a:t>
            </a:r>
            <a:r>
              <a:rPr lang="zh-CN" altLang="en-US">
                <a:solidFill>
                  <a:srgbClr val="0000FF"/>
                </a:solidFill>
                <a:latin typeface="宋体" charset="-122"/>
              </a:rPr>
              <a:t>讲台受到地面的摩擦力和水平推力是一对平衡力                             </a:t>
            </a:r>
          </a:p>
        </p:txBody>
      </p:sp>
      <p:sp>
        <p:nvSpPr>
          <p:cNvPr id="38915" name="Text Box 3"/>
          <p:cNvSpPr txBox="1">
            <a:spLocks noChangeArrowheads="1"/>
          </p:cNvSpPr>
          <p:nvPr/>
        </p:nvSpPr>
        <p:spPr bwMode="auto">
          <a:xfrm>
            <a:off x="4662488" y="1903413"/>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b="0">
                <a:latin typeface="Tahoma" pitchFamily="34" charset="0"/>
                <a:ea typeface="黑体" pitchFamily="49" charset="-122"/>
              </a:rPr>
              <a:t>D</a:t>
            </a:r>
          </a:p>
        </p:txBody>
      </p:sp>
    </p:spTree>
    <p:extLst>
      <p:ext uri="{BB962C8B-B14F-4D97-AF65-F5344CB8AC3E}">
        <p14:creationId xmlns:p14="http://schemas.microsoft.com/office/powerpoint/2010/main" val="3253019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47713" y="1103313"/>
            <a:ext cx="713898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zh-CN">
                <a:solidFill>
                  <a:srgbClr val="0000FF"/>
                </a:solidFill>
                <a:latin typeface="宋体" charset="-122"/>
              </a:rPr>
              <a:t>6.</a:t>
            </a:r>
            <a:r>
              <a:rPr lang="zh-CN" altLang="en-US">
                <a:solidFill>
                  <a:srgbClr val="0000FF"/>
                </a:solidFill>
                <a:latin typeface="宋体" charset="-122"/>
              </a:rPr>
              <a:t>如图，一木块在同一水平面上做匀速直线运动，第一次速度小，拉力为</a:t>
            </a:r>
            <a:r>
              <a:rPr lang="zh-CN" altLang="zh-CN">
                <a:solidFill>
                  <a:srgbClr val="0000FF"/>
                </a:solidFill>
                <a:latin typeface="宋体" charset="-122"/>
              </a:rPr>
              <a:t>F</a:t>
            </a:r>
            <a:r>
              <a:rPr lang="zh-CN" altLang="zh-CN" baseline="-25000">
                <a:solidFill>
                  <a:srgbClr val="0000FF"/>
                </a:solidFill>
                <a:latin typeface="宋体" charset="-122"/>
              </a:rPr>
              <a:t>1</a:t>
            </a:r>
            <a:r>
              <a:rPr lang="zh-CN" altLang="en-US">
                <a:solidFill>
                  <a:srgbClr val="0000FF"/>
                </a:solidFill>
                <a:latin typeface="宋体" charset="-122"/>
              </a:rPr>
              <a:t>，第二次速度大，拉力为</a:t>
            </a:r>
            <a:r>
              <a:rPr lang="zh-CN" altLang="zh-CN">
                <a:solidFill>
                  <a:srgbClr val="0000FF"/>
                </a:solidFill>
                <a:latin typeface="宋体" charset="-122"/>
              </a:rPr>
              <a:t>F</a:t>
            </a:r>
            <a:r>
              <a:rPr lang="zh-CN" altLang="zh-CN" baseline="-25000">
                <a:solidFill>
                  <a:srgbClr val="0000FF"/>
                </a:solidFill>
                <a:latin typeface="宋体" charset="-122"/>
              </a:rPr>
              <a:t>2</a:t>
            </a:r>
            <a:r>
              <a:rPr lang="zh-CN" altLang="zh-CN">
                <a:solidFill>
                  <a:srgbClr val="0000FF"/>
                </a:solidFill>
                <a:latin typeface="宋体" charset="-122"/>
              </a:rPr>
              <a:t>.</a:t>
            </a:r>
            <a:r>
              <a:rPr lang="zh-CN" altLang="en-US">
                <a:solidFill>
                  <a:srgbClr val="0000FF"/>
                </a:solidFill>
                <a:latin typeface="宋体" charset="-122"/>
              </a:rPr>
              <a:t>这两次拉力的大小关系是</a:t>
            </a:r>
            <a:r>
              <a:rPr lang="zh-CN" altLang="zh-CN">
                <a:solidFill>
                  <a:srgbClr val="0000FF"/>
                </a:solidFill>
                <a:latin typeface="宋体" charset="-122"/>
              </a:rPr>
              <a:t>F</a:t>
            </a:r>
            <a:r>
              <a:rPr lang="zh-CN" altLang="zh-CN" baseline="-25000">
                <a:solidFill>
                  <a:srgbClr val="0000FF"/>
                </a:solidFill>
                <a:latin typeface="宋体" charset="-122"/>
              </a:rPr>
              <a:t>1</a:t>
            </a:r>
            <a:r>
              <a:rPr lang="zh-CN" altLang="zh-CN">
                <a:solidFill>
                  <a:srgbClr val="0000FF"/>
                </a:solidFill>
                <a:latin typeface="宋体" charset="-122"/>
              </a:rPr>
              <a:t>_____F</a:t>
            </a:r>
            <a:r>
              <a:rPr lang="zh-CN" altLang="zh-CN" baseline="-25000">
                <a:solidFill>
                  <a:srgbClr val="0000FF"/>
                </a:solidFill>
                <a:latin typeface="宋体" charset="-122"/>
              </a:rPr>
              <a:t>2  </a:t>
            </a:r>
            <a:r>
              <a:rPr lang="zh-CN" altLang="zh-CN">
                <a:solidFill>
                  <a:srgbClr val="0000FF"/>
                </a:solidFill>
                <a:latin typeface="宋体" charset="-122"/>
              </a:rPr>
              <a:t>.</a:t>
            </a:r>
          </a:p>
        </p:txBody>
      </p:sp>
      <p:sp>
        <p:nvSpPr>
          <p:cNvPr id="39939" name="Text Box 3"/>
          <p:cNvSpPr txBox="1">
            <a:spLocks noChangeArrowheads="1"/>
          </p:cNvSpPr>
          <p:nvPr/>
        </p:nvSpPr>
        <p:spPr bwMode="auto">
          <a:xfrm>
            <a:off x="4500563" y="2379663"/>
            <a:ext cx="887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sz="2000">
                <a:latin typeface="Tahoma" pitchFamily="34" charset="0"/>
              </a:rPr>
              <a:t>等于</a:t>
            </a:r>
          </a:p>
        </p:txBody>
      </p:sp>
      <p:sp>
        <p:nvSpPr>
          <p:cNvPr id="38916" name="Rectangle 4"/>
          <p:cNvSpPr>
            <a:spLocks noChangeArrowheads="1"/>
          </p:cNvSpPr>
          <p:nvPr/>
        </p:nvSpPr>
        <p:spPr bwMode="auto">
          <a:xfrm>
            <a:off x="2041525" y="3933825"/>
            <a:ext cx="1439863" cy="86518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38917" name="Line 5"/>
          <p:cNvSpPr>
            <a:spLocks noChangeShapeType="1"/>
          </p:cNvSpPr>
          <p:nvPr/>
        </p:nvSpPr>
        <p:spPr bwMode="auto">
          <a:xfrm flipV="1">
            <a:off x="815975" y="4799013"/>
            <a:ext cx="7634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8918" name="Group 6"/>
          <p:cNvGrpSpPr>
            <a:grpSpLocks/>
          </p:cNvGrpSpPr>
          <p:nvPr/>
        </p:nvGrpSpPr>
        <p:grpSpPr bwMode="auto">
          <a:xfrm>
            <a:off x="889000" y="3717925"/>
            <a:ext cx="1871663" cy="649288"/>
            <a:chOff x="0" y="0"/>
            <a:chExt cx="1179" cy="409"/>
          </a:xfrm>
        </p:grpSpPr>
        <p:sp>
          <p:nvSpPr>
            <p:cNvPr id="38924" name="Text Box 7"/>
            <p:cNvSpPr txBox="1">
              <a:spLocks noChangeArrowheads="1"/>
            </p:cNvSpPr>
            <p:nvPr/>
          </p:nvSpPr>
          <p:spPr bwMode="auto">
            <a:xfrm>
              <a:off x="0" y="0"/>
              <a:ext cx="5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3600">
                  <a:latin typeface="Tahoma" pitchFamily="34" charset="0"/>
                </a:rPr>
                <a:t>f</a:t>
              </a:r>
            </a:p>
          </p:txBody>
        </p:sp>
        <p:sp>
          <p:nvSpPr>
            <p:cNvPr id="38925" name="Line 8"/>
            <p:cNvSpPr>
              <a:spLocks noChangeShapeType="1"/>
            </p:cNvSpPr>
            <p:nvPr/>
          </p:nvSpPr>
          <p:spPr bwMode="auto">
            <a:xfrm flipH="1">
              <a:off x="91" y="409"/>
              <a:ext cx="10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8919" name="Group 9"/>
          <p:cNvGrpSpPr>
            <a:grpSpLocks/>
          </p:cNvGrpSpPr>
          <p:nvPr/>
        </p:nvGrpSpPr>
        <p:grpSpPr bwMode="auto">
          <a:xfrm>
            <a:off x="2689225" y="3717925"/>
            <a:ext cx="2590800" cy="719138"/>
            <a:chOff x="0" y="0"/>
            <a:chExt cx="1632" cy="453"/>
          </a:xfrm>
        </p:grpSpPr>
        <p:grpSp>
          <p:nvGrpSpPr>
            <p:cNvPr id="38920" name="Group 10"/>
            <p:cNvGrpSpPr>
              <a:grpSpLocks/>
            </p:cNvGrpSpPr>
            <p:nvPr/>
          </p:nvGrpSpPr>
          <p:grpSpPr bwMode="auto">
            <a:xfrm>
              <a:off x="45" y="0"/>
              <a:ext cx="1587" cy="409"/>
              <a:chOff x="0" y="0"/>
              <a:chExt cx="1587" cy="409"/>
            </a:xfrm>
          </p:grpSpPr>
          <p:sp>
            <p:nvSpPr>
              <p:cNvPr id="38922" name="Line 11"/>
              <p:cNvSpPr>
                <a:spLocks noChangeShapeType="1"/>
              </p:cNvSpPr>
              <p:nvPr/>
            </p:nvSpPr>
            <p:spPr bwMode="auto">
              <a:xfrm>
                <a:off x="0" y="409"/>
                <a:ext cx="1179"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923" name="Text Box 12"/>
              <p:cNvSpPr txBox="1">
                <a:spLocks noChangeArrowheads="1"/>
              </p:cNvSpPr>
              <p:nvPr/>
            </p:nvSpPr>
            <p:spPr bwMode="auto">
              <a:xfrm>
                <a:off x="1043" y="0"/>
                <a:ext cx="5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3600">
                    <a:latin typeface="Tahoma" pitchFamily="34" charset="0"/>
                  </a:rPr>
                  <a:t>F</a:t>
                </a:r>
              </a:p>
            </p:txBody>
          </p:sp>
        </p:grpSp>
        <p:sp>
          <p:nvSpPr>
            <p:cNvPr id="38921" name="Oval 13"/>
            <p:cNvSpPr>
              <a:spLocks noChangeArrowheads="1"/>
            </p:cNvSpPr>
            <p:nvPr/>
          </p:nvSpPr>
          <p:spPr bwMode="auto">
            <a:xfrm>
              <a:off x="0" y="363"/>
              <a:ext cx="90" cy="90"/>
            </a:xfrm>
            <a:prstGeom prst="ellipse">
              <a:avLst/>
            </a:prstGeom>
            <a:solidFill>
              <a:srgbClr val="FF0000"/>
            </a:solidFill>
            <a:ln w="9525">
              <a:solidFill>
                <a:schemeClr val="tx1"/>
              </a:solidFill>
              <a:round/>
              <a:headEnd/>
              <a:tailEnd/>
            </a:ln>
          </p:spPr>
          <p:txBody>
            <a:bodyPr wrap="none" anchor="ctr"/>
            <a:lstStyle/>
            <a:p>
              <a:endParaRPr lang="zh-CN" altLang="en-US"/>
            </a:p>
          </p:txBody>
        </p:sp>
      </p:grpSp>
    </p:spTree>
    <p:extLst>
      <p:ext uri="{BB962C8B-B14F-4D97-AF65-F5344CB8AC3E}">
        <p14:creationId xmlns:p14="http://schemas.microsoft.com/office/powerpoint/2010/main" val="3209727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58825" y="1978025"/>
            <a:ext cx="75850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solidFill>
                  <a:srgbClr val="0000FF"/>
                </a:solidFill>
                <a:latin typeface="宋体" charset="-122"/>
              </a:rPr>
              <a:t>7.</a:t>
            </a:r>
            <a:r>
              <a:rPr lang="zh-CN" altLang="en-US">
                <a:solidFill>
                  <a:srgbClr val="0000FF"/>
                </a:solidFill>
                <a:latin typeface="宋体" charset="-122"/>
              </a:rPr>
              <a:t>用手握住酒瓶，酒瓶不会掉下来的原因是（     ）</a:t>
            </a:r>
          </a:p>
          <a:p>
            <a:pPr eaLnBrk="1" hangingPunct="1">
              <a:spcBef>
                <a:spcPct val="50000"/>
              </a:spcBef>
            </a:pPr>
            <a:r>
              <a:rPr lang="zh-CN" altLang="zh-CN">
                <a:solidFill>
                  <a:srgbClr val="0000FF"/>
                </a:solidFill>
                <a:latin typeface="宋体" charset="-122"/>
              </a:rPr>
              <a:t>A.</a:t>
            </a:r>
            <a:r>
              <a:rPr lang="zh-CN" altLang="en-US">
                <a:solidFill>
                  <a:srgbClr val="0000FF"/>
                </a:solidFill>
                <a:latin typeface="宋体" charset="-122"/>
              </a:rPr>
              <a:t>手握酒瓶的力大于酒瓶受到的力</a:t>
            </a:r>
          </a:p>
          <a:p>
            <a:pPr eaLnBrk="1" hangingPunct="1">
              <a:spcBef>
                <a:spcPct val="50000"/>
              </a:spcBef>
            </a:pPr>
            <a:r>
              <a:rPr lang="zh-CN" altLang="zh-CN">
                <a:solidFill>
                  <a:srgbClr val="0000FF"/>
                </a:solidFill>
                <a:latin typeface="宋体" charset="-122"/>
              </a:rPr>
              <a:t>B.</a:t>
            </a:r>
            <a:r>
              <a:rPr lang="zh-CN" altLang="en-US">
                <a:solidFill>
                  <a:srgbClr val="0000FF"/>
                </a:solidFill>
                <a:latin typeface="宋体" charset="-122"/>
              </a:rPr>
              <a:t>手对酒瓶的压力与酒瓶受到的重力相平衡</a:t>
            </a:r>
          </a:p>
          <a:p>
            <a:pPr eaLnBrk="1" hangingPunct="1">
              <a:spcBef>
                <a:spcPct val="50000"/>
              </a:spcBef>
            </a:pPr>
            <a:r>
              <a:rPr lang="zh-CN" altLang="zh-CN">
                <a:solidFill>
                  <a:srgbClr val="0000FF"/>
                </a:solidFill>
                <a:latin typeface="宋体" charset="-122"/>
              </a:rPr>
              <a:t>C.</a:t>
            </a:r>
            <a:r>
              <a:rPr lang="zh-CN" altLang="en-US">
                <a:solidFill>
                  <a:srgbClr val="0000FF"/>
                </a:solidFill>
                <a:latin typeface="宋体" charset="-122"/>
              </a:rPr>
              <a:t>手对酒瓶的摩擦力与酒瓶受到的重力相平衡</a:t>
            </a:r>
          </a:p>
          <a:p>
            <a:pPr eaLnBrk="1" hangingPunct="1">
              <a:spcBef>
                <a:spcPct val="50000"/>
              </a:spcBef>
            </a:pPr>
            <a:r>
              <a:rPr lang="zh-CN" altLang="zh-CN">
                <a:solidFill>
                  <a:srgbClr val="0000FF"/>
                </a:solidFill>
                <a:latin typeface="宋体" charset="-122"/>
              </a:rPr>
              <a:t>D.</a:t>
            </a:r>
            <a:r>
              <a:rPr lang="zh-CN" altLang="en-US">
                <a:solidFill>
                  <a:srgbClr val="0000FF"/>
                </a:solidFill>
                <a:latin typeface="宋体" charset="-122"/>
              </a:rPr>
              <a:t>手对酒瓶的摩擦力大于酒瓶受到的重力</a:t>
            </a:r>
          </a:p>
        </p:txBody>
      </p:sp>
      <p:sp>
        <p:nvSpPr>
          <p:cNvPr id="40963" name="Text Box 3"/>
          <p:cNvSpPr txBox="1">
            <a:spLocks noChangeArrowheads="1"/>
          </p:cNvSpPr>
          <p:nvPr/>
        </p:nvSpPr>
        <p:spPr bwMode="auto">
          <a:xfrm>
            <a:off x="7170738" y="1974850"/>
            <a:ext cx="70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楷体_GB2312" pitchFamily="49" charset="-122"/>
                <a:ea typeface="楷体_GB2312" pitchFamily="49" charset="-122"/>
              </a:rPr>
              <a:t>C</a:t>
            </a:r>
          </a:p>
        </p:txBody>
      </p:sp>
    </p:spTree>
    <p:extLst>
      <p:ext uri="{BB962C8B-B14F-4D97-AF65-F5344CB8AC3E}">
        <p14:creationId xmlns:p14="http://schemas.microsoft.com/office/powerpoint/2010/main" val="2165437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592138" y="1643063"/>
          <a:ext cx="7705725" cy="4002087"/>
        </p:xfrm>
        <a:graphic>
          <a:graphicData uri="http://schemas.openxmlformats.org/presentationml/2006/ole">
            <mc:AlternateContent xmlns:mc="http://schemas.openxmlformats.org/markup-compatibility/2006">
              <mc:Choice xmlns:v="urn:schemas-microsoft-com:vml" Requires="v">
                <p:oleObj spid="_x0000_s3076" r:id="rId3" imgW="9404082" imgH="3369796" progId="Photoshop.Image.6">
                  <p:embed/>
                </p:oleObj>
              </mc:Choice>
              <mc:Fallback>
                <p:oleObj r:id="rId3" imgW="9404082" imgH="3369796" progId="Photoshop.Image.6">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135"/>
                      <a:stretch>
                        <a:fillRect/>
                      </a:stretch>
                    </p:blipFill>
                    <p:spPr bwMode="auto">
                      <a:xfrm>
                        <a:off x="592138" y="1643063"/>
                        <a:ext cx="7705725" cy="40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Text Box 3"/>
          <p:cNvSpPr txBox="1">
            <a:spLocks noChangeArrowheads="1"/>
          </p:cNvSpPr>
          <p:nvPr/>
        </p:nvSpPr>
        <p:spPr bwMode="auto">
          <a:xfrm>
            <a:off x="1027113" y="4733925"/>
            <a:ext cx="1390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3200">
                <a:latin typeface="楷体_GB2312" pitchFamily="49" charset="-122"/>
                <a:ea typeface="楷体_GB2312" pitchFamily="49" charset="-122"/>
              </a:rPr>
              <a:t>10</a:t>
            </a:r>
            <a:r>
              <a:rPr lang="zh-CN" altLang="en-US" sz="3200">
                <a:latin typeface="楷体_GB2312" pitchFamily="49" charset="-122"/>
                <a:ea typeface="楷体_GB2312" pitchFamily="49" charset="-122"/>
              </a:rPr>
              <a:t>牛</a:t>
            </a:r>
          </a:p>
        </p:txBody>
      </p:sp>
      <p:sp>
        <p:nvSpPr>
          <p:cNvPr id="40964" name="Text Box 4"/>
          <p:cNvSpPr txBox="1">
            <a:spLocks noChangeArrowheads="1"/>
          </p:cNvSpPr>
          <p:nvPr/>
        </p:nvSpPr>
        <p:spPr bwMode="auto">
          <a:xfrm>
            <a:off x="1422400" y="1654175"/>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3600">
                <a:solidFill>
                  <a:schemeClr val="tx1"/>
                </a:solidFill>
                <a:latin typeface="Arial" charset="0"/>
                <a:ea typeface="华文中宋" pitchFamily="2" charset="-122"/>
              </a:rPr>
              <a:t>8</a:t>
            </a:r>
            <a:r>
              <a:rPr lang="zh-CN" altLang="en-US" sz="3600">
                <a:solidFill>
                  <a:schemeClr val="tx1"/>
                </a:solidFill>
                <a:latin typeface="Arial" charset="0"/>
                <a:ea typeface="华文中宋" pitchFamily="2" charset="-122"/>
              </a:rPr>
              <a:t>、</a:t>
            </a:r>
          </a:p>
        </p:txBody>
      </p:sp>
    </p:spTree>
    <p:extLst>
      <p:ext uri="{BB962C8B-B14F-4D97-AF65-F5344CB8AC3E}">
        <p14:creationId xmlns:p14="http://schemas.microsoft.com/office/powerpoint/2010/main" val="4220700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69925" y="1317397"/>
            <a:ext cx="7893050" cy="113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2400" b="1" dirty="0">
                <a:solidFill>
                  <a:srgbClr val="0000FF"/>
                </a:solidFill>
                <a:latin typeface="Calibri" pitchFamily="34" charset="0"/>
              </a:rPr>
              <a:t>牛顿第一定律即惯性定律告诉我们，</a:t>
            </a:r>
            <a:r>
              <a:rPr lang="zh-CN" altLang="en-US" sz="2400" b="1" dirty="0">
                <a:latin typeface="Calibri" pitchFamily="34" charset="0"/>
              </a:rPr>
              <a:t>物体在不受外力的时候要保持静止状态或匀速直线运动状态。</a:t>
            </a:r>
          </a:p>
        </p:txBody>
      </p:sp>
      <p:sp>
        <p:nvSpPr>
          <p:cNvPr id="6147" name="Rectangle 3"/>
          <p:cNvSpPr>
            <a:spLocks noChangeArrowheads="1"/>
          </p:cNvSpPr>
          <p:nvPr/>
        </p:nvSpPr>
        <p:spPr bwMode="auto">
          <a:xfrm>
            <a:off x="611560" y="2852936"/>
            <a:ext cx="828092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zh-CN" sz="4000" b="1" dirty="0">
                <a:solidFill>
                  <a:srgbClr val="0000FF"/>
                </a:solidFill>
                <a:latin typeface="Calibri" pitchFamily="34" charset="0"/>
              </a:rPr>
              <a:t>      </a:t>
            </a:r>
            <a:r>
              <a:rPr lang="zh-CN" altLang="en-US" sz="2800" b="1" dirty="0">
                <a:solidFill>
                  <a:srgbClr val="0000FF"/>
                </a:solidFill>
                <a:latin typeface="Calibri" pitchFamily="34" charset="0"/>
                <a:ea typeface="楷体_GB2312" pitchFamily="49" charset="-122"/>
              </a:rPr>
              <a:t>能不能说，凡是保持静止状态或匀速直线运动状态的物体，都没有受到外力作用呢？</a:t>
            </a:r>
          </a:p>
        </p:txBody>
      </p:sp>
    </p:spTree>
    <p:extLst>
      <p:ext uri="{BB962C8B-B14F-4D97-AF65-F5344CB8AC3E}">
        <p14:creationId xmlns:p14="http://schemas.microsoft.com/office/powerpoint/2010/main" val="2733555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608013" y="2884488"/>
          <a:ext cx="7926387" cy="2457450"/>
        </p:xfrm>
        <a:graphic>
          <a:graphicData uri="http://schemas.openxmlformats.org/presentationml/2006/ole">
            <mc:AlternateContent xmlns:mc="http://schemas.openxmlformats.org/markup-compatibility/2006">
              <mc:Choice xmlns:v="urn:schemas-microsoft-com:vml" Requires="v">
                <p:oleObj spid="_x0000_s4100" r:id="rId3" imgW="9404082" imgH="4506122" progId="Photoshop.Image.6">
                  <p:embed/>
                </p:oleObj>
              </mc:Choice>
              <mc:Fallback>
                <p:oleObj r:id="rId3" imgW="9404082" imgH="4506122" progId="Photoshop.Image.6">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9008" b="546"/>
                      <a:stretch>
                        <a:fillRect/>
                      </a:stretch>
                    </p:blipFill>
                    <p:spPr bwMode="auto">
                      <a:xfrm>
                        <a:off x="608013" y="2884488"/>
                        <a:ext cx="792638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Text Box 3"/>
          <p:cNvSpPr txBox="1">
            <a:spLocks noChangeArrowheads="1"/>
          </p:cNvSpPr>
          <p:nvPr/>
        </p:nvSpPr>
        <p:spPr bwMode="auto">
          <a:xfrm>
            <a:off x="4803775" y="224155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宋体" charset="-122"/>
              </a:rPr>
              <a:t>B</a:t>
            </a:r>
          </a:p>
        </p:txBody>
      </p:sp>
      <p:sp>
        <p:nvSpPr>
          <p:cNvPr id="41988" name="Text Box 4"/>
          <p:cNvSpPr txBox="1">
            <a:spLocks noChangeArrowheads="1"/>
          </p:cNvSpPr>
          <p:nvPr/>
        </p:nvSpPr>
        <p:spPr bwMode="auto">
          <a:xfrm>
            <a:off x="649288" y="1546225"/>
            <a:ext cx="8251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spcBef>
                <a:spcPct val="50000"/>
              </a:spcBef>
            </a:pPr>
            <a:r>
              <a:rPr lang="zh-CN" altLang="zh-CN">
                <a:solidFill>
                  <a:srgbClr val="0000FF"/>
                </a:solidFill>
                <a:latin typeface="宋体" charset="-122"/>
              </a:rPr>
              <a:t>9.</a:t>
            </a:r>
            <a:r>
              <a:rPr lang="zh-CN" altLang="en-US">
                <a:solidFill>
                  <a:srgbClr val="0000FF"/>
                </a:solidFill>
                <a:latin typeface="宋体" charset="-122"/>
              </a:rPr>
              <a:t>一小球重</a:t>
            </a:r>
            <a:r>
              <a:rPr lang="zh-CN" altLang="zh-CN">
                <a:solidFill>
                  <a:srgbClr val="0000FF"/>
                </a:solidFill>
                <a:latin typeface="宋体" charset="-122"/>
              </a:rPr>
              <a:t>2</a:t>
            </a:r>
            <a:r>
              <a:rPr lang="zh-CN" altLang="en-US">
                <a:solidFill>
                  <a:srgbClr val="0000FF"/>
                </a:solidFill>
                <a:latin typeface="宋体" charset="-122"/>
              </a:rPr>
              <a:t>牛，沿右上方</a:t>
            </a:r>
            <a:r>
              <a:rPr lang="zh-CN" altLang="zh-CN">
                <a:solidFill>
                  <a:srgbClr val="0000FF"/>
                </a:solidFill>
                <a:latin typeface="宋体" charset="-122"/>
              </a:rPr>
              <a:t>45°</a:t>
            </a:r>
            <a:r>
              <a:rPr lang="zh-CN" altLang="en-US">
                <a:solidFill>
                  <a:srgbClr val="0000FF"/>
                </a:solidFill>
                <a:latin typeface="宋体" charset="-122"/>
              </a:rPr>
              <a:t>角的方向做匀速直线运动、则小球受力示意图正确的是（   ）</a:t>
            </a:r>
          </a:p>
        </p:txBody>
      </p:sp>
    </p:spTree>
    <p:extLst>
      <p:ext uri="{BB962C8B-B14F-4D97-AF65-F5344CB8AC3E}">
        <p14:creationId xmlns:p14="http://schemas.microsoft.com/office/powerpoint/2010/main" val="392744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41350" y="1754188"/>
            <a:ext cx="80994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50000"/>
              </a:lnSpc>
            </a:pPr>
            <a:r>
              <a:rPr lang="zh-CN" altLang="zh-CN">
                <a:solidFill>
                  <a:srgbClr val="0000FF"/>
                </a:solidFill>
                <a:latin typeface="宋体" charset="-122"/>
              </a:rPr>
              <a:t>10.</a:t>
            </a:r>
            <a:r>
              <a:rPr lang="zh-CN" altLang="en-US">
                <a:solidFill>
                  <a:srgbClr val="0000FF"/>
                </a:solidFill>
                <a:latin typeface="宋体" charset="-122"/>
              </a:rPr>
              <a:t>有一重为</a:t>
            </a:r>
            <a:r>
              <a:rPr lang="zh-CN" altLang="zh-CN">
                <a:solidFill>
                  <a:srgbClr val="0000FF"/>
                </a:solidFill>
                <a:latin typeface="宋体" charset="-122"/>
              </a:rPr>
              <a:t>9.8</a:t>
            </a:r>
            <a:r>
              <a:rPr lang="zh-CN" altLang="en-US">
                <a:solidFill>
                  <a:srgbClr val="0000FF"/>
                </a:solidFill>
                <a:latin typeface="宋体" charset="-122"/>
              </a:rPr>
              <a:t>牛的木块，在水平桌面上滑动时受到</a:t>
            </a:r>
            <a:r>
              <a:rPr lang="zh-CN" altLang="zh-CN">
                <a:solidFill>
                  <a:srgbClr val="0000FF"/>
                </a:solidFill>
                <a:latin typeface="宋体" charset="-122"/>
              </a:rPr>
              <a:t>0.2</a:t>
            </a:r>
            <a:r>
              <a:rPr lang="zh-CN" altLang="en-US">
                <a:solidFill>
                  <a:srgbClr val="0000FF"/>
                </a:solidFill>
                <a:latin typeface="宋体" charset="-122"/>
              </a:rPr>
              <a:t>牛的摩擦力，要使它在水平面上做匀速直线运动，则它所受的水平拉力是</a:t>
            </a:r>
            <a:r>
              <a:rPr lang="zh-CN" altLang="zh-CN">
                <a:solidFill>
                  <a:srgbClr val="0000FF"/>
                </a:solidFill>
                <a:latin typeface="宋体" charset="-122"/>
              </a:rPr>
              <a:t>______</a:t>
            </a:r>
            <a:r>
              <a:rPr lang="zh-CN" altLang="en-US">
                <a:solidFill>
                  <a:srgbClr val="0000FF"/>
                </a:solidFill>
                <a:latin typeface="宋体" charset="-122"/>
              </a:rPr>
              <a:t>牛；要使它在竖直方向上匀速上升，则在竖直方向上的拉力又是</a:t>
            </a:r>
            <a:r>
              <a:rPr lang="zh-CN" altLang="zh-CN">
                <a:solidFill>
                  <a:srgbClr val="0000FF"/>
                </a:solidFill>
                <a:latin typeface="宋体" charset="-122"/>
              </a:rPr>
              <a:t>______</a:t>
            </a:r>
            <a:r>
              <a:rPr lang="zh-CN" altLang="en-US">
                <a:solidFill>
                  <a:srgbClr val="0000FF"/>
                </a:solidFill>
                <a:latin typeface="宋体" charset="-122"/>
              </a:rPr>
              <a:t>牛。</a:t>
            </a:r>
          </a:p>
        </p:txBody>
      </p:sp>
      <p:sp>
        <p:nvSpPr>
          <p:cNvPr id="44035" name="Text Box 3"/>
          <p:cNvSpPr txBox="1">
            <a:spLocks noChangeArrowheads="1"/>
          </p:cNvSpPr>
          <p:nvPr/>
        </p:nvSpPr>
        <p:spPr bwMode="auto">
          <a:xfrm>
            <a:off x="2617788" y="298291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宋体" charset="-122"/>
              </a:rPr>
              <a:t>0.2</a:t>
            </a:r>
          </a:p>
        </p:txBody>
      </p:sp>
      <p:sp>
        <p:nvSpPr>
          <p:cNvPr id="44036" name="Text Box 4"/>
          <p:cNvSpPr txBox="1">
            <a:spLocks noChangeArrowheads="1"/>
          </p:cNvSpPr>
          <p:nvPr/>
        </p:nvSpPr>
        <p:spPr bwMode="auto">
          <a:xfrm>
            <a:off x="4500563" y="349726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a:latin typeface="宋体" charset="-122"/>
              </a:rPr>
              <a:t>9.8</a:t>
            </a:r>
          </a:p>
        </p:txBody>
      </p:sp>
    </p:spTree>
    <p:extLst>
      <p:ext uri="{BB962C8B-B14F-4D97-AF65-F5344CB8AC3E}">
        <p14:creationId xmlns:p14="http://schemas.microsoft.com/office/powerpoint/2010/main" val="111211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14363" y="1763713"/>
            <a:ext cx="81708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CN" altLang="zh-CN">
                <a:solidFill>
                  <a:srgbClr val="0000FF"/>
                </a:solidFill>
                <a:latin typeface="宋体" charset="-122"/>
              </a:rPr>
              <a:t>1.</a:t>
            </a:r>
            <a:r>
              <a:rPr lang="zh-CN" altLang="en-US">
                <a:latin typeface="宋体" charset="-122"/>
              </a:rPr>
              <a:t>二力平衡的定义：</a:t>
            </a:r>
          </a:p>
          <a:p>
            <a:pPr>
              <a:lnSpc>
                <a:spcPct val="120000"/>
              </a:lnSpc>
            </a:pPr>
            <a:r>
              <a:rPr lang="zh-CN" altLang="zh-CN">
                <a:solidFill>
                  <a:schemeClr val="tx1"/>
                </a:solidFill>
                <a:latin typeface="宋体" charset="-122"/>
              </a:rPr>
              <a:t>     </a:t>
            </a:r>
            <a:r>
              <a:rPr lang="zh-CN" altLang="en-US">
                <a:solidFill>
                  <a:srgbClr val="0000FF"/>
                </a:solidFill>
                <a:latin typeface="宋体" charset="-122"/>
              </a:rPr>
              <a:t>一个物体在两个力的作用下，保持静止状态或做匀速直线运动，我们就说，这两个力互相平衡或二力平衡。</a:t>
            </a:r>
          </a:p>
        </p:txBody>
      </p:sp>
      <p:sp>
        <p:nvSpPr>
          <p:cNvPr id="44035" name="Rectangle 3"/>
          <p:cNvSpPr>
            <a:spLocks noChangeArrowheads="1"/>
          </p:cNvSpPr>
          <p:nvPr/>
        </p:nvSpPr>
        <p:spPr bwMode="auto">
          <a:xfrm>
            <a:off x="614363" y="3163888"/>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zh-CN">
                <a:solidFill>
                  <a:srgbClr val="0000CC"/>
                </a:solidFill>
                <a:latin typeface="宋体" charset="-122"/>
              </a:rPr>
              <a:t>2.</a:t>
            </a:r>
            <a:r>
              <a:rPr lang="zh-CN" altLang="en-US">
                <a:latin typeface="宋体" charset="-122"/>
              </a:rPr>
              <a:t>二力平衡的条件（同物、等大、反向、共线）</a:t>
            </a:r>
          </a:p>
          <a:p>
            <a:r>
              <a:rPr lang="zh-CN" altLang="zh-CN">
                <a:solidFill>
                  <a:schemeClr val="tx1"/>
                </a:solidFill>
                <a:latin typeface="宋体" charset="-122"/>
              </a:rPr>
              <a:t>     </a:t>
            </a:r>
            <a:r>
              <a:rPr lang="zh-CN" altLang="en-US">
                <a:solidFill>
                  <a:srgbClr val="0000FF"/>
                </a:solidFill>
                <a:latin typeface="宋体" charset="-122"/>
              </a:rPr>
              <a:t>作用在同一个物体上的两个力，必须大小相等，方向相反，并作用在同一直线上。</a:t>
            </a:r>
          </a:p>
        </p:txBody>
      </p:sp>
      <p:sp>
        <p:nvSpPr>
          <p:cNvPr id="44036" name="Rectangle 4"/>
          <p:cNvSpPr>
            <a:spLocks noChangeArrowheads="1"/>
          </p:cNvSpPr>
          <p:nvPr/>
        </p:nvSpPr>
        <p:spPr bwMode="auto">
          <a:xfrm>
            <a:off x="614363" y="4343400"/>
            <a:ext cx="81359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zh-CN" altLang="zh-CN">
                <a:solidFill>
                  <a:srgbClr val="0000FF"/>
                </a:solidFill>
                <a:latin typeface="宋体" charset="-122"/>
              </a:rPr>
              <a:t>3.</a:t>
            </a:r>
            <a:r>
              <a:rPr lang="zh-CN" altLang="en-US">
                <a:solidFill>
                  <a:srgbClr val="0000FF"/>
                </a:solidFill>
                <a:latin typeface="宋体" charset="-122"/>
              </a:rPr>
              <a:t>物体在</a:t>
            </a:r>
            <a:r>
              <a:rPr lang="zh-CN" altLang="en-US">
                <a:latin typeface="宋体" charset="-122"/>
              </a:rPr>
              <a:t>平衡力</a:t>
            </a:r>
            <a:r>
              <a:rPr lang="zh-CN" altLang="en-US">
                <a:solidFill>
                  <a:srgbClr val="0000FF"/>
                </a:solidFill>
                <a:latin typeface="宋体" charset="-122"/>
              </a:rPr>
              <a:t>作用下保持运动状态不变，即总保持静止状态或做匀速直线运动。</a:t>
            </a:r>
          </a:p>
        </p:txBody>
      </p:sp>
      <p:sp>
        <p:nvSpPr>
          <p:cNvPr id="44037" name="Rectangle 5"/>
          <p:cNvSpPr>
            <a:spLocks noChangeArrowheads="1"/>
          </p:cNvSpPr>
          <p:nvPr/>
        </p:nvSpPr>
        <p:spPr bwMode="auto">
          <a:xfrm>
            <a:off x="614363" y="537686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zh-CN">
                <a:solidFill>
                  <a:srgbClr val="0000FF"/>
                </a:solidFill>
                <a:latin typeface="宋体" charset="-122"/>
              </a:rPr>
              <a:t>4.</a:t>
            </a:r>
            <a:r>
              <a:rPr lang="zh-CN" altLang="en-US">
                <a:solidFill>
                  <a:srgbClr val="0000FF"/>
                </a:solidFill>
                <a:latin typeface="宋体" charset="-122"/>
              </a:rPr>
              <a:t>物体受</a:t>
            </a:r>
            <a:r>
              <a:rPr lang="zh-CN" altLang="en-US">
                <a:latin typeface="宋体" charset="-122"/>
              </a:rPr>
              <a:t>非平衡力</a:t>
            </a:r>
            <a:r>
              <a:rPr lang="zh-CN" altLang="en-US">
                <a:solidFill>
                  <a:srgbClr val="0000FF"/>
                </a:solidFill>
                <a:latin typeface="宋体" charset="-122"/>
              </a:rPr>
              <a:t>作用时，其运动状态是变化的。</a:t>
            </a:r>
          </a:p>
        </p:txBody>
      </p:sp>
      <p:pic>
        <p:nvPicPr>
          <p:cNvPr id="44038" name="Picture 12" descr="本课小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658813"/>
            <a:ext cx="37226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5850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algn="r" eaLnBrk="1" hangingPunct="1">
              <a:lnSpc>
                <a:spcPts val="3500"/>
              </a:lnSpc>
            </a:pPr>
            <a:fld id="{29E78387-95DD-404C-8652-E85625DA6EB9}" type="slidenum">
              <a:rPr lang="zh-CN" altLang="zh-CN" sz="1200">
                <a:solidFill>
                  <a:srgbClr val="898989"/>
                </a:solidFill>
              </a:rPr>
              <a:pPr algn="r" eaLnBrk="1" hangingPunct="1">
                <a:lnSpc>
                  <a:spcPts val="3500"/>
                </a:lnSpc>
              </a:pPr>
              <a:t>43</a:t>
            </a:fld>
            <a:endParaRPr lang="zh-CN" altLang="zh-CN" sz="1200">
              <a:solidFill>
                <a:srgbClr val="898989"/>
              </a:solidFill>
            </a:endParaRPr>
          </a:p>
        </p:txBody>
      </p:sp>
      <p:sp>
        <p:nvSpPr>
          <p:cNvPr id="45059"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algn="r" eaLnBrk="1" hangingPunct="1">
              <a:lnSpc>
                <a:spcPts val="3500"/>
              </a:lnSpc>
            </a:pPr>
            <a:fld id="{9C05E765-E524-49BB-97F0-40A65E2E0E75}" type="slidenum">
              <a:rPr lang="zh-CN" altLang="en-US" sz="1200" b="0">
                <a:solidFill>
                  <a:srgbClr val="898989"/>
                </a:solidFill>
              </a:rPr>
              <a:pPr algn="r" eaLnBrk="1" hangingPunct="1">
                <a:lnSpc>
                  <a:spcPts val="3500"/>
                </a:lnSpc>
              </a:pPr>
              <a:t>43</a:t>
            </a:fld>
            <a:endParaRPr lang="en-US" altLang="zh-CN" sz="1200" b="0">
              <a:solidFill>
                <a:srgbClr val="898989"/>
              </a:solidFill>
            </a:endParaRPr>
          </a:p>
        </p:txBody>
      </p:sp>
      <p:sp>
        <p:nvSpPr>
          <p:cNvPr id="45060" name="Text Box 3"/>
          <p:cNvSpPr txBox="1">
            <a:spLocks noChangeArrowheads="1"/>
          </p:cNvSpPr>
          <p:nvPr/>
        </p:nvSpPr>
        <p:spPr bwMode="auto">
          <a:xfrm>
            <a:off x="1763713"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endParaRPr lang="zh-CN" altLang="en-US" b="0">
              <a:solidFill>
                <a:schemeClr val="tx1"/>
              </a:solidFill>
            </a:endParaRPr>
          </a:p>
        </p:txBody>
      </p:sp>
      <p:sp>
        <p:nvSpPr>
          <p:cNvPr id="45061" name="WordArt 11"/>
          <p:cNvSpPr>
            <a:spLocks noChangeArrowheads="1" noChangeShapeType="1" noTextEdit="1"/>
          </p:cNvSpPr>
          <p:nvPr/>
        </p:nvSpPr>
        <p:spPr bwMode="auto">
          <a:xfrm>
            <a:off x="1835150" y="1993900"/>
            <a:ext cx="5876925" cy="2935288"/>
          </a:xfrm>
          <a:prstGeom prst="rect">
            <a:avLst/>
          </a:prstGeom>
        </p:spPr>
        <p:txBody>
          <a:bodyPr wrap="none" fromWordArt="1">
            <a:prstTxWarp prst="textFadeUp">
              <a:avLst>
                <a:gd name="adj" fmla="val 9991"/>
              </a:avLst>
            </a:prstTxWarp>
          </a:bodyPr>
          <a:lstStyle/>
          <a:p>
            <a:pPr algn="ctr"/>
            <a:r>
              <a:rPr lang="zh-CN" altLang="en-US" sz="8000" kern="10">
                <a:ln w="12700" cap="sq">
                  <a:solidFill>
                    <a:srgbClr val="B2B2B2"/>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rotWithShape="0">
                    <a:srgbClr val="875B0D">
                      <a:alpha val="67998"/>
                    </a:srgbClr>
                  </a:outerShdw>
                </a:effectLst>
                <a:latin typeface="华文新魏"/>
                <a:ea typeface="华文新魏"/>
              </a:rPr>
              <a:t>再见</a:t>
            </a:r>
          </a:p>
        </p:txBody>
      </p:sp>
    </p:spTree>
    <p:extLst>
      <p:ext uri="{BB962C8B-B14F-4D97-AF65-F5344CB8AC3E}">
        <p14:creationId xmlns:p14="http://schemas.microsoft.com/office/powerpoint/2010/main" val="76643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2133600" y="1447800"/>
            <a:ext cx="4572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1" name="Line 3"/>
          <p:cNvSpPr>
            <a:spLocks noChangeShapeType="1"/>
          </p:cNvSpPr>
          <p:nvPr/>
        </p:nvSpPr>
        <p:spPr bwMode="auto">
          <a:xfrm flipH="1">
            <a:off x="25146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2" name="Line 4"/>
          <p:cNvSpPr>
            <a:spLocks noChangeShapeType="1"/>
          </p:cNvSpPr>
          <p:nvPr/>
        </p:nvSpPr>
        <p:spPr bwMode="auto">
          <a:xfrm flipH="1">
            <a:off x="29718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3" name="Line 5"/>
          <p:cNvSpPr>
            <a:spLocks noChangeShapeType="1"/>
          </p:cNvSpPr>
          <p:nvPr/>
        </p:nvSpPr>
        <p:spPr bwMode="auto">
          <a:xfrm flipH="1">
            <a:off x="34290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4" name="Line 6"/>
          <p:cNvSpPr>
            <a:spLocks noChangeShapeType="1"/>
          </p:cNvSpPr>
          <p:nvPr/>
        </p:nvSpPr>
        <p:spPr bwMode="auto">
          <a:xfrm flipH="1">
            <a:off x="38862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5" name="Line 7"/>
          <p:cNvSpPr>
            <a:spLocks noChangeShapeType="1"/>
          </p:cNvSpPr>
          <p:nvPr/>
        </p:nvSpPr>
        <p:spPr bwMode="auto">
          <a:xfrm flipH="1">
            <a:off x="43434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6" name="Line 8"/>
          <p:cNvSpPr>
            <a:spLocks noChangeShapeType="1"/>
          </p:cNvSpPr>
          <p:nvPr/>
        </p:nvSpPr>
        <p:spPr bwMode="auto">
          <a:xfrm flipH="1">
            <a:off x="47244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7" name="Line 9"/>
          <p:cNvSpPr>
            <a:spLocks noChangeShapeType="1"/>
          </p:cNvSpPr>
          <p:nvPr/>
        </p:nvSpPr>
        <p:spPr bwMode="auto">
          <a:xfrm flipH="1">
            <a:off x="51054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8" name="Line 10"/>
          <p:cNvSpPr>
            <a:spLocks noChangeShapeType="1"/>
          </p:cNvSpPr>
          <p:nvPr/>
        </p:nvSpPr>
        <p:spPr bwMode="auto">
          <a:xfrm flipH="1">
            <a:off x="55626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9" name="Line 11"/>
          <p:cNvSpPr>
            <a:spLocks noChangeShapeType="1"/>
          </p:cNvSpPr>
          <p:nvPr/>
        </p:nvSpPr>
        <p:spPr bwMode="auto">
          <a:xfrm flipH="1">
            <a:off x="5943600" y="1066800"/>
            <a:ext cx="3048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80" name="Line 12"/>
          <p:cNvSpPr>
            <a:spLocks noChangeShapeType="1"/>
          </p:cNvSpPr>
          <p:nvPr/>
        </p:nvSpPr>
        <p:spPr bwMode="auto">
          <a:xfrm>
            <a:off x="4114800" y="1447800"/>
            <a:ext cx="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81" name="Oval 13"/>
          <p:cNvSpPr>
            <a:spLocks noChangeArrowheads="1"/>
          </p:cNvSpPr>
          <p:nvPr/>
        </p:nvSpPr>
        <p:spPr bwMode="auto">
          <a:xfrm>
            <a:off x="3810000" y="4953000"/>
            <a:ext cx="609600" cy="533400"/>
          </a:xfrm>
          <a:prstGeom prst="ellipse">
            <a:avLst/>
          </a:prstGeom>
          <a:gradFill rotWithShape="0">
            <a:gsLst>
              <a:gs pos="0">
                <a:srgbClr val="4D0808"/>
              </a:gs>
              <a:gs pos="30000">
                <a:srgbClr val="FF0300"/>
              </a:gs>
              <a:gs pos="55000">
                <a:srgbClr val="FF7A00"/>
              </a:gs>
              <a:gs pos="100000">
                <a:srgbClr val="FFF200"/>
              </a:gs>
            </a:gsLst>
            <a:lin ang="5400000" scaled="1"/>
          </a:gradFill>
          <a:ln w="38100">
            <a:solidFill>
              <a:schemeClr val="tx1"/>
            </a:solidFill>
            <a:round/>
            <a:headEnd/>
            <a:tailEnd/>
          </a:ln>
        </p:spPr>
        <p:txBody>
          <a:bodyPr wrap="none" anchor="ctr"/>
          <a:lstStyle/>
          <a:p>
            <a:endParaRPr lang="zh-CN" altLang="en-US"/>
          </a:p>
        </p:txBody>
      </p:sp>
      <p:sp>
        <p:nvSpPr>
          <p:cNvPr id="7182" name="AutoShape 14" descr="白色大理石"/>
          <p:cNvSpPr>
            <a:spLocks noChangeArrowheads="1"/>
          </p:cNvSpPr>
          <p:nvPr/>
        </p:nvSpPr>
        <p:spPr bwMode="auto">
          <a:xfrm rot="8090947">
            <a:off x="3220244" y="4058444"/>
            <a:ext cx="1831975" cy="1881187"/>
          </a:xfrm>
          <a:prstGeom prst="rtTriangle">
            <a:avLst/>
          </a:prstGeom>
          <a:blipFill dpi="0" rotWithShape="0">
            <a:blip r:embed="rId2"/>
            <a:srcRect/>
            <a:tile tx="0" ty="0" sx="100000" sy="100000" flip="none" algn="tl"/>
          </a:blipFill>
          <a:ln w="38100">
            <a:solidFill>
              <a:schemeClr val="tx1"/>
            </a:solidFill>
            <a:miter lim="800000"/>
            <a:headEnd/>
            <a:tailEnd/>
          </a:ln>
        </p:spPr>
        <p:txBody>
          <a:bodyPr wrap="none" anchor="ctr"/>
          <a:lstStyle/>
          <a:p>
            <a:endParaRPr lang="zh-CN" altLang="en-US"/>
          </a:p>
        </p:txBody>
      </p:sp>
      <p:sp>
        <p:nvSpPr>
          <p:cNvPr id="7183" name="Text Box 15"/>
          <p:cNvSpPr txBox="1">
            <a:spLocks noChangeArrowheads="1"/>
          </p:cNvSpPr>
          <p:nvPr/>
        </p:nvSpPr>
        <p:spPr bwMode="auto">
          <a:xfrm>
            <a:off x="7239000" y="2149475"/>
            <a:ext cx="6111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sz="2800"/>
              <a:t>静止的电灯</a:t>
            </a:r>
            <a:endParaRPr lang="zh-CN" altLang="en-US" sz="2800" b="0"/>
          </a:p>
        </p:txBody>
      </p:sp>
      <p:grpSp>
        <p:nvGrpSpPr>
          <p:cNvPr id="2" name="Group 16"/>
          <p:cNvGrpSpPr>
            <a:grpSpLocks/>
          </p:cNvGrpSpPr>
          <p:nvPr/>
        </p:nvGrpSpPr>
        <p:grpSpPr bwMode="auto">
          <a:xfrm>
            <a:off x="3962400" y="4343400"/>
            <a:ext cx="984250" cy="1852613"/>
            <a:chOff x="0" y="0"/>
            <a:chExt cx="620" cy="1167"/>
          </a:xfrm>
        </p:grpSpPr>
        <p:sp>
          <p:nvSpPr>
            <p:cNvPr id="7188" name="Oval 17"/>
            <p:cNvSpPr>
              <a:spLocks noChangeArrowheads="1"/>
            </p:cNvSpPr>
            <p:nvPr/>
          </p:nvSpPr>
          <p:spPr bwMode="auto">
            <a:xfrm>
              <a:off x="0" y="0"/>
              <a:ext cx="192" cy="144"/>
            </a:xfrm>
            <a:prstGeom prst="ellipse">
              <a:avLst/>
            </a:prstGeom>
            <a:solidFill>
              <a:srgbClr val="FF0000"/>
            </a:solidFill>
            <a:ln w="9525">
              <a:solidFill>
                <a:schemeClr val="tx1"/>
              </a:solidFill>
              <a:round/>
              <a:headEnd/>
              <a:tailEnd/>
            </a:ln>
          </p:spPr>
          <p:txBody>
            <a:bodyPr wrap="none" anchor="ctr"/>
            <a:lstStyle/>
            <a:p>
              <a:endParaRPr lang="zh-CN" altLang="en-US"/>
            </a:p>
          </p:txBody>
        </p:sp>
        <p:grpSp>
          <p:nvGrpSpPr>
            <p:cNvPr id="7189" name="Group 18"/>
            <p:cNvGrpSpPr>
              <a:grpSpLocks/>
            </p:cNvGrpSpPr>
            <p:nvPr/>
          </p:nvGrpSpPr>
          <p:grpSpPr bwMode="auto">
            <a:xfrm>
              <a:off x="96" y="96"/>
              <a:ext cx="524" cy="1071"/>
              <a:chOff x="0" y="0"/>
              <a:chExt cx="524" cy="1071"/>
            </a:xfrm>
          </p:grpSpPr>
          <p:sp>
            <p:nvSpPr>
              <p:cNvPr id="7190" name="Line 19"/>
              <p:cNvSpPr>
                <a:spLocks noChangeShapeType="1"/>
              </p:cNvSpPr>
              <p:nvPr/>
            </p:nvSpPr>
            <p:spPr bwMode="auto">
              <a:xfrm>
                <a:off x="0" y="0"/>
                <a:ext cx="0" cy="1056"/>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91" name="Text Box 20"/>
              <p:cNvSpPr txBox="1">
                <a:spLocks noChangeArrowheads="1"/>
              </p:cNvSpPr>
              <p:nvPr/>
            </p:nvSpPr>
            <p:spPr bwMode="auto">
              <a:xfrm>
                <a:off x="134" y="591"/>
                <a:ext cx="39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4400"/>
                  <a:t>G</a:t>
                </a:r>
                <a:endParaRPr lang="zh-CN" altLang="zh-CN">
                  <a:solidFill>
                    <a:schemeClr val="tx1"/>
                  </a:solidFill>
                </a:endParaRPr>
              </a:p>
            </p:txBody>
          </p:sp>
        </p:grpSp>
      </p:grpSp>
      <p:grpSp>
        <p:nvGrpSpPr>
          <p:cNvPr id="4" name="Group 21"/>
          <p:cNvGrpSpPr>
            <a:grpSpLocks/>
          </p:cNvGrpSpPr>
          <p:nvPr/>
        </p:nvGrpSpPr>
        <p:grpSpPr bwMode="auto">
          <a:xfrm>
            <a:off x="4114800" y="2740025"/>
            <a:ext cx="858838" cy="1755775"/>
            <a:chOff x="0" y="0"/>
            <a:chExt cx="541" cy="1106"/>
          </a:xfrm>
        </p:grpSpPr>
        <p:sp>
          <p:nvSpPr>
            <p:cNvPr id="7186" name="Line 22"/>
            <p:cNvSpPr>
              <a:spLocks noChangeShapeType="1"/>
            </p:cNvSpPr>
            <p:nvPr/>
          </p:nvSpPr>
          <p:spPr bwMode="auto">
            <a:xfrm>
              <a:off x="0" y="50"/>
              <a:ext cx="0" cy="1056"/>
            </a:xfrm>
            <a:prstGeom prst="line">
              <a:avLst/>
            </a:prstGeom>
            <a:noFill/>
            <a:ln w="762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87" name="Text Box 23"/>
            <p:cNvSpPr txBox="1">
              <a:spLocks noChangeArrowheads="1"/>
            </p:cNvSpPr>
            <p:nvPr/>
          </p:nvSpPr>
          <p:spPr bwMode="auto">
            <a:xfrm>
              <a:off x="230" y="0"/>
              <a:ext cx="3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4000"/>
                <a:t>F</a:t>
              </a:r>
              <a:endParaRPr lang="zh-CN" altLang="zh-CN" b="0">
                <a:solidFill>
                  <a:schemeClr val="tx1"/>
                </a:solidFill>
              </a:endParaRPr>
            </a:p>
          </p:txBody>
        </p:sp>
      </p:grpSp>
    </p:spTree>
    <p:extLst>
      <p:ext uri="{BB962C8B-B14F-4D97-AF65-F5344CB8AC3E}">
        <p14:creationId xmlns:p14="http://schemas.microsoft.com/office/powerpoint/2010/main" val="3566033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ppt_h/2"/>
                                          </p:val>
                                        </p:tav>
                                        <p:tav tm="100000">
                                          <p:val>
                                            <p:strVal val="#ppt_y"/>
                                          </p:val>
                                        </p:tav>
                                      </p:tavLst>
                                    </p:anim>
                                    <p:anim calcmode="lin" valueType="num">
                                      <p:cBhvr>
                                        <p:cTn id="17" dur="500" fill="hold"/>
                                        <p:tgtEl>
                                          <p:spTgt spid="4"/>
                                        </p:tgtEl>
                                        <p:attrNameLst>
                                          <p:attrName>ppt_w</p:attrName>
                                        </p:attrNameLst>
                                      </p:cBhvr>
                                      <p:tavLst>
                                        <p:tav tm="0">
                                          <p:val>
                                            <p:strVal val="#ppt_w"/>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D0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738188"/>
            <a:ext cx="72390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330700" y="1362075"/>
            <a:ext cx="957263" cy="1579563"/>
            <a:chOff x="0" y="0"/>
            <a:chExt cx="603" cy="995"/>
          </a:xfrm>
        </p:grpSpPr>
        <p:sp>
          <p:nvSpPr>
            <p:cNvPr id="8201" name="Rectangle 4"/>
            <p:cNvSpPr>
              <a:spLocks noChangeArrowheads="1"/>
            </p:cNvSpPr>
            <p:nvPr/>
          </p:nvSpPr>
          <p:spPr bwMode="auto">
            <a:xfrm>
              <a:off x="175" y="0"/>
              <a:ext cx="4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5400"/>
                <a:t>N</a:t>
              </a:r>
            </a:p>
          </p:txBody>
        </p:sp>
        <p:sp>
          <p:nvSpPr>
            <p:cNvPr id="8202" name="Line 5"/>
            <p:cNvSpPr>
              <a:spLocks noChangeShapeType="1"/>
            </p:cNvSpPr>
            <p:nvPr/>
          </p:nvSpPr>
          <p:spPr bwMode="auto">
            <a:xfrm>
              <a:off x="0" y="0"/>
              <a:ext cx="0" cy="995"/>
            </a:xfrm>
            <a:prstGeom prst="line">
              <a:avLst/>
            </a:prstGeom>
            <a:noFill/>
            <a:ln w="762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 name="Group 6"/>
          <p:cNvGrpSpPr>
            <a:grpSpLocks/>
          </p:cNvGrpSpPr>
          <p:nvPr/>
        </p:nvGrpSpPr>
        <p:grpSpPr bwMode="auto">
          <a:xfrm>
            <a:off x="4102100" y="2886075"/>
            <a:ext cx="1138238" cy="1981200"/>
            <a:chOff x="0" y="0"/>
            <a:chExt cx="717" cy="1248"/>
          </a:xfrm>
        </p:grpSpPr>
        <p:sp>
          <p:nvSpPr>
            <p:cNvPr id="8198" name="Line 7"/>
            <p:cNvSpPr>
              <a:spLocks noChangeShapeType="1"/>
            </p:cNvSpPr>
            <p:nvPr/>
          </p:nvSpPr>
          <p:spPr bwMode="auto">
            <a:xfrm>
              <a:off x="144" y="192"/>
              <a:ext cx="0" cy="995"/>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199" name="Text Box 8"/>
            <p:cNvSpPr txBox="1">
              <a:spLocks noChangeArrowheads="1"/>
            </p:cNvSpPr>
            <p:nvPr/>
          </p:nvSpPr>
          <p:spPr bwMode="auto">
            <a:xfrm>
              <a:off x="265" y="672"/>
              <a:ext cx="4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zh-CN" sz="5400"/>
                <a:t>G</a:t>
              </a:r>
              <a:endParaRPr lang="zh-CN" altLang="zh-CN" b="0"/>
            </a:p>
          </p:txBody>
        </p:sp>
        <p:sp>
          <p:nvSpPr>
            <p:cNvPr id="8200" name="Oval 9"/>
            <p:cNvSpPr>
              <a:spLocks noChangeArrowheads="1"/>
            </p:cNvSpPr>
            <p:nvPr/>
          </p:nvSpPr>
          <p:spPr bwMode="auto">
            <a:xfrm>
              <a:off x="0" y="0"/>
              <a:ext cx="288" cy="192"/>
            </a:xfrm>
            <a:prstGeom prst="ellipse">
              <a:avLst/>
            </a:prstGeom>
            <a:solidFill>
              <a:schemeClr val="tx1"/>
            </a:solidFill>
            <a:ln w="9525">
              <a:solidFill>
                <a:srgbClr val="FF0000"/>
              </a:solidFill>
              <a:round/>
              <a:headEnd/>
              <a:tailEnd/>
            </a:ln>
          </p:spPr>
          <p:txBody>
            <a:bodyPr wrap="none" anchor="ctr"/>
            <a:lstStyle/>
            <a:p>
              <a:endParaRPr lang="zh-CN" altLang="en-US"/>
            </a:p>
          </p:txBody>
        </p:sp>
      </p:grpSp>
      <p:sp>
        <p:nvSpPr>
          <p:cNvPr id="8197" name="Text Box 10"/>
          <p:cNvSpPr txBox="1">
            <a:spLocks noChangeArrowheads="1"/>
          </p:cNvSpPr>
          <p:nvPr/>
        </p:nvSpPr>
        <p:spPr bwMode="auto">
          <a:xfrm>
            <a:off x="3000375" y="5675313"/>
            <a:ext cx="571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r>
              <a:rPr lang="zh-CN" altLang="en-US"/>
              <a:t>静止放在桌面上的书</a:t>
            </a:r>
          </a:p>
        </p:txBody>
      </p:sp>
    </p:spTree>
    <p:extLst>
      <p:ext uri="{BB962C8B-B14F-4D97-AF65-F5344CB8AC3E}">
        <p14:creationId xmlns:p14="http://schemas.microsoft.com/office/powerpoint/2010/main" val="22983138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808163" y="5197475"/>
            <a:ext cx="546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algn="ctr" eaLnBrk="1" hangingPunct="1">
              <a:spcBef>
                <a:spcPct val="50000"/>
              </a:spcBef>
            </a:pPr>
            <a:r>
              <a:rPr lang="zh-CN" altLang="en-US">
                <a:latin typeface="Arial" charset="0"/>
              </a:rPr>
              <a:t>起重机匀速吊起货物</a:t>
            </a:r>
          </a:p>
        </p:txBody>
      </p:sp>
      <p:grpSp>
        <p:nvGrpSpPr>
          <p:cNvPr id="1028" name="Group 4"/>
          <p:cNvGrpSpPr>
            <a:grpSpLocks/>
          </p:cNvGrpSpPr>
          <p:nvPr/>
        </p:nvGrpSpPr>
        <p:grpSpPr bwMode="auto">
          <a:xfrm>
            <a:off x="4930775" y="1206500"/>
            <a:ext cx="2932113" cy="3843338"/>
            <a:chOff x="0" y="0"/>
            <a:chExt cx="1847" cy="2421"/>
          </a:xfrm>
        </p:grpSpPr>
        <p:pic>
          <p:nvPicPr>
            <p:cNvPr id="1029" name="Picture 5" descr="图片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47" cy="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6"/>
            <p:cNvSpPr>
              <a:spLocks noChangeShapeType="1"/>
            </p:cNvSpPr>
            <p:nvPr/>
          </p:nvSpPr>
          <p:spPr bwMode="auto">
            <a:xfrm flipH="1">
              <a:off x="1340" y="1693"/>
              <a:ext cx="1" cy="606"/>
            </a:xfrm>
            <a:prstGeom prst="line">
              <a:avLst/>
            </a:prstGeom>
            <a:noFill/>
            <a:ln w="38100">
              <a:solidFill>
                <a:srgbClr val="000066"/>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031" name="Text Box 7"/>
            <p:cNvSpPr txBox="1">
              <a:spLocks noChangeArrowheads="1"/>
            </p:cNvSpPr>
            <p:nvPr/>
          </p:nvSpPr>
          <p:spPr bwMode="auto">
            <a:xfrm>
              <a:off x="1385" y="2056"/>
              <a:ext cx="3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sz="3200" b="0">
                  <a:solidFill>
                    <a:srgbClr val="000066"/>
                  </a:solidFill>
                  <a:latin typeface="Arial" charset="0"/>
                </a:rPr>
                <a:t>Ｇ</a:t>
              </a:r>
            </a:p>
          </p:txBody>
        </p:sp>
        <p:sp>
          <p:nvSpPr>
            <p:cNvPr id="1032" name="Line 8"/>
            <p:cNvSpPr>
              <a:spLocks noChangeShapeType="1"/>
            </p:cNvSpPr>
            <p:nvPr/>
          </p:nvSpPr>
          <p:spPr bwMode="auto">
            <a:xfrm flipV="1">
              <a:off x="1340" y="1104"/>
              <a:ext cx="1" cy="581"/>
            </a:xfrm>
            <a:prstGeom prst="line">
              <a:avLst/>
            </a:prstGeom>
            <a:noFill/>
            <a:ln w="38100">
              <a:solidFill>
                <a:srgbClr val="000066"/>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033" name="Text Box 9"/>
            <p:cNvSpPr txBox="1">
              <a:spLocks noChangeArrowheads="1"/>
            </p:cNvSpPr>
            <p:nvPr/>
          </p:nvSpPr>
          <p:spPr bwMode="auto">
            <a:xfrm>
              <a:off x="1431" y="968"/>
              <a:ext cx="3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en-US" sz="3200" b="0">
                  <a:solidFill>
                    <a:srgbClr val="000066"/>
                  </a:solidFill>
                  <a:latin typeface="Arial" charset="0"/>
                </a:rPr>
                <a:t>Ｆ</a:t>
              </a:r>
            </a:p>
          </p:txBody>
        </p:sp>
      </p:grpSp>
    </p:spTree>
    <p:controls>
      <mc:AlternateContent xmlns:mc="http://schemas.openxmlformats.org/markup-compatibility/2006">
        <mc:Choice xmlns:v="urn:schemas-microsoft-com:vml" Requires="v">
          <p:control spid="1027" name="ShockwaveFlash1" r:id="rId2" imgW="4777161" imgH="3416336"/>
        </mc:Choice>
        <mc:Fallback>
          <p:control name="ShockwaveFlash1" r:id="rId2" imgW="4777161" imgH="3416336">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00163"/>
                  <a:ext cx="4122738" cy="3416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501567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081088" y="1733550"/>
            <a:ext cx="2747962" cy="3313113"/>
          </a:xfrm>
          <a:noFill/>
        </p:spPr>
      </p:pic>
      <p:pic>
        <p:nvPicPr>
          <p:cNvPr id="921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106988" y="1735138"/>
            <a:ext cx="2559050" cy="3311525"/>
          </a:xfrm>
          <a:noFill/>
        </p:spPr>
      </p:pic>
      <p:sp>
        <p:nvSpPr>
          <p:cNvPr id="9220" name="Rectangle 4"/>
          <p:cNvSpPr>
            <a:spLocks noChangeArrowheads="1"/>
          </p:cNvSpPr>
          <p:nvPr/>
        </p:nvSpPr>
        <p:spPr bwMode="auto">
          <a:xfrm>
            <a:off x="996950" y="5103813"/>
            <a:ext cx="294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latin typeface="Arial" charset="0"/>
              </a:rPr>
              <a:t>静止</a:t>
            </a:r>
            <a:r>
              <a:rPr lang="zh-CN" altLang="en-US">
                <a:solidFill>
                  <a:srgbClr val="0000FF"/>
                </a:solidFill>
                <a:latin typeface="Arial" charset="0"/>
              </a:rPr>
              <a:t>在树枝上的小鸟</a:t>
            </a:r>
          </a:p>
        </p:txBody>
      </p:sp>
      <p:sp>
        <p:nvSpPr>
          <p:cNvPr id="9221" name="Rectangle 5"/>
          <p:cNvSpPr>
            <a:spLocks noChangeArrowheads="1"/>
          </p:cNvSpPr>
          <p:nvPr/>
        </p:nvSpPr>
        <p:spPr bwMode="auto">
          <a:xfrm>
            <a:off x="4972050" y="5087938"/>
            <a:ext cx="270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FF"/>
                </a:solidFill>
                <a:latin typeface="Arial" charset="0"/>
              </a:rPr>
              <a:t>被托起在空中</a:t>
            </a:r>
            <a:r>
              <a:rPr lang="zh-CN" altLang="en-US">
                <a:latin typeface="Arial" charset="0"/>
              </a:rPr>
              <a:t>静止</a:t>
            </a:r>
            <a:r>
              <a:rPr lang="zh-CN" altLang="en-US">
                <a:solidFill>
                  <a:srgbClr val="0000FF"/>
                </a:solidFill>
                <a:latin typeface="Arial" charset="0"/>
              </a:rPr>
              <a:t>不动的杂技演员</a:t>
            </a:r>
          </a:p>
        </p:txBody>
      </p:sp>
      <p:grpSp>
        <p:nvGrpSpPr>
          <p:cNvPr id="2" name="Group 6"/>
          <p:cNvGrpSpPr>
            <a:grpSpLocks/>
          </p:cNvGrpSpPr>
          <p:nvPr/>
        </p:nvGrpSpPr>
        <p:grpSpPr bwMode="auto">
          <a:xfrm>
            <a:off x="2641600" y="2236788"/>
            <a:ext cx="611188" cy="1081087"/>
            <a:chOff x="0" y="0"/>
            <a:chExt cx="385" cy="681"/>
          </a:xfrm>
        </p:grpSpPr>
        <p:sp>
          <p:nvSpPr>
            <p:cNvPr id="9234" name="Line 7"/>
            <p:cNvSpPr>
              <a:spLocks noChangeShapeType="1"/>
            </p:cNvSpPr>
            <p:nvPr/>
          </p:nvSpPr>
          <p:spPr bwMode="auto">
            <a:xfrm flipV="1">
              <a:off x="0" y="136"/>
              <a:ext cx="0" cy="54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5" name="Text Box 8"/>
            <p:cNvSpPr txBox="1">
              <a:spLocks noChangeArrowheads="1"/>
            </p:cNvSpPr>
            <p:nvPr/>
          </p:nvSpPr>
          <p:spPr bwMode="auto">
            <a:xfrm>
              <a:off x="182" y="0"/>
              <a:ext cx="2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3200"/>
                <a:t>F</a:t>
              </a:r>
            </a:p>
          </p:txBody>
        </p:sp>
      </p:grpSp>
      <p:grpSp>
        <p:nvGrpSpPr>
          <p:cNvPr id="3" name="Group 9"/>
          <p:cNvGrpSpPr>
            <a:grpSpLocks/>
          </p:cNvGrpSpPr>
          <p:nvPr/>
        </p:nvGrpSpPr>
        <p:grpSpPr bwMode="auto">
          <a:xfrm>
            <a:off x="2570163" y="3244850"/>
            <a:ext cx="865187" cy="957263"/>
            <a:chOff x="0" y="0"/>
            <a:chExt cx="545" cy="603"/>
          </a:xfrm>
        </p:grpSpPr>
        <p:sp>
          <p:nvSpPr>
            <p:cNvPr id="9231" name="Line 10"/>
            <p:cNvSpPr>
              <a:spLocks noChangeShapeType="1"/>
            </p:cNvSpPr>
            <p:nvPr/>
          </p:nvSpPr>
          <p:spPr bwMode="auto">
            <a:xfrm>
              <a:off x="45" y="50"/>
              <a:ext cx="0" cy="54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2" name="Oval 11"/>
            <p:cNvSpPr>
              <a:spLocks noChangeArrowheads="1"/>
            </p:cNvSpPr>
            <p:nvPr/>
          </p:nvSpPr>
          <p:spPr bwMode="auto">
            <a:xfrm>
              <a:off x="0" y="0"/>
              <a:ext cx="91" cy="6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9233" name="Text Box 12"/>
            <p:cNvSpPr txBox="1">
              <a:spLocks noChangeArrowheads="1"/>
            </p:cNvSpPr>
            <p:nvPr/>
          </p:nvSpPr>
          <p:spPr bwMode="auto">
            <a:xfrm>
              <a:off x="227" y="276"/>
              <a:ext cx="31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2800"/>
                <a:t>G</a:t>
              </a:r>
            </a:p>
          </p:txBody>
        </p:sp>
      </p:grpSp>
      <p:grpSp>
        <p:nvGrpSpPr>
          <p:cNvPr id="4" name="Group 13"/>
          <p:cNvGrpSpPr>
            <a:grpSpLocks/>
          </p:cNvGrpSpPr>
          <p:nvPr/>
        </p:nvGrpSpPr>
        <p:grpSpPr bwMode="auto">
          <a:xfrm>
            <a:off x="6488113" y="1301750"/>
            <a:ext cx="538162" cy="1082675"/>
            <a:chOff x="0" y="0"/>
            <a:chExt cx="339" cy="682"/>
          </a:xfrm>
        </p:grpSpPr>
        <p:sp>
          <p:nvSpPr>
            <p:cNvPr id="9229" name="Line 14"/>
            <p:cNvSpPr>
              <a:spLocks noChangeShapeType="1"/>
            </p:cNvSpPr>
            <p:nvPr/>
          </p:nvSpPr>
          <p:spPr bwMode="auto">
            <a:xfrm flipV="1">
              <a:off x="0" y="137"/>
              <a:ext cx="0" cy="54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0" name="Text Box 15"/>
            <p:cNvSpPr txBox="1">
              <a:spLocks noChangeArrowheads="1"/>
            </p:cNvSpPr>
            <p:nvPr/>
          </p:nvSpPr>
          <p:spPr bwMode="auto">
            <a:xfrm>
              <a:off x="136" y="0"/>
              <a:ext cx="2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3200"/>
                <a:t>F</a:t>
              </a:r>
            </a:p>
          </p:txBody>
        </p:sp>
      </p:grpSp>
      <p:grpSp>
        <p:nvGrpSpPr>
          <p:cNvPr id="5" name="Group 16"/>
          <p:cNvGrpSpPr>
            <a:grpSpLocks/>
          </p:cNvGrpSpPr>
          <p:nvPr/>
        </p:nvGrpSpPr>
        <p:grpSpPr bwMode="auto">
          <a:xfrm>
            <a:off x="6416675" y="2305050"/>
            <a:ext cx="792163" cy="955675"/>
            <a:chOff x="0" y="0"/>
            <a:chExt cx="499" cy="602"/>
          </a:xfrm>
        </p:grpSpPr>
        <p:sp>
          <p:nvSpPr>
            <p:cNvPr id="9226" name="Line 17"/>
            <p:cNvSpPr>
              <a:spLocks noChangeShapeType="1"/>
            </p:cNvSpPr>
            <p:nvPr/>
          </p:nvSpPr>
          <p:spPr bwMode="auto">
            <a:xfrm>
              <a:off x="45" y="50"/>
              <a:ext cx="0" cy="54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7" name="Oval 18"/>
            <p:cNvSpPr>
              <a:spLocks noChangeArrowheads="1"/>
            </p:cNvSpPr>
            <p:nvPr/>
          </p:nvSpPr>
          <p:spPr bwMode="auto">
            <a:xfrm>
              <a:off x="0" y="0"/>
              <a:ext cx="91" cy="6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9228" name="Text Box 19"/>
            <p:cNvSpPr txBox="1">
              <a:spLocks noChangeArrowheads="1"/>
            </p:cNvSpPr>
            <p:nvPr/>
          </p:nvSpPr>
          <p:spPr bwMode="auto">
            <a:xfrm>
              <a:off x="181" y="275"/>
              <a:ext cx="31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spcBef>
                  <a:spcPct val="50000"/>
                </a:spcBef>
              </a:pPr>
              <a:r>
                <a:rPr lang="zh-CN" altLang="zh-CN" sz="2800"/>
                <a:t>G</a:t>
              </a:r>
            </a:p>
          </p:txBody>
        </p:sp>
      </p:grpSp>
    </p:spTree>
    <p:extLst>
      <p:ext uri="{BB962C8B-B14F-4D97-AF65-F5344CB8AC3E}">
        <p14:creationId xmlns:p14="http://schemas.microsoft.com/office/powerpoint/2010/main" val="4197190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649288" y="1198563"/>
            <a:ext cx="4481512" cy="4460875"/>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zh-CN" altLang="en-US" sz="2000" dirty="0">
                <a:latin typeface="Arial" charset="0"/>
              </a:rPr>
              <a:t>以上物体受到外力</a:t>
            </a:r>
          </a:p>
          <a:p>
            <a:pPr algn="ctr"/>
            <a:r>
              <a:rPr lang="zh-CN" altLang="en-US" sz="2000" dirty="0">
                <a:latin typeface="Arial" charset="0"/>
              </a:rPr>
              <a:t>作用时也能保持静止状态或</a:t>
            </a:r>
          </a:p>
          <a:p>
            <a:pPr algn="ctr"/>
            <a:r>
              <a:rPr lang="zh-CN" altLang="en-US" sz="2000" dirty="0">
                <a:latin typeface="Arial" charset="0"/>
              </a:rPr>
              <a:t>匀速直线运动状态，这</a:t>
            </a:r>
          </a:p>
          <a:p>
            <a:pPr algn="ctr"/>
            <a:r>
              <a:rPr lang="zh-CN" altLang="en-US" sz="2000" dirty="0">
                <a:latin typeface="Arial" charset="0"/>
              </a:rPr>
              <a:t>与牛顿第一定律有矛盾吗？</a:t>
            </a:r>
          </a:p>
        </p:txBody>
      </p:sp>
      <p:sp>
        <p:nvSpPr>
          <p:cNvPr id="10243" name="Text Box 3"/>
          <p:cNvSpPr txBox="1">
            <a:spLocks noChangeArrowheads="1"/>
          </p:cNvSpPr>
          <p:nvPr/>
        </p:nvSpPr>
        <p:spPr bwMode="auto">
          <a:xfrm>
            <a:off x="4997450" y="995363"/>
            <a:ext cx="3455988"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2400" b="1">
                <a:solidFill>
                  <a:srgbClr val="FF0000"/>
                </a:solidFill>
                <a:latin typeface="Times New Roman" pitchFamily="18" charset="0"/>
                <a:ea typeface="宋体" charset="-122"/>
              </a:defRPr>
            </a:lvl9pPr>
          </a:lstStyle>
          <a:p>
            <a:pPr eaLnBrk="1" hangingPunct="1">
              <a:lnSpc>
                <a:spcPct val="130000"/>
              </a:lnSpc>
            </a:pPr>
            <a:r>
              <a:rPr lang="zh-CN" altLang="en-US">
                <a:solidFill>
                  <a:srgbClr val="0000FF"/>
                </a:solidFill>
                <a:latin typeface="Arial" charset="0"/>
              </a:rPr>
              <a:t>不矛盾，物体受到的合力为零时，与不受力的效果是一样的。</a:t>
            </a:r>
          </a:p>
        </p:txBody>
      </p:sp>
      <p:sp>
        <p:nvSpPr>
          <p:cNvPr id="10244" name="Rectangle 4"/>
          <p:cNvSpPr>
            <a:spLocks noRot="1" noChangeArrowheads="1"/>
          </p:cNvSpPr>
          <p:nvPr/>
        </p:nvSpPr>
        <p:spPr bwMode="auto">
          <a:xfrm>
            <a:off x="5035550" y="2706688"/>
            <a:ext cx="3560763"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latin typeface="Calibri" pitchFamily="34" charset="0"/>
              </a:rPr>
              <a:t>一</a:t>
            </a:r>
            <a:r>
              <a:rPr lang="zh-CN" altLang="en-US" sz="2400" b="1" dirty="0">
                <a:solidFill>
                  <a:srgbClr val="0000FF"/>
                </a:solidFill>
                <a:latin typeface="Calibri" pitchFamily="34" charset="0"/>
              </a:rPr>
              <a:t>个物体在</a:t>
            </a:r>
            <a:r>
              <a:rPr lang="zh-CN" altLang="en-US" sz="2400" b="1" dirty="0">
                <a:latin typeface="Calibri" pitchFamily="34" charset="0"/>
              </a:rPr>
              <a:t>两</a:t>
            </a:r>
            <a:r>
              <a:rPr lang="zh-CN" altLang="en-US" sz="2400" b="1" dirty="0">
                <a:solidFill>
                  <a:srgbClr val="0000FF"/>
                </a:solidFill>
                <a:latin typeface="Calibri" pitchFamily="34" charset="0"/>
              </a:rPr>
              <a:t>个力的作用下，如果保持</a:t>
            </a:r>
            <a:r>
              <a:rPr lang="zh-CN" altLang="en-US" sz="2400" b="1" dirty="0">
                <a:latin typeface="Calibri" pitchFamily="34" charset="0"/>
              </a:rPr>
              <a:t>静止</a:t>
            </a:r>
            <a:r>
              <a:rPr lang="zh-CN" altLang="en-US" sz="2400" b="1" dirty="0">
                <a:solidFill>
                  <a:srgbClr val="0000FF"/>
                </a:solidFill>
                <a:latin typeface="Calibri" pitchFamily="34" charset="0"/>
              </a:rPr>
              <a:t>状态或</a:t>
            </a:r>
            <a:r>
              <a:rPr lang="zh-CN" altLang="en-US" sz="2400" b="1" dirty="0">
                <a:latin typeface="Calibri" pitchFamily="34" charset="0"/>
              </a:rPr>
              <a:t>匀速直线运动</a:t>
            </a:r>
            <a:r>
              <a:rPr lang="zh-CN" altLang="en-US" sz="2400" b="1" dirty="0">
                <a:solidFill>
                  <a:srgbClr val="0000FF"/>
                </a:solidFill>
                <a:latin typeface="Calibri" pitchFamily="34" charset="0"/>
              </a:rPr>
              <a:t>状态</a:t>
            </a:r>
            <a:r>
              <a:rPr lang="zh-CN" altLang="zh-CN" sz="2400" b="1" dirty="0">
                <a:solidFill>
                  <a:srgbClr val="0000FF"/>
                </a:solidFill>
                <a:latin typeface="Calibri" pitchFamily="34" charset="0"/>
              </a:rPr>
              <a:t>,</a:t>
            </a:r>
            <a:r>
              <a:rPr lang="zh-CN" altLang="en-US" sz="2400" b="1" dirty="0">
                <a:solidFill>
                  <a:srgbClr val="0000FF"/>
                </a:solidFill>
                <a:latin typeface="Calibri" pitchFamily="34" charset="0"/>
              </a:rPr>
              <a:t>我们就说</a:t>
            </a:r>
            <a:r>
              <a:rPr lang="zh-CN" altLang="zh-CN" sz="2400" b="1" dirty="0">
                <a:solidFill>
                  <a:srgbClr val="0000FF"/>
                </a:solidFill>
                <a:latin typeface="Calibri" pitchFamily="34" charset="0"/>
              </a:rPr>
              <a:t>,</a:t>
            </a:r>
            <a:r>
              <a:rPr lang="zh-CN" altLang="en-US" sz="2400" b="1" dirty="0">
                <a:solidFill>
                  <a:srgbClr val="0000FF"/>
                </a:solidFill>
                <a:latin typeface="Calibri" pitchFamily="34" charset="0"/>
              </a:rPr>
              <a:t>这两个力互相平衡或二力平衡。</a:t>
            </a:r>
            <a:r>
              <a:rPr lang="zh-CN" altLang="en-US" sz="4000" b="1" dirty="0">
                <a:solidFill>
                  <a:srgbClr val="0000CC"/>
                </a:solidFill>
                <a:latin typeface="Calibri" pitchFamily="34" charset="0"/>
              </a:rPr>
              <a:t> </a:t>
            </a:r>
          </a:p>
        </p:txBody>
      </p:sp>
    </p:spTree>
    <p:extLst>
      <p:ext uri="{BB962C8B-B14F-4D97-AF65-F5344CB8AC3E}">
        <p14:creationId xmlns:p14="http://schemas.microsoft.com/office/powerpoint/2010/main" val="18999483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2701</Words>
  <Application>Microsoft Office PowerPoint</Application>
  <PresentationFormat>全屏显示(4:3)</PresentationFormat>
  <Paragraphs>217</Paragraphs>
  <Slides>43</Slides>
  <Notes>0</Notes>
  <HiddenSlides>0</HiddenSlides>
  <MMClips>1</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43</vt:i4>
      </vt:variant>
    </vt:vector>
  </HeadingPairs>
  <TitlesOfParts>
    <vt:vector size="46" baseType="lpstr">
      <vt:lpstr>Office 主题</vt:lpstr>
      <vt:lpstr>Microsoft 公式 3.0</vt:lpstr>
      <vt:lpstr>Photoshop.Image.6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5</cp:revision>
  <dcterms:created xsi:type="dcterms:W3CDTF">2020-04-19T03:10:20Z</dcterms:created>
  <dcterms:modified xsi:type="dcterms:W3CDTF">2020-04-19T04:25:00Z</dcterms:modified>
</cp:coreProperties>
</file>