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53" r:id="rId4"/>
    <p:sldId id="354" r:id="rId5"/>
    <p:sldId id="355" r:id="rId6"/>
    <p:sldId id="306" r:id="rId7"/>
    <p:sldId id="356" r:id="rId8"/>
    <p:sldId id="357" r:id="rId9"/>
    <p:sldId id="358" r:id="rId10"/>
    <p:sldId id="359" r:id="rId11"/>
    <p:sldId id="360" r:id="rId12"/>
    <p:sldId id="361" r:id="rId13"/>
    <p:sldId id="362" r:id="rId14"/>
    <p:sldId id="363" r:id="rId15"/>
    <p:sldId id="364" r:id="rId16"/>
    <p:sldId id="365" r:id="rId17"/>
    <p:sldId id="366" r:id="rId18"/>
    <p:sldId id="367" r:id="rId19"/>
    <p:sldId id="368" r:id="rId20"/>
    <p:sldId id="369" r:id="rId21"/>
    <p:sldId id="370" r:id="rId22"/>
    <p:sldId id="371" r:id="rId23"/>
    <p:sldId id="372" r:id="rId24"/>
    <p:sldId id="373" r:id="rId25"/>
    <p:sldId id="374" r:id="rId26"/>
    <p:sldId id="375" r:id="rId27"/>
    <p:sldId id="376" r:id="rId28"/>
    <p:sldId id="377" r:id="rId29"/>
    <p:sldId id="260" r:id="rId30"/>
    <p:sldId id="378" r:id="rId31"/>
    <p:sldId id="379" r:id="rId32"/>
    <p:sldId id="352" r:id="rId33"/>
    <p:sldId id="380" r:id="rId34"/>
    <p:sldId id="381" r:id="rId35"/>
    <p:sldId id="382" r:id="rId36"/>
    <p:sldId id="383" r:id="rId37"/>
    <p:sldId id="384" r:id="rId38"/>
    <p:sldId id="385" r:id="rId39"/>
    <p:sldId id="386" r:id="rId40"/>
    <p:sldId id="387"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a:srgbClr val="00A1E9"/>
    <a:srgbClr val="17B7FF"/>
    <a:srgbClr val="0066CC"/>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333" autoAdjust="0"/>
  </p:normalViewPr>
  <p:slideViewPr>
    <p:cSldViewPr snapToGrid="0">
      <p:cViewPr varScale="1">
        <p:scale>
          <a:sx n="89" d="100"/>
          <a:sy n="89" d="100"/>
        </p:scale>
        <p:origin x="-126" y="-12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66"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p:cNvSpPr/>
          <p:nvPr userDrawn="1"/>
        </p:nvSpPr>
        <p:spPr>
          <a:xfrm>
            <a:off x="2980038" y="469878"/>
            <a:ext cx="1657008"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中考真题再现</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4878015" y="469877"/>
            <a:ext cx="1657008"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名师考点精讲</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p:cNvSpPr/>
          <p:nvPr userDrawn="1"/>
        </p:nvSpPr>
        <p:spPr>
          <a:xfrm>
            <a:off x="6752308" y="469877"/>
            <a:ext cx="1657008"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重难题型探究</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栏目三">
    <p:spTree>
      <p:nvGrpSpPr>
        <p:cNvPr id="1" name=""/>
        <p:cNvGrpSpPr/>
        <p:nvPr/>
      </p:nvGrpSpPr>
      <p:grpSpPr>
        <a:xfrm>
          <a:off x="0" y="0"/>
          <a:ext cx="0" cy="0"/>
          <a:chOff x="0" y="0"/>
          <a:chExt cx="0" cy="0"/>
        </a:xfrm>
      </p:grpSpPr>
      <p:sp>
        <p:nvSpPr>
          <p:cNvPr id="3" name="同侧圆角矩形 2"/>
          <p:cNvSpPr/>
          <p:nvPr userDrawn="1"/>
        </p:nvSpPr>
        <p:spPr>
          <a:xfrm>
            <a:off x="8617684" y="469877"/>
            <a:ext cx="1657008"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实验突破</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461289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 Target="../slides/slide3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模块三</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992896" y="485731"/>
            <a:ext cx="1657008"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中考真题再现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4866196" y="485730"/>
            <a:ext cx="1657008"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名师考点精讲</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4" action="ppaction://hlinksldjump" tooltip="点击进入"/>
          </p:cNvPr>
          <p:cNvSpPr/>
          <p:nvPr/>
        </p:nvSpPr>
        <p:spPr>
          <a:xfrm>
            <a:off x="6739496" y="488896"/>
            <a:ext cx="1657008"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重难题型探究</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dirty="0" smtClean="0"/>
              <a:t>专题一　物态变化</a:t>
            </a:r>
            <a:endParaRPr lang="zh-CN" altLang="zh-CN" sz="2000" b="1" i="0" kern="1200" dirty="0">
              <a:solidFill>
                <a:schemeClr val="tx1"/>
              </a:solidFill>
              <a:effectLst/>
              <a:latin typeface="+mj-lt"/>
              <a:ea typeface="+mj-ea"/>
              <a:cs typeface="+mj-cs"/>
            </a:endParaRPr>
          </a:p>
        </p:txBody>
      </p:sp>
      <p:sp>
        <p:nvSpPr>
          <p:cNvPr id="11" name="同侧圆角矩形 10">
            <a:hlinkClick r:id="rId15" action="ppaction://hlinksldjump" tooltip="点击进入"/>
          </p:cNvPr>
          <p:cNvSpPr/>
          <p:nvPr userDrawn="1"/>
        </p:nvSpPr>
        <p:spPr>
          <a:xfrm>
            <a:off x="8612796" y="485730"/>
            <a:ext cx="1657008"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实验突破</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61" r:id="rId6"/>
    <p:sldLayoutId id="2147483657" r:id="rId7"/>
    <p:sldLayoutId id="2147483658" r:id="rId8"/>
    <p:sldLayoutId id="2147483659" r:id="rId9"/>
    <p:sldLayoutId id="214748366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Word___2.docx"/></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package" Target="../embeddings/Microsoft_Word___3.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package" Target="../embeddings/Microsoft_Word___4.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18.emf"/><Relationship Id="rId4" Type="http://schemas.openxmlformats.org/officeDocument/2006/relationships/package" Target="../embeddings/Microsoft_Word___5.docx"/></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image" Target="../media/image19.emf"/><Relationship Id="rId4" Type="http://schemas.openxmlformats.org/officeDocument/2006/relationships/package" Target="../embeddings/Microsoft_Word___6.docx"/></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image" Target="../media/image22.emf"/><Relationship Id="rId4" Type="http://schemas.openxmlformats.org/officeDocument/2006/relationships/package" Target="../embeddings/Microsoft_Word___7.docx"/></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image" Target="../media/image23.emf"/><Relationship Id="rId4" Type="http://schemas.openxmlformats.org/officeDocument/2006/relationships/package" Target="../embeddings/Microsoft_Word___8.docx"/></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image" Target="../media/image25.emf"/><Relationship Id="rId4" Type="http://schemas.openxmlformats.org/officeDocument/2006/relationships/package" Target="../embeddings/Microsoft_Word___9.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Word___1.docx"/></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专题一　物态变化</a:t>
            </a:r>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569668"/>
            <a:ext cx="11430000" cy="13630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【方法提炼】</a:t>
            </a:r>
            <a:r>
              <a:rPr lang="zh-CN"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温度计读数的步骤</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分析温度计类型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确定分度值</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确定示数在零刻度线上还是零刻度线下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示数稳定后读数。</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9007049"/>
      </p:ext>
    </p:extLst>
  </p:cSld>
  <p:clrMapOvr>
    <a:masterClrMapping/>
  </p:clrMapOvr>
  <p:transition spd="slow">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69050"/>
            <a:ext cx="11430000" cy="492513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湖南邵阳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甲、乙、丙三支酒精温度计的量程、分度值都一样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甲和乙玻璃管的内径相同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甲玻璃泡的容积比乙大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乙和丙玻璃泡的容积相同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乙的内径比丙细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由此可判断这三支温度计的相邻两刻度线之间的距离</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甲最长</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乙最长</a:t>
            </a:r>
            <a:r>
              <a:rPr lang="en-US" altLang="zh-CN" sz="2400" dirty="0">
                <a:solidFill>
                  <a:srgbClr val="000000"/>
                </a:solidFill>
                <a:latin typeface="Times New Roman" panose="02020603050405020304" pitchFamily="18" charset="0"/>
                <a:cs typeface="Times New Roman" panose="02020603050405020304" pitchFamily="18" charset="0"/>
              </a:rPr>
              <a:t>	C.</a:t>
            </a:r>
            <a:r>
              <a:rPr lang="zh-CN" altLang="zh-CN" sz="2400" dirty="0">
                <a:solidFill>
                  <a:srgbClr val="000000"/>
                </a:solidFill>
                <a:latin typeface="Times New Roman" panose="02020603050405020304" pitchFamily="18" charset="0"/>
                <a:cs typeface="Times New Roman" panose="02020603050405020304" pitchFamily="18" charset="0"/>
              </a:rPr>
              <a:t>丙最长</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一样长</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cs typeface="Times New Roman" panose="02020603050405020304" pitchFamily="18" charset="0"/>
              </a:rPr>
              <a:t>由题意可知</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乙和丙两支温度计玻璃泡内装的是等量的水银</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当它们升高或降低相同温度时</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水银膨胀或收缩的体积相同</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内径粗的丙温度计液柱短</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内径细的乙温度计液柱长</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它们表示的温度是一样的</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因此乙的刻度比丙的刻度稀疏</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由于它们量程相同、最小刻度相同</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所以乙的相邻两刻度线之间的距离比丙要大</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甲和乙两支温度计</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玻璃管内径粗细相同</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甲的玻璃泡容积比乙的大</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因此它们升高或降低相同温度时</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甲温度计水银膨胀或收缩的体积大</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因此甲的相邻两刻度线之间的距离比乙要大。</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7077023" y="2381716"/>
            <a:ext cx="38824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A</a:t>
            </a:r>
            <a:endParaRPr lang="zh-CN" altLang="en-US" sz="2200" dirty="0">
              <a:solidFill>
                <a:srgbClr val="FF00FF"/>
              </a:solidFill>
            </a:endParaRPr>
          </a:p>
        </p:txBody>
      </p:sp>
    </p:spTree>
    <p:extLst>
      <p:ext uri="{BB962C8B-B14F-4D97-AF65-F5344CB8AC3E}">
        <p14:creationId xmlns:p14="http://schemas.microsoft.com/office/powerpoint/2010/main" val="310903042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Vertic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64212"/>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考点二熔化和凝固</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b="1"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熔化和凝固</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熔化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物质从固态变成液态的过程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是吸热过程。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凝固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物质从液态变成固态的过程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是放热过程。</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41550919"/>
      </p:ext>
    </p:extLst>
  </p:cSld>
  <p:clrMapOvr>
    <a:masterClrMapping/>
  </p:clrMapOvr>
  <p:transition spd="slow">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146755"/>
            <a:ext cx="2347117" cy="535531"/>
          </a:xfrm>
          <a:prstGeom prst="rect">
            <a:avLst/>
          </a:prstGeom>
        </p:spPr>
        <p:txBody>
          <a:bodyPr wrap="none">
            <a:spAutoFit/>
          </a:bodyPr>
          <a:lstStyle/>
          <a:p>
            <a:pPr>
              <a:lnSpc>
                <a:spcPct val="120000"/>
              </a:lnSpc>
            </a:pPr>
            <a:r>
              <a:rPr lang="en-US" altLang="zh-CN" sz="2400" b="1" dirty="0">
                <a:solidFill>
                  <a:srgbClr val="000000"/>
                </a:solidFill>
                <a:latin typeface="Times New Roman" panose="02020603050405020304" pitchFamily="18" charset="0"/>
              </a:rPr>
              <a:t>2</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晶体与</a:t>
            </a:r>
            <a:r>
              <a:rPr lang="zh-CN" altLang="zh-CN" sz="24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非晶体</a:t>
            </a:r>
            <a:r>
              <a:rPr lang="en-US" altLang="zh-CN" sz="24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400" dirty="0"/>
          </a:p>
        </p:txBody>
      </p:sp>
      <p:graphicFrame>
        <p:nvGraphicFramePr>
          <p:cNvPr id="7" name="对象 6"/>
          <p:cNvGraphicFramePr>
            <a:graphicFrameLocks noChangeAspect="1"/>
          </p:cNvGraphicFramePr>
          <p:nvPr>
            <p:extLst>
              <p:ext uri="{D42A27DB-BD31-4B8C-83A1-F6EECF244321}">
                <p14:modId xmlns:p14="http://schemas.microsoft.com/office/powerpoint/2010/main" val="2472885530"/>
              </p:ext>
            </p:extLst>
          </p:nvPr>
        </p:nvGraphicFramePr>
        <p:xfrm>
          <a:off x="380999" y="1713768"/>
          <a:ext cx="11561794" cy="4785180"/>
        </p:xfrm>
        <a:graphic>
          <a:graphicData uri="http://schemas.openxmlformats.org/presentationml/2006/ole">
            <mc:AlternateContent xmlns:mc="http://schemas.openxmlformats.org/markup-compatibility/2006">
              <mc:Choice xmlns:v="urn:schemas-microsoft-com:vml" Requires="v">
                <p:oleObj spid="_x0000_s2053" name="文档" r:id="rId4" imgW="5026867" imgH="2087724" progId="Word.Document.12">
                  <p:embed/>
                </p:oleObj>
              </mc:Choice>
              <mc:Fallback>
                <p:oleObj name="文档" r:id="rId4" imgW="5026867" imgH="2087724" progId="Word.Document.12">
                  <p:embed/>
                  <p:pic>
                    <p:nvPicPr>
                      <p:cNvPr id="0" name=""/>
                      <p:cNvPicPr/>
                      <p:nvPr/>
                    </p:nvPicPr>
                    <p:blipFill>
                      <a:blip r:embed="rId5"/>
                      <a:stretch>
                        <a:fillRect/>
                      </a:stretch>
                    </p:blipFill>
                    <p:spPr>
                      <a:xfrm>
                        <a:off x="380999" y="1713768"/>
                        <a:ext cx="11561794" cy="4785180"/>
                      </a:xfrm>
                      <a:prstGeom prst="rect">
                        <a:avLst/>
                      </a:prstGeom>
                    </p:spPr>
                  </p:pic>
                </p:oleObj>
              </mc:Fallback>
            </mc:AlternateContent>
          </a:graphicData>
        </a:graphic>
      </p:graphicFrame>
      <p:sp>
        <p:nvSpPr>
          <p:cNvPr id="4" name="矩形 3"/>
          <p:cNvSpPr/>
          <p:nvPr/>
        </p:nvSpPr>
        <p:spPr>
          <a:xfrm>
            <a:off x="2359289" y="2785962"/>
            <a:ext cx="73765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13969" y="2785962"/>
            <a:ext cx="73765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54199" y="2785962"/>
            <a:ext cx="73765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86019" y="2785962"/>
            <a:ext cx="73765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800231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51219837"/>
              </p:ext>
            </p:extLst>
          </p:nvPr>
        </p:nvGraphicFramePr>
        <p:xfrm>
          <a:off x="380999" y="1305082"/>
          <a:ext cx="11561794" cy="4815864"/>
        </p:xfrm>
        <a:graphic>
          <a:graphicData uri="http://schemas.openxmlformats.org/presentationml/2006/ole">
            <mc:AlternateContent xmlns:mc="http://schemas.openxmlformats.org/markup-compatibility/2006">
              <mc:Choice xmlns:v="urn:schemas-microsoft-com:vml" Requires="v">
                <p:oleObj spid="_x0000_s3077" name="文档" r:id="rId4" imgW="5026867" imgH="2093854" progId="Word.Document.12">
                  <p:embed/>
                </p:oleObj>
              </mc:Choice>
              <mc:Fallback>
                <p:oleObj name="文档" r:id="rId4" imgW="5026867" imgH="2093854" progId="Word.Document.12">
                  <p:embed/>
                  <p:pic>
                    <p:nvPicPr>
                      <p:cNvPr id="0" name=""/>
                      <p:cNvPicPr/>
                      <p:nvPr/>
                    </p:nvPicPr>
                    <p:blipFill>
                      <a:blip r:embed="rId5"/>
                      <a:stretch>
                        <a:fillRect/>
                      </a:stretch>
                    </p:blipFill>
                    <p:spPr>
                      <a:xfrm>
                        <a:off x="380999" y="1305082"/>
                        <a:ext cx="11561794" cy="4815864"/>
                      </a:xfrm>
                      <a:prstGeom prst="rect">
                        <a:avLst/>
                      </a:prstGeom>
                    </p:spPr>
                  </p:pic>
                </p:oleObj>
              </mc:Fallback>
            </mc:AlternateContent>
          </a:graphicData>
        </a:graphic>
      </p:graphicFrame>
      <p:sp>
        <p:nvSpPr>
          <p:cNvPr id="3" name="矩形 2"/>
          <p:cNvSpPr/>
          <p:nvPr/>
        </p:nvSpPr>
        <p:spPr>
          <a:xfrm>
            <a:off x="2211035" y="1949593"/>
            <a:ext cx="89256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389831" y="1949593"/>
            <a:ext cx="89256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35492" y="2139110"/>
            <a:ext cx="89256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150092" y="2150540"/>
            <a:ext cx="89256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683685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699415"/>
            <a:ext cx="11430000" cy="315233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b="1" dirty="0">
                <a:solidFill>
                  <a:srgbClr val="000000"/>
                </a:solidFill>
                <a:latin typeface="Times New Roman" panose="02020603050405020304" pitchFamily="18" charset="0"/>
                <a:cs typeface="Times New Roman" panose="02020603050405020304" pitchFamily="18" charset="0"/>
              </a:rPr>
              <a:t>拓展延伸</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运用分子动理论的观点解释晶体的熔化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晶体被加热到熔点时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一部分分子的动能足以使其摆脱其他分子的束缚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因而可以在其他分子间移动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晶体的排列结构就会被打破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这时晶体就开始熔化。如果继续加热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更多的分子摆脱其他分子束缚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分子在摆脱束缚的过程中需要克服分子间作用力做功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分子动能转化为分子势能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所以在熔化的过程中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外界传递给晶体的能量都用于增大分子势能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而分子的平均动能没有增大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所以熔化过程中晶体的温度不变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内能增大。</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39071558"/>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78457"/>
            <a:ext cx="11430000" cy="448193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400" b="1"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湖南郴州</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如图所示是海波熔化时温度随时间变化的图像。由此可判断</a:t>
            </a:r>
            <a:r>
              <a:rPr lang="zh-CN" altLang="zh-CN" sz="2400" dirty="0">
                <a:solidFill>
                  <a:srgbClr val="000000"/>
                </a:solidFill>
                <a:latin typeface="NEU-BZ-S92"/>
                <a:ea typeface="Times New Roman" panose="02020603050405020304" pitchFamily="18" charset="0"/>
                <a:cs typeface="Times New Roman" panose="02020603050405020304" pitchFamily="18" charset="0"/>
              </a:rPr>
              <a:t> </a:t>
            </a:r>
            <a:r>
              <a:rPr lang="en-US" altLang="zh-CN" sz="2400" dirty="0">
                <a:solidFill>
                  <a:srgbClr val="000000"/>
                </a:solidFill>
                <a:latin typeface="NEU-BZ-S92"/>
                <a:ea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海波是非晶体</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海波的熔化时间是</a:t>
            </a:r>
            <a:r>
              <a:rPr lang="en-US" altLang="zh-CN" sz="2400" dirty="0">
                <a:solidFill>
                  <a:srgbClr val="000000"/>
                </a:solidFill>
                <a:latin typeface="Times New Roman" panose="02020603050405020304" pitchFamily="18" charset="0"/>
                <a:cs typeface="Times New Roman" panose="02020603050405020304" pitchFamily="18" charset="0"/>
              </a:rPr>
              <a:t>5 min</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海波的熔点是</a:t>
            </a:r>
            <a:r>
              <a:rPr lang="en-US" altLang="zh-CN" sz="2400" dirty="0">
                <a:solidFill>
                  <a:srgbClr val="000000"/>
                </a:solidFill>
                <a:latin typeface="Times New Roman" panose="02020603050405020304" pitchFamily="18" charset="0"/>
                <a:cs typeface="Times New Roman" panose="02020603050405020304" pitchFamily="18" charset="0"/>
              </a:rPr>
              <a:t>50 </a:t>
            </a:r>
            <a:r>
              <a:rPr lang="zh-CN" altLang="zh-CN" sz="2400" dirty="0">
                <a:solidFill>
                  <a:srgbClr val="000000"/>
                </a:solidFill>
                <a:latin typeface="NEU-BZ-S92"/>
                <a:cs typeface="宋体" panose="02010600030101010101" pitchFamily="2" charset="-122"/>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海波在熔化过程中吸收热量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温度升高</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由题图知</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海波从第</a:t>
            </a:r>
            <a:r>
              <a:rPr lang="en-US" altLang="zh-CN" sz="2400" dirty="0">
                <a:solidFill>
                  <a:srgbClr val="FF00FF"/>
                </a:solidFill>
                <a:latin typeface="Times New Roman" panose="02020603050405020304" pitchFamily="18" charset="0"/>
                <a:cs typeface="Times New Roman" panose="02020603050405020304" pitchFamily="18" charset="0"/>
              </a:rPr>
              <a:t>5</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min</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开始温度保持不变</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所以是晶体</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熔点为</a:t>
            </a:r>
            <a:r>
              <a:rPr lang="en-US" altLang="zh-CN" sz="2400" dirty="0">
                <a:solidFill>
                  <a:srgbClr val="FF00FF"/>
                </a:solidFill>
                <a:latin typeface="Times New Roman" panose="02020603050405020304" pitchFamily="18" charset="0"/>
                <a:cs typeface="Times New Roman" panose="02020603050405020304" pitchFamily="18" charset="0"/>
              </a:rPr>
              <a:t>50</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约到第</a:t>
            </a:r>
            <a:r>
              <a:rPr lang="en-US" altLang="zh-CN" sz="2400" dirty="0">
                <a:solidFill>
                  <a:srgbClr val="FF00FF"/>
                </a:solidFill>
                <a:latin typeface="Times New Roman" panose="02020603050405020304" pitchFamily="18" charset="0"/>
                <a:cs typeface="Times New Roman" panose="02020603050405020304" pitchFamily="18" charset="0"/>
              </a:rPr>
              <a:t>8</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min</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时熔化完成</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则熔化过程持续了约</a:t>
            </a:r>
            <a:r>
              <a:rPr lang="en-US" altLang="zh-CN" sz="2400" dirty="0">
                <a:solidFill>
                  <a:srgbClr val="FF00FF"/>
                </a:solidFill>
                <a:latin typeface="Times New Roman" panose="02020603050405020304" pitchFamily="18" charset="0"/>
                <a:cs typeface="Times New Roman" panose="02020603050405020304" pitchFamily="18" charset="0"/>
              </a:rPr>
              <a:t>3</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min,</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晶体在熔化过程中吸热</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温度不变。</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400" dirty="0">
                <a:solidFill>
                  <a:srgbClr val="FF00FF"/>
                </a:solidFill>
                <a:latin typeface="Times New Roman" panose="02020603050405020304" pitchFamily="18" charset="0"/>
                <a:cs typeface="Times New Roman" panose="02020603050405020304" pitchFamily="18" charset="0"/>
              </a:rPr>
              <a:t> C</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FWQ3.EPS" descr="id:2147506262;FounderCES"/>
          <p:cNvPicPr/>
          <p:nvPr/>
        </p:nvPicPr>
        <p:blipFill>
          <a:blip r:embed="rId2"/>
          <a:stretch>
            <a:fillRect/>
          </a:stretch>
        </p:blipFill>
        <p:spPr>
          <a:xfrm>
            <a:off x="6921246" y="1766696"/>
            <a:ext cx="3100578" cy="2609493"/>
          </a:xfrm>
          <a:prstGeom prst="rect">
            <a:avLst/>
          </a:prstGeom>
        </p:spPr>
      </p:pic>
    </p:spTree>
    <p:extLst>
      <p:ext uri="{BB962C8B-B14F-4D97-AF65-F5344CB8AC3E}">
        <p14:creationId xmlns:p14="http://schemas.microsoft.com/office/powerpoint/2010/main" val="415553996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arn(inVertical)">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barn(inVertical)">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421220"/>
            <a:ext cx="11430000" cy="180626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【类型突破】</a:t>
            </a:r>
            <a:r>
              <a:rPr lang="zh-CN"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熔化和凝固过程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晶体熔化吸热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凝固放热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从温度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时间图像上看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晶体熔化前后都是升温过程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凝固前后均是降温过程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熔化和凝固过程中温度是不变的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而非晶体在熔化和凝固的过程中没有恒温过程。</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920335310"/>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02521"/>
            <a:ext cx="11430000" cy="40387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400" b="1"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　为了使冬天路面上的积雪很快熔化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常会在积雪上撒盐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这是因为</a:t>
            </a:r>
            <a:r>
              <a:rPr lang="zh-CN" altLang="zh-CN" sz="2400" dirty="0">
                <a:solidFill>
                  <a:srgbClr val="000000"/>
                </a:solidFill>
                <a:latin typeface="NEU-BZ-S92"/>
                <a:ea typeface="Times New Roman" panose="02020603050405020304" pitchFamily="18" charset="0"/>
                <a:cs typeface="Times New Roman" panose="02020603050405020304" pitchFamily="18" charset="0"/>
              </a:rPr>
              <a:t> </a:t>
            </a:r>
            <a:r>
              <a:rPr lang="en-US" altLang="zh-CN" sz="2400" dirty="0">
                <a:solidFill>
                  <a:srgbClr val="000000"/>
                </a:solidFill>
                <a:latin typeface="NEU-BZ-S92"/>
                <a:ea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盐使冰雪的熔点降低</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盐使冰雪的熔点升高</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撒上盐后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使冰雪变成冰水混合物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温度为</a:t>
            </a:r>
            <a:r>
              <a:rPr lang="en-US" altLang="zh-CN" sz="2400" dirty="0">
                <a:solidFill>
                  <a:srgbClr val="000000"/>
                </a:solidFill>
                <a:latin typeface="Times New Roman" panose="02020603050405020304" pitchFamily="18" charset="0"/>
                <a:cs typeface="Times New Roman" panose="02020603050405020304" pitchFamily="18" charset="0"/>
              </a:rPr>
              <a:t>0 </a:t>
            </a:r>
            <a:r>
              <a:rPr lang="zh-CN" altLang="zh-CN" sz="2400" dirty="0">
                <a:solidFill>
                  <a:srgbClr val="000000"/>
                </a:solidFill>
                <a:latin typeface="NEU-BZ-S9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从而使冰雪熔化</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盐使冰雪的温度升高到</a:t>
            </a:r>
            <a:r>
              <a:rPr lang="en-US" altLang="zh-CN" sz="2400" dirty="0">
                <a:solidFill>
                  <a:srgbClr val="000000"/>
                </a:solidFill>
                <a:latin typeface="Times New Roman" panose="02020603050405020304" pitchFamily="18" charset="0"/>
                <a:cs typeface="Times New Roman" panose="02020603050405020304" pitchFamily="18" charset="0"/>
              </a:rPr>
              <a:t>0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而熔化</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积雪上撒盐相当于掺有杂质</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积雪的熔点降低</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使积雪熔化</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交通方便。</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400" dirty="0">
                <a:solidFill>
                  <a:srgbClr val="FF00FF"/>
                </a:solidFill>
                <a:latin typeface="Times New Roman" panose="02020603050405020304" pitchFamily="18" charset="0"/>
                <a:cs typeface="Times New Roman" panose="02020603050405020304" pitchFamily="18" charset="0"/>
              </a:rPr>
              <a:t> A</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【温馨提示】</a:t>
            </a:r>
            <a:r>
              <a:rPr lang="zh-CN"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影响熔点或凝固点的因素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宋体" panose="02010600030101010101" pitchFamily="2" charset="-122"/>
              </a:rPr>
              <a:t>①</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压强大小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宋体" panose="02010600030101010101" pitchFamily="2" charset="-122"/>
              </a:rPr>
              <a:t>②</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是否有杂质。</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6348468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
                                            <p:txEl>
                                              <p:pRg st="8" end="8"/>
                                            </p:txEl>
                                          </p:spTgt>
                                        </p:tgtEl>
                                        <p:attrNameLst>
                                          <p:attrName>style.visibility</p:attrName>
                                        </p:attrNameLst>
                                      </p:cBhvr>
                                      <p:to>
                                        <p:strVal val="visible"/>
                                      </p:to>
                                    </p:set>
                                    <p:animEffect transition="in" filter="wipe(down)">
                                      <p:cBhvr>
                                        <p:cTn id="20"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908412"/>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如图甲是李翔同学在完成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探究固体物质熔化特点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的实验后继续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探究该物质的凝固规律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装置图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图乙是李翔根据实验数据画出的该物质温度随时间变化图像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则下列关于该物质的说法正确的是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该物质固态时是非晶体</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该物质的凝固点是</a:t>
            </a:r>
            <a:r>
              <a:rPr lang="en-US" altLang="zh-CN" sz="2400" dirty="0">
                <a:solidFill>
                  <a:srgbClr val="000000"/>
                </a:solidFill>
                <a:latin typeface="Times New Roman" panose="02020603050405020304" pitchFamily="18" charset="0"/>
                <a:cs typeface="Times New Roman" panose="02020603050405020304" pitchFamily="18" charset="0"/>
              </a:rPr>
              <a:t>48 </a:t>
            </a:r>
            <a:r>
              <a:rPr lang="zh-CN" altLang="zh-CN" sz="2400" dirty="0">
                <a:solidFill>
                  <a:srgbClr val="000000"/>
                </a:solidFill>
                <a:latin typeface="NEU-BZ-S92"/>
                <a:cs typeface="宋体" panose="02010600030101010101" pitchFamily="2" charset="-122"/>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C.</a:t>
            </a:r>
            <a:r>
              <a:rPr lang="en-US" altLang="zh-CN" sz="2400" i="1" dirty="0" err="1">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点时该物质为固态</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该物质在</a:t>
            </a:r>
            <a:r>
              <a:rPr lang="en-US" altLang="zh-CN" sz="2400" i="1" dirty="0">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点时的内能等于</a:t>
            </a:r>
            <a:r>
              <a:rPr lang="en-US" altLang="zh-CN" sz="2400" i="1" dirty="0">
                <a:solidFill>
                  <a:srgbClr val="000000"/>
                </a:solidFill>
                <a:latin typeface="Times New Roman" panose="02020603050405020304" pitchFamily="18" charset="0"/>
                <a:cs typeface="Times New Roman" panose="02020603050405020304" pitchFamily="18" charset="0"/>
              </a:rPr>
              <a:t>N</a:t>
            </a:r>
            <a:r>
              <a:rPr lang="zh-CN" altLang="zh-CN" sz="2400" dirty="0">
                <a:solidFill>
                  <a:srgbClr val="000000"/>
                </a:solidFill>
                <a:latin typeface="Times New Roman" panose="02020603050405020304" pitchFamily="18" charset="0"/>
                <a:cs typeface="Times New Roman" panose="02020603050405020304" pitchFamily="18" charset="0"/>
              </a:rPr>
              <a:t>点时的内能</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cs typeface="Times New Roman" panose="02020603050405020304" pitchFamily="18" charset="0"/>
              </a:rPr>
              <a:t>由题图乙知</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该物质有一定的凝固点</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所以该物质固态时属于晶体</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有一定的熔点</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凝固点</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此时所测的温度是</a:t>
            </a:r>
            <a:r>
              <a:rPr lang="en-US" altLang="zh-CN" sz="2400" dirty="0">
                <a:solidFill>
                  <a:srgbClr val="FF00FF"/>
                </a:solidFill>
                <a:latin typeface="Times New Roman" panose="02020603050405020304" pitchFamily="18" charset="0"/>
                <a:cs typeface="Times New Roman" panose="02020603050405020304" pitchFamily="18" charset="0"/>
              </a:rPr>
              <a:t>48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,A</a:t>
            </a:r>
            <a:r>
              <a:rPr lang="zh-CN" altLang="zh-CN" sz="2400" dirty="0">
                <a:solidFill>
                  <a:srgbClr val="FF00FF"/>
                </a:solidFill>
                <a:latin typeface="Times New Roman" panose="02020603050405020304" pitchFamily="18" charset="0"/>
                <a:cs typeface="Times New Roman" panose="02020603050405020304" pitchFamily="18" charset="0"/>
              </a:rPr>
              <a:t>项错误</a:t>
            </a:r>
            <a:r>
              <a:rPr lang="en-US" altLang="zh-CN" sz="2400" dirty="0">
                <a:solidFill>
                  <a:srgbClr val="FF00FF"/>
                </a:solidFill>
                <a:latin typeface="Times New Roman" panose="02020603050405020304" pitchFamily="18" charset="0"/>
                <a:cs typeface="Times New Roman" panose="02020603050405020304" pitchFamily="18" charset="0"/>
              </a:rPr>
              <a:t>,B</a:t>
            </a:r>
            <a:r>
              <a:rPr lang="zh-CN" altLang="zh-CN" sz="2400" dirty="0">
                <a:solidFill>
                  <a:srgbClr val="FF00FF"/>
                </a:solidFill>
                <a:latin typeface="Times New Roman" panose="02020603050405020304" pitchFamily="18" charset="0"/>
                <a:cs typeface="Times New Roman" panose="02020603050405020304" pitchFamily="18" charset="0"/>
              </a:rPr>
              <a:t>项正确</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题图乙中</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物质在</a:t>
            </a:r>
            <a:r>
              <a:rPr lang="en-US" altLang="zh-CN" sz="2400" i="1" dirty="0">
                <a:solidFill>
                  <a:srgbClr val="FF00FF"/>
                </a:solidFill>
                <a:latin typeface="Times New Roman" panose="02020603050405020304" pitchFamily="18" charset="0"/>
                <a:cs typeface="Times New Roman" panose="02020603050405020304" pitchFamily="18" charset="0"/>
              </a:rPr>
              <a:t>MN</a:t>
            </a:r>
            <a:r>
              <a:rPr lang="zh-CN" altLang="zh-CN" sz="2400" dirty="0">
                <a:solidFill>
                  <a:srgbClr val="FF00FF"/>
                </a:solidFill>
                <a:latin typeface="Times New Roman" panose="02020603050405020304" pitchFamily="18" charset="0"/>
                <a:cs typeface="Times New Roman" panose="02020603050405020304" pitchFamily="18" charset="0"/>
              </a:rPr>
              <a:t>时处于凝固过程</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物质处于固液共存态</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向外放出热量</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该物质在</a:t>
            </a:r>
            <a:r>
              <a:rPr lang="en-US" altLang="zh-CN" sz="2400" i="1" dirty="0">
                <a:solidFill>
                  <a:srgbClr val="FF00FF"/>
                </a:solidFill>
                <a:latin typeface="Times New Roman" panose="02020603050405020304" pitchFamily="18" charset="0"/>
                <a:cs typeface="Times New Roman" panose="02020603050405020304" pitchFamily="18" charset="0"/>
              </a:rPr>
              <a:t>M</a:t>
            </a:r>
            <a:r>
              <a:rPr lang="zh-CN" altLang="zh-CN" sz="2400" dirty="0">
                <a:solidFill>
                  <a:srgbClr val="FF00FF"/>
                </a:solidFill>
                <a:latin typeface="Times New Roman" panose="02020603050405020304" pitchFamily="18" charset="0"/>
                <a:cs typeface="Times New Roman" panose="02020603050405020304" pitchFamily="18" charset="0"/>
              </a:rPr>
              <a:t>点时的内能大于</a:t>
            </a:r>
            <a:r>
              <a:rPr lang="en-US" altLang="zh-CN" sz="2400" i="1" dirty="0">
                <a:solidFill>
                  <a:srgbClr val="FF00FF"/>
                </a:solidFill>
                <a:latin typeface="Times New Roman" panose="02020603050405020304" pitchFamily="18" charset="0"/>
                <a:cs typeface="Times New Roman" panose="02020603050405020304" pitchFamily="18" charset="0"/>
              </a:rPr>
              <a:t>N</a:t>
            </a:r>
            <a:r>
              <a:rPr lang="zh-CN" altLang="zh-CN" sz="2400" dirty="0">
                <a:solidFill>
                  <a:srgbClr val="FF00FF"/>
                </a:solidFill>
                <a:latin typeface="Times New Roman" panose="02020603050405020304" pitchFamily="18" charset="0"/>
                <a:cs typeface="Times New Roman" panose="02020603050405020304" pitchFamily="18" charset="0"/>
              </a:rPr>
              <a:t>点时的内能</a:t>
            </a:r>
            <a:r>
              <a:rPr lang="en-US" altLang="zh-CN" sz="2400" dirty="0">
                <a:solidFill>
                  <a:srgbClr val="FF00FF"/>
                </a:solidFill>
                <a:latin typeface="Times New Roman" panose="02020603050405020304" pitchFamily="18" charset="0"/>
                <a:cs typeface="Times New Roman" panose="02020603050405020304" pitchFamily="18" charset="0"/>
              </a:rPr>
              <a:t>,C</a:t>
            </a:r>
            <a:r>
              <a:rPr lang="zh-CN" altLang="zh-CN" sz="2400" dirty="0">
                <a:solidFill>
                  <a:srgbClr val="FF00FF"/>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D</a:t>
            </a:r>
            <a:r>
              <a:rPr lang="zh-CN" altLang="zh-CN" sz="2400" dirty="0">
                <a:solidFill>
                  <a:srgbClr val="FF00FF"/>
                </a:solidFill>
                <a:latin typeface="Times New Roman" panose="02020603050405020304" pitchFamily="18" charset="0"/>
                <a:cs typeface="Times New Roman" panose="02020603050405020304" pitchFamily="18" charset="0"/>
              </a:rPr>
              <a:t>项错误。</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FWQ4.EPS" descr="id:2147506290;FounderCES"/>
          <p:cNvPicPr/>
          <p:nvPr/>
        </p:nvPicPr>
        <p:blipFill>
          <a:blip r:embed="rId2"/>
          <a:stretch>
            <a:fillRect/>
          </a:stretch>
        </p:blipFill>
        <p:spPr>
          <a:xfrm>
            <a:off x="6411976" y="2255012"/>
            <a:ext cx="5572760" cy="2581666"/>
          </a:xfrm>
          <a:prstGeom prst="rect">
            <a:avLst/>
          </a:prstGeom>
        </p:spPr>
      </p:pic>
      <p:sp>
        <p:nvSpPr>
          <p:cNvPr id="6" name="矩形 5"/>
          <p:cNvSpPr>
            <a:spLocks noChangeAspect="1"/>
          </p:cNvSpPr>
          <p:nvPr/>
        </p:nvSpPr>
        <p:spPr>
          <a:xfrm>
            <a:off x="4406975" y="2230628"/>
            <a:ext cx="37221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B</a:t>
            </a:r>
            <a:endParaRPr lang="zh-CN" altLang="en-US" sz="2200" dirty="0">
              <a:solidFill>
                <a:srgbClr val="FF00FF"/>
              </a:solidFill>
            </a:endParaRPr>
          </a:p>
        </p:txBody>
      </p:sp>
    </p:spTree>
    <p:extLst>
      <p:ext uri="{BB962C8B-B14F-4D97-AF65-F5344CB8AC3E}">
        <p14:creationId xmlns:p14="http://schemas.microsoft.com/office/powerpoint/2010/main" val="18480993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7" end="7"/>
                                            </p:txEl>
                                          </p:spTgt>
                                        </p:tgtEl>
                                        <p:attrNameLst>
                                          <p:attrName>style.visibility</p:attrName>
                                        </p:attrNameLst>
                                      </p:cBhvr>
                                      <p:to>
                                        <p:strVal val="visible"/>
                                      </p:to>
                                    </p:set>
                                    <p:animEffect transition="in" filter="barn(inVertical)">
                                      <p:cBhvr>
                                        <p:cTn id="1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20604"/>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命题点</a:t>
            </a: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晶体的熔化特点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不常考</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1.(2018·</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安徽第</a:t>
            </a:r>
            <a:r>
              <a:rPr lang="en-US" altLang="zh-CN" sz="2400" dirty="0">
                <a:solidFill>
                  <a:srgbClr val="000000"/>
                </a:solidFill>
                <a:latin typeface="Times New Roman" panose="02020603050405020304" pitchFamily="18" charset="0"/>
                <a:cs typeface="Times New Roman" panose="02020603050405020304" pitchFamily="18" charset="0"/>
              </a:rPr>
              <a:t>14</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图示为某种物质熔化时温度随时间变化的图像。根据图像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下列判断正确的是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该物质熔化过程持续了</a:t>
            </a:r>
            <a:r>
              <a:rPr lang="en-US" altLang="zh-CN" sz="2400" dirty="0">
                <a:solidFill>
                  <a:srgbClr val="000000"/>
                </a:solidFill>
                <a:latin typeface="Times New Roman" panose="02020603050405020304" pitchFamily="18" charset="0"/>
                <a:cs typeface="Times New Roman" panose="02020603050405020304" pitchFamily="18" charset="0"/>
              </a:rPr>
              <a:t>25 min</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该物质是晶体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熔点为</a:t>
            </a:r>
            <a:r>
              <a:rPr lang="en-US" altLang="zh-CN" sz="2400" dirty="0">
                <a:solidFill>
                  <a:srgbClr val="000000"/>
                </a:solidFill>
                <a:latin typeface="Times New Roman" panose="02020603050405020304" pitchFamily="18" charset="0"/>
                <a:cs typeface="Times New Roman" panose="02020603050405020304" pitchFamily="18" charset="0"/>
              </a:rPr>
              <a:t>80 </a:t>
            </a:r>
            <a:r>
              <a:rPr lang="zh-CN" altLang="zh-CN" sz="2400" dirty="0">
                <a:solidFill>
                  <a:srgbClr val="000000"/>
                </a:solidFill>
                <a:latin typeface="NEU-BZ-S92"/>
                <a:cs typeface="宋体" panose="02010600030101010101" pitchFamily="2" charset="-122"/>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在第</a:t>
            </a:r>
            <a:r>
              <a:rPr lang="en-US" altLang="zh-CN" sz="2400" dirty="0">
                <a:solidFill>
                  <a:srgbClr val="000000"/>
                </a:solidFill>
                <a:latin typeface="Times New Roman" panose="02020603050405020304" pitchFamily="18" charset="0"/>
                <a:cs typeface="Times New Roman" panose="02020603050405020304" pitchFamily="18" charset="0"/>
              </a:rPr>
              <a:t>30 min,</a:t>
            </a:r>
            <a:r>
              <a:rPr lang="zh-CN" altLang="zh-CN" sz="2400" dirty="0">
                <a:solidFill>
                  <a:srgbClr val="000000"/>
                </a:solidFill>
                <a:latin typeface="Times New Roman" panose="02020603050405020304" pitchFamily="18" charset="0"/>
                <a:cs typeface="Times New Roman" panose="02020603050405020304" pitchFamily="18" charset="0"/>
              </a:rPr>
              <a:t>该物质处于固液共存状态</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在第</a:t>
            </a:r>
            <a:r>
              <a:rPr lang="en-US" altLang="zh-CN" sz="2400" dirty="0">
                <a:solidFill>
                  <a:srgbClr val="000000"/>
                </a:solidFill>
                <a:latin typeface="Times New Roman" panose="02020603050405020304" pitchFamily="18" charset="0"/>
                <a:cs typeface="Times New Roman" panose="02020603050405020304" pitchFamily="18" charset="0"/>
              </a:rPr>
              <a:t>10 min</a:t>
            </a:r>
            <a:r>
              <a:rPr lang="zh-CN" altLang="zh-CN" sz="2400" dirty="0">
                <a:solidFill>
                  <a:srgbClr val="000000"/>
                </a:solidFill>
                <a:latin typeface="Times New Roman" panose="02020603050405020304" pitchFamily="18" charset="0"/>
                <a:cs typeface="Times New Roman" panose="02020603050405020304" pitchFamily="18" charset="0"/>
              </a:rPr>
              <a:t>到第</a:t>
            </a:r>
            <a:r>
              <a:rPr lang="en-US" altLang="zh-CN" sz="2400" dirty="0">
                <a:solidFill>
                  <a:srgbClr val="000000"/>
                </a:solidFill>
                <a:latin typeface="Times New Roman" panose="02020603050405020304" pitchFamily="18" charset="0"/>
                <a:cs typeface="Times New Roman" panose="02020603050405020304" pitchFamily="18" charset="0"/>
              </a:rPr>
              <a:t>25 min</a:t>
            </a:r>
            <a:r>
              <a:rPr lang="zh-CN" altLang="zh-CN" sz="2400" dirty="0">
                <a:solidFill>
                  <a:srgbClr val="000000"/>
                </a:solidFill>
                <a:latin typeface="Times New Roman" panose="02020603050405020304" pitchFamily="18" charset="0"/>
                <a:cs typeface="Times New Roman" panose="02020603050405020304" pitchFamily="18" charset="0"/>
              </a:rPr>
              <a:t>之间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由于物质温度不变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所以不吸收热量</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cs typeface="Times New Roman" panose="02020603050405020304" pitchFamily="18" charset="0"/>
              </a:rPr>
              <a:t>分析题图可知</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图像中呈水平的一段所对应的温度为</a:t>
            </a:r>
            <a:r>
              <a:rPr lang="en-US" altLang="zh-CN" sz="2400" dirty="0">
                <a:solidFill>
                  <a:srgbClr val="FF00FF"/>
                </a:solidFill>
                <a:latin typeface="Times New Roman" panose="02020603050405020304" pitchFamily="18" charset="0"/>
                <a:cs typeface="Times New Roman" panose="02020603050405020304" pitchFamily="18" charset="0"/>
              </a:rPr>
              <a:t>80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即为该物质的熔点</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该物质有固定的熔化温度</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是晶体</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该物质从第</a:t>
            </a:r>
            <a:r>
              <a:rPr lang="en-US" altLang="zh-CN" sz="2400" dirty="0">
                <a:solidFill>
                  <a:srgbClr val="FF00FF"/>
                </a:solidFill>
                <a:latin typeface="Times New Roman" panose="02020603050405020304" pitchFamily="18" charset="0"/>
                <a:cs typeface="Times New Roman" panose="02020603050405020304" pitchFamily="18" charset="0"/>
              </a:rPr>
              <a:t>10 min</a:t>
            </a:r>
            <a:r>
              <a:rPr lang="zh-CN" altLang="zh-CN" sz="2400" dirty="0">
                <a:solidFill>
                  <a:srgbClr val="FF00FF"/>
                </a:solidFill>
                <a:latin typeface="Times New Roman" panose="02020603050405020304" pitchFamily="18" charset="0"/>
                <a:cs typeface="Times New Roman" panose="02020603050405020304" pitchFamily="18" charset="0"/>
              </a:rPr>
              <a:t>开始熔化</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到第</a:t>
            </a:r>
            <a:r>
              <a:rPr lang="en-US" altLang="zh-CN" sz="2400" dirty="0">
                <a:solidFill>
                  <a:srgbClr val="FF00FF"/>
                </a:solidFill>
                <a:latin typeface="Times New Roman" panose="02020603050405020304" pitchFamily="18" charset="0"/>
                <a:cs typeface="Times New Roman" panose="02020603050405020304" pitchFamily="18" charset="0"/>
              </a:rPr>
              <a:t>25 min</a:t>
            </a:r>
            <a:r>
              <a:rPr lang="zh-CN" altLang="zh-CN" sz="2400" dirty="0">
                <a:solidFill>
                  <a:srgbClr val="FF00FF"/>
                </a:solidFill>
                <a:latin typeface="Times New Roman" panose="02020603050405020304" pitchFamily="18" charset="0"/>
                <a:cs typeface="Times New Roman" panose="02020603050405020304" pitchFamily="18" charset="0"/>
              </a:rPr>
              <a:t>左右结束</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约进行了</a:t>
            </a:r>
            <a:r>
              <a:rPr lang="en-US" altLang="zh-CN" sz="2400" dirty="0">
                <a:solidFill>
                  <a:srgbClr val="FF00FF"/>
                </a:solidFill>
                <a:latin typeface="Times New Roman" panose="02020603050405020304" pitchFamily="18" charset="0"/>
                <a:cs typeface="Times New Roman" panose="02020603050405020304" pitchFamily="18" charset="0"/>
              </a:rPr>
              <a:t>15 min,</a:t>
            </a:r>
            <a:r>
              <a:rPr lang="zh-CN" altLang="zh-CN" sz="2400" dirty="0">
                <a:solidFill>
                  <a:srgbClr val="FF00FF"/>
                </a:solidFill>
                <a:latin typeface="Times New Roman" panose="02020603050405020304" pitchFamily="18" charset="0"/>
                <a:cs typeface="Times New Roman" panose="02020603050405020304" pitchFamily="18" charset="0"/>
              </a:rPr>
              <a:t>熔化过程吸热但温度不变</a:t>
            </a:r>
            <a:r>
              <a:rPr lang="en-US" altLang="zh-CN" sz="2400" dirty="0">
                <a:solidFill>
                  <a:srgbClr val="FF00FF"/>
                </a:solidFill>
                <a:latin typeface="Times New Roman" panose="02020603050405020304" pitchFamily="18" charset="0"/>
                <a:cs typeface="Times New Roman" panose="02020603050405020304" pitchFamily="18" charset="0"/>
              </a:rPr>
              <a:t>,A</a:t>
            </a:r>
            <a:r>
              <a:rPr lang="zh-CN" altLang="zh-CN" sz="2400" dirty="0">
                <a:solidFill>
                  <a:srgbClr val="FF00FF"/>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D</a:t>
            </a:r>
            <a:r>
              <a:rPr lang="zh-CN" altLang="zh-CN" sz="2400" dirty="0">
                <a:solidFill>
                  <a:srgbClr val="FF00FF"/>
                </a:solidFill>
                <a:latin typeface="Times New Roman" panose="02020603050405020304" pitchFamily="18" charset="0"/>
                <a:cs typeface="Times New Roman" panose="02020603050405020304" pitchFamily="18" charset="0"/>
              </a:rPr>
              <a:t>项错误</a:t>
            </a:r>
            <a:r>
              <a:rPr lang="en-US" altLang="zh-CN" sz="2400" dirty="0">
                <a:solidFill>
                  <a:srgbClr val="FF00FF"/>
                </a:solidFill>
                <a:latin typeface="Times New Roman" panose="02020603050405020304" pitchFamily="18" charset="0"/>
                <a:cs typeface="Times New Roman" panose="02020603050405020304" pitchFamily="18" charset="0"/>
              </a:rPr>
              <a:t>,B</a:t>
            </a:r>
            <a:r>
              <a:rPr lang="zh-CN" altLang="zh-CN" sz="2400" dirty="0">
                <a:solidFill>
                  <a:srgbClr val="FF00FF"/>
                </a:solidFill>
                <a:latin typeface="Times New Roman" panose="02020603050405020304" pitchFamily="18" charset="0"/>
                <a:cs typeface="Times New Roman" panose="02020603050405020304" pitchFamily="18" charset="0"/>
              </a:rPr>
              <a:t>项正确</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在第</a:t>
            </a:r>
            <a:r>
              <a:rPr lang="en-US" altLang="zh-CN" sz="2400" dirty="0">
                <a:solidFill>
                  <a:srgbClr val="FF00FF"/>
                </a:solidFill>
                <a:latin typeface="Times New Roman" panose="02020603050405020304" pitchFamily="18" charset="0"/>
                <a:cs typeface="Times New Roman" panose="02020603050405020304" pitchFamily="18" charset="0"/>
              </a:rPr>
              <a:t>30 min,</a:t>
            </a:r>
            <a:r>
              <a:rPr lang="zh-CN" altLang="zh-CN" sz="2400" dirty="0">
                <a:solidFill>
                  <a:srgbClr val="FF00FF"/>
                </a:solidFill>
                <a:latin typeface="Times New Roman" panose="02020603050405020304" pitchFamily="18" charset="0"/>
                <a:cs typeface="Times New Roman" panose="02020603050405020304" pitchFamily="18" charset="0"/>
              </a:rPr>
              <a:t>该物质已经完全熔化</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该物质处于液态</a:t>
            </a:r>
            <a:r>
              <a:rPr lang="en-US" altLang="zh-CN" sz="2400" dirty="0">
                <a:solidFill>
                  <a:srgbClr val="FF00FF"/>
                </a:solidFill>
                <a:latin typeface="Times New Roman" panose="02020603050405020304" pitchFamily="18" charset="0"/>
                <a:cs typeface="Times New Roman" panose="02020603050405020304" pitchFamily="18" charset="0"/>
              </a:rPr>
              <a:t>,C</a:t>
            </a:r>
            <a:r>
              <a:rPr lang="zh-CN" altLang="zh-CN" sz="2400" dirty="0">
                <a:solidFill>
                  <a:srgbClr val="FF00FF"/>
                </a:solidFill>
                <a:latin typeface="Times New Roman" panose="02020603050405020304" pitchFamily="18" charset="0"/>
                <a:cs typeface="Times New Roman" panose="02020603050405020304" pitchFamily="18" charset="0"/>
              </a:rPr>
              <a:t>项错误。</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4" name="18ZHWD9.EPS" descr="id:2147506148;FounderCES"/>
          <p:cNvPicPr/>
          <p:nvPr/>
        </p:nvPicPr>
        <p:blipFill>
          <a:blip r:embed="rId2"/>
          <a:stretch>
            <a:fillRect/>
          </a:stretch>
        </p:blipFill>
        <p:spPr>
          <a:xfrm>
            <a:off x="6713600" y="1844929"/>
            <a:ext cx="3808095" cy="2561000"/>
          </a:xfrm>
          <a:prstGeom prst="rect">
            <a:avLst/>
          </a:prstGeom>
        </p:spPr>
      </p:pic>
      <p:sp>
        <p:nvSpPr>
          <p:cNvPr id="5" name="矩形 4"/>
          <p:cNvSpPr>
            <a:spLocks noChangeAspect="1"/>
          </p:cNvSpPr>
          <p:nvPr/>
        </p:nvSpPr>
        <p:spPr>
          <a:xfrm>
            <a:off x="2517215" y="1820545"/>
            <a:ext cx="37221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B</a:t>
            </a:r>
            <a:endParaRPr lang="zh-CN" altLang="en-US" sz="2200" dirty="0">
              <a:solidFill>
                <a:srgbClr val="FF00FF"/>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barn(inVertical)">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2175"/>
            <a:ext cx="11430000" cy="227280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考点三汽化和液化</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b="1"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汽化</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物质从</a:t>
            </a:r>
            <a:r>
              <a:rPr lang="zh-CN" altLang="zh-CN" sz="2400" dirty="0">
                <a:solidFill>
                  <a:srgbClr val="FF00FF"/>
                </a:solidFill>
                <a:latin typeface="Times New Roman" panose="02020603050405020304" pitchFamily="18" charset="0"/>
                <a:cs typeface="Times New Roman" panose="02020603050405020304" pitchFamily="18" charset="0"/>
              </a:rPr>
              <a:t>　液　</a:t>
            </a:r>
            <a:r>
              <a:rPr lang="zh-CN" altLang="zh-CN" sz="2400" dirty="0">
                <a:solidFill>
                  <a:srgbClr val="000000"/>
                </a:solidFill>
                <a:latin typeface="Times New Roman" panose="02020603050405020304" pitchFamily="18" charset="0"/>
                <a:cs typeface="Times New Roman" panose="02020603050405020304" pitchFamily="18" charset="0"/>
              </a:rPr>
              <a:t>态变为</a:t>
            </a:r>
            <a:r>
              <a:rPr lang="zh-CN" altLang="zh-CN" sz="2400" dirty="0">
                <a:solidFill>
                  <a:srgbClr val="FF00FF"/>
                </a:solidFill>
                <a:latin typeface="Times New Roman" panose="02020603050405020304" pitchFamily="18" charset="0"/>
                <a:cs typeface="Times New Roman" panose="02020603050405020304" pitchFamily="18" charset="0"/>
              </a:rPr>
              <a:t>　气　</a:t>
            </a:r>
            <a:r>
              <a:rPr lang="zh-CN" altLang="zh-CN" sz="2400" dirty="0">
                <a:solidFill>
                  <a:srgbClr val="000000"/>
                </a:solidFill>
                <a:latin typeface="Times New Roman" panose="02020603050405020304" pitchFamily="18" charset="0"/>
                <a:cs typeface="Times New Roman" panose="02020603050405020304" pitchFamily="18" charset="0"/>
              </a:rPr>
              <a:t>态的过程。</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吸收　</a:t>
            </a:r>
            <a:r>
              <a:rPr lang="zh-CN" altLang="zh-CN" sz="2400" dirty="0">
                <a:solidFill>
                  <a:srgbClr val="000000"/>
                </a:solidFill>
                <a:latin typeface="Times New Roman" panose="02020603050405020304" pitchFamily="18" charset="0"/>
                <a:cs typeface="Times New Roman" panose="02020603050405020304" pitchFamily="18" charset="0"/>
              </a:rPr>
              <a:t>热量。</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pPr>
            <a:r>
              <a:rPr lang="en-US" altLang="zh-CN" sz="2400" dirty="0">
                <a:solidFill>
                  <a:srgbClr val="000000"/>
                </a:solidFill>
                <a:latin typeface="Times New Roman" panose="02020603050405020304" pitchFamily="18" charset="0"/>
              </a:rPr>
              <a:t>(3)</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汽化的两种方式比较</a:t>
            </a:r>
            <a:endParaRPr lang="zh-CN" altLang="en-US" sz="2400" dirty="0"/>
          </a:p>
        </p:txBody>
      </p:sp>
      <p:graphicFrame>
        <p:nvGraphicFramePr>
          <p:cNvPr id="3" name="对象 2"/>
          <p:cNvGraphicFramePr>
            <a:graphicFrameLocks noChangeAspect="1"/>
          </p:cNvGraphicFramePr>
          <p:nvPr>
            <p:extLst>
              <p:ext uri="{D42A27DB-BD31-4B8C-83A1-F6EECF244321}">
                <p14:modId xmlns:p14="http://schemas.microsoft.com/office/powerpoint/2010/main" val="1071118285"/>
              </p:ext>
            </p:extLst>
          </p:nvPr>
        </p:nvGraphicFramePr>
        <p:xfrm>
          <a:off x="380999" y="3170428"/>
          <a:ext cx="11561794" cy="4029669"/>
        </p:xfrm>
        <a:graphic>
          <a:graphicData uri="http://schemas.openxmlformats.org/presentationml/2006/ole">
            <mc:AlternateContent xmlns:mc="http://schemas.openxmlformats.org/markup-compatibility/2006">
              <mc:Choice xmlns:v="urn:schemas-microsoft-com:vml" Requires="v">
                <p:oleObj spid="_x0000_s4101" name="文档" r:id="rId4" imgW="5026867" imgH="1755275" progId="Word.Document.12">
                  <p:embed/>
                </p:oleObj>
              </mc:Choice>
              <mc:Fallback>
                <p:oleObj name="文档" r:id="rId4" imgW="5026867" imgH="1755275" progId="Word.Document.12">
                  <p:embed/>
                  <p:pic>
                    <p:nvPicPr>
                      <p:cNvPr id="0" name=""/>
                      <p:cNvPicPr/>
                      <p:nvPr/>
                    </p:nvPicPr>
                    <p:blipFill>
                      <a:blip r:embed="rId5"/>
                      <a:stretch>
                        <a:fillRect/>
                      </a:stretch>
                    </p:blipFill>
                    <p:spPr>
                      <a:xfrm>
                        <a:off x="380999" y="3170428"/>
                        <a:ext cx="11561794" cy="4029669"/>
                      </a:xfrm>
                      <a:prstGeom prst="rect">
                        <a:avLst/>
                      </a:prstGeom>
                    </p:spPr>
                  </p:pic>
                </p:oleObj>
              </mc:Fallback>
            </mc:AlternateContent>
          </a:graphicData>
        </a:graphic>
      </p:graphicFrame>
      <p:sp>
        <p:nvSpPr>
          <p:cNvPr id="4" name="矩形 3"/>
          <p:cNvSpPr/>
          <p:nvPr/>
        </p:nvSpPr>
        <p:spPr>
          <a:xfrm>
            <a:off x="2531790" y="1848555"/>
            <a:ext cx="73765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523529" y="2237886"/>
            <a:ext cx="737655"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4383450" y="1848555"/>
            <a:ext cx="73765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375189" y="2237886"/>
            <a:ext cx="737655"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1629097" y="2269105"/>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620836" y="2658436"/>
            <a:ext cx="108000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10178737" y="3673725"/>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23607" y="4235656"/>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124958" y="4100403"/>
            <a:ext cx="98181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31446" y="4497210"/>
            <a:ext cx="98181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84527" y="5773867"/>
            <a:ext cx="98181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70987" y="5773867"/>
            <a:ext cx="98181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294816" y="5773867"/>
            <a:ext cx="143748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61490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12" grpId="0" animBg="1"/>
      <p:bldP spid="13" grpId="0" animBg="1"/>
      <p:bldP spid="14"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930652"/>
            <a:ext cx="11430000" cy="58115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b="1"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液化</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物质从</a:t>
            </a:r>
            <a:r>
              <a:rPr lang="zh-CN" altLang="zh-CN" sz="2400" dirty="0">
                <a:solidFill>
                  <a:srgbClr val="FF00FF"/>
                </a:solidFill>
                <a:latin typeface="Times New Roman" panose="02020603050405020304" pitchFamily="18" charset="0"/>
                <a:cs typeface="Times New Roman" panose="02020603050405020304" pitchFamily="18" charset="0"/>
              </a:rPr>
              <a:t>　气　</a:t>
            </a:r>
            <a:r>
              <a:rPr lang="zh-CN" altLang="zh-CN" sz="2400" dirty="0">
                <a:solidFill>
                  <a:srgbClr val="000000"/>
                </a:solidFill>
                <a:latin typeface="Times New Roman" panose="02020603050405020304" pitchFamily="18" charset="0"/>
                <a:cs typeface="Times New Roman" panose="02020603050405020304" pitchFamily="18" charset="0"/>
              </a:rPr>
              <a:t>态变为</a:t>
            </a:r>
            <a:r>
              <a:rPr lang="zh-CN" altLang="zh-CN" sz="2400" dirty="0">
                <a:solidFill>
                  <a:srgbClr val="FF00FF"/>
                </a:solidFill>
                <a:latin typeface="Times New Roman" panose="02020603050405020304" pitchFamily="18" charset="0"/>
                <a:cs typeface="Times New Roman" panose="02020603050405020304" pitchFamily="18" charset="0"/>
              </a:rPr>
              <a:t>　液　</a:t>
            </a:r>
            <a:r>
              <a:rPr lang="zh-CN" altLang="zh-CN" sz="2400" dirty="0">
                <a:solidFill>
                  <a:srgbClr val="000000"/>
                </a:solidFill>
                <a:latin typeface="Times New Roman" panose="02020603050405020304" pitchFamily="18" charset="0"/>
                <a:cs typeface="Times New Roman" panose="02020603050405020304" pitchFamily="18" charset="0"/>
              </a:rPr>
              <a:t>态的过程。</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放出　</a:t>
            </a:r>
            <a:r>
              <a:rPr lang="zh-CN" altLang="zh-CN" sz="2400" dirty="0">
                <a:solidFill>
                  <a:srgbClr val="000000"/>
                </a:solidFill>
                <a:latin typeface="Times New Roman" panose="02020603050405020304" pitchFamily="18" charset="0"/>
                <a:cs typeface="Times New Roman" panose="02020603050405020304" pitchFamily="18" charset="0"/>
              </a:rPr>
              <a:t>热量。</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液化方法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降温　</a:t>
            </a:r>
            <a:r>
              <a:rPr lang="zh-CN"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加压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生活中的液化现象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雾、露的形成。</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NEU-BZ-S9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雾是空气中的水蒸气遇冷液化成小水滴附在空气中的颗粒物上形成的。</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NEU-BZ-S9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露是夏天空气中地面附近较热的水蒸气在深夜遇到冷的花、草等物体液化成的小水滴。</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b="1" dirty="0">
                <a:solidFill>
                  <a:srgbClr val="000000"/>
                </a:solidFill>
                <a:latin typeface="Times New Roman" panose="02020603050405020304" pitchFamily="18" charset="0"/>
                <a:cs typeface="Times New Roman" panose="02020603050405020304" pitchFamily="18" charset="0"/>
              </a:rPr>
              <a:t>拓展延伸</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运用分子动理论解释汽化现象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液体和空气接触的表面存在一个表面层。由于液体分子做无规则运动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表面层中就存在一些具有较大能量的液体分子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它们可以克服分子间相互作用的引力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脱离液体跑到空气中去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此过程中物质从液体变成了气体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因此液体发生了汽化现象。</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2577510" y="1393853"/>
            <a:ext cx="73765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569249" y="1783184"/>
            <a:ext cx="737655"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4349160" y="1405283"/>
            <a:ext cx="73765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340899" y="1794614"/>
            <a:ext cx="737655"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1629097" y="1850787"/>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620836" y="2240118"/>
            <a:ext cx="108000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2235165" y="2279141"/>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226904" y="2668472"/>
            <a:ext cx="1080000"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3800899" y="2285838"/>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792638" y="2675169"/>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9840794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22746"/>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400" b="1"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如图是一种沙漠里能收集空气中水分的甲虫。清晨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空气中水蒸气含量高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甲虫从洞穴中走出爬上沙丘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迎着风整个身体呈倒立的姿势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很快空气中的水蒸气在背部凝结成水珠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水珠越聚越多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顺着背部流入甲虫的嘴里。科学家利用该原理制造了沙漠集水器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实现沙漠淡水的补给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能让沙漠变成一块块绿洲。甲虫能收集到空气中的水蒸气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说明它背部的温度比外界气温</a:t>
            </a:r>
            <a:r>
              <a:rPr lang="zh-CN" altLang="zh-CN" sz="2400" dirty="0">
                <a:solidFill>
                  <a:srgbClr val="000000"/>
                </a:solidFill>
                <a:latin typeface="NEU-BZ-S92"/>
                <a:ea typeface="Times New Roman" panose="02020603050405020304" pitchFamily="18" charset="0"/>
                <a:cs typeface="Times New Roman" panose="02020603050405020304" pitchFamily="18" charset="0"/>
              </a:rPr>
              <a:t> </a:t>
            </a:r>
            <a:r>
              <a:rPr lang="en-US" altLang="zh-CN" sz="2400" dirty="0">
                <a:solidFill>
                  <a:srgbClr val="000000"/>
                </a:solidFill>
                <a:latin typeface="NEU-BZ-S92"/>
                <a:ea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一定高</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一定低</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一定相同</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无法确定</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甲虫能收集到空气中的水蒸气</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是因为水蒸气遇到较冷的甲虫背部放热形成小水滴</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所以它背部的温度比外界气温低。</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400" dirty="0">
                <a:solidFill>
                  <a:srgbClr val="FF00FF"/>
                </a:solidFill>
                <a:latin typeface="Times New Roman" panose="02020603050405020304" pitchFamily="18" charset="0"/>
                <a:cs typeface="Times New Roman" panose="02020603050405020304" pitchFamily="18" charset="0"/>
              </a:rPr>
              <a:t> B</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FWQ51.EPS" descr="id:2147506326;FounderCES"/>
          <p:cNvPicPr/>
          <p:nvPr/>
        </p:nvPicPr>
        <p:blipFill>
          <a:blip r:embed="rId2"/>
          <a:stretch>
            <a:fillRect/>
          </a:stretch>
        </p:blipFill>
        <p:spPr>
          <a:xfrm>
            <a:off x="5443537" y="3153981"/>
            <a:ext cx="3322511" cy="2145485"/>
          </a:xfrm>
          <a:prstGeom prst="rect">
            <a:avLst/>
          </a:prstGeom>
        </p:spPr>
      </p:pic>
    </p:spTree>
    <p:extLst>
      <p:ext uri="{BB962C8B-B14F-4D97-AF65-F5344CB8AC3E}">
        <p14:creationId xmlns:p14="http://schemas.microsoft.com/office/powerpoint/2010/main" val="189869433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arn(inVertical)">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barn(inVertical)">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642820"/>
            <a:ext cx="11430000" cy="13630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【易错警示】</a:t>
            </a:r>
            <a:r>
              <a:rPr lang="zh-CN"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水蒸气和水汽的区别</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水蒸气和水汽是不同的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水蒸气是水的气态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是看不见的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而通常所说的水汽是液态的水滴。</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78089972"/>
      </p:ext>
    </p:extLst>
  </p:cSld>
  <p:clrMapOvr>
    <a:masterClrMapping/>
  </p:clrMapOvr>
  <p:transition spd="slow">
    <p:wheel spokes="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69396"/>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合肥瑶海区一模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烧水时水开后壶嘴周围有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白气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且</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FF00FF"/>
                </a:solidFill>
                <a:latin typeface="Times New Roman" panose="02020603050405020304" pitchFamily="18" charset="0"/>
                <a:cs typeface="Times New Roman" panose="02020603050405020304" pitchFamily="18" charset="0"/>
              </a:rPr>
              <a:t>a</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处较浓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戴眼镜的同学觉察到冬天</a:t>
            </a:r>
            <a:r>
              <a:rPr lang="zh-CN" altLang="zh-CN" sz="2400" dirty="0">
                <a:solidFill>
                  <a:srgbClr val="FF00FF"/>
                </a:solidFill>
                <a:latin typeface="Times New Roman" panose="02020603050405020304" pitchFamily="18" charset="0"/>
                <a:cs typeface="Times New Roman" panose="02020603050405020304" pitchFamily="18" charset="0"/>
              </a:rPr>
              <a:t>　从室外到室内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从室内到室外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从室外到室内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镜片上也会出现类似的情况。</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4" name="18ZKWF34.EPS" descr="id:2147506347;FounderCES"/>
          <p:cNvPicPr/>
          <p:nvPr/>
        </p:nvPicPr>
        <p:blipFill>
          <a:blip r:embed="rId2"/>
          <a:stretch>
            <a:fillRect/>
          </a:stretch>
        </p:blipFill>
        <p:spPr>
          <a:xfrm>
            <a:off x="4224718" y="3004331"/>
            <a:ext cx="2785682" cy="2467418"/>
          </a:xfrm>
          <a:prstGeom prst="rect">
            <a:avLst/>
          </a:prstGeom>
        </p:spPr>
      </p:pic>
      <p:sp>
        <p:nvSpPr>
          <p:cNvPr id="5" name="矩形 4"/>
          <p:cNvSpPr/>
          <p:nvPr/>
        </p:nvSpPr>
        <p:spPr>
          <a:xfrm>
            <a:off x="8406050" y="1645313"/>
            <a:ext cx="67059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397789" y="2034644"/>
            <a:ext cx="670595"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4271580" y="2080364"/>
            <a:ext cx="2315077"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63319" y="2469695"/>
            <a:ext cx="2315077"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6542630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74838"/>
            <a:ext cx="11430000" cy="408111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江苏常州</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夏天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向盛有牛奶的杯内充入少量液态氮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可以快速制成一杯看似</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热气腾腾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的冰激凌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贸然食用易冻伤食道。看似</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热气腾腾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其实是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液氮汽化后形成的氮气</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液氮凝固后形成的固态氮</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冰激凌中的水汽化后形成的水蒸气</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空气中的水蒸气液化后形成的小水滴</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JWLJ16A.EPS" descr="id:2147506354;FounderCES"/>
          <p:cNvPicPr/>
          <p:nvPr/>
        </p:nvPicPr>
        <p:blipFill>
          <a:blip r:embed="rId2"/>
          <a:stretch>
            <a:fillRect/>
          </a:stretch>
        </p:blipFill>
        <p:spPr>
          <a:xfrm>
            <a:off x="6697281" y="2244978"/>
            <a:ext cx="2800287" cy="2906725"/>
          </a:xfrm>
          <a:prstGeom prst="rect">
            <a:avLst/>
          </a:prstGeom>
        </p:spPr>
      </p:pic>
      <p:sp>
        <p:nvSpPr>
          <p:cNvPr id="6" name="矩形 5"/>
          <p:cNvSpPr>
            <a:spLocks noChangeAspect="1"/>
          </p:cNvSpPr>
          <p:nvPr/>
        </p:nvSpPr>
        <p:spPr>
          <a:xfrm>
            <a:off x="9121512" y="1714274"/>
            <a:ext cx="38824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D</a:t>
            </a:r>
            <a:endParaRPr lang="zh-CN" altLang="en-US" sz="2200" dirty="0">
              <a:solidFill>
                <a:srgbClr val="FF00FF"/>
              </a:solidFill>
            </a:endParaRPr>
          </a:p>
        </p:txBody>
      </p:sp>
    </p:spTree>
    <p:extLst>
      <p:ext uri="{BB962C8B-B14F-4D97-AF65-F5344CB8AC3E}">
        <p14:creationId xmlns:p14="http://schemas.microsoft.com/office/powerpoint/2010/main" val="414416499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50121"/>
            <a:ext cx="11430000" cy="446545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考点四升华和凝华</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b="1"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物质从固态直接变成气态的过程叫做升华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从气态直接变成固态的过程叫做凝华。</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b="1"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现象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自然界中的霜、雾凇都是水蒸气</a:t>
            </a:r>
            <a:r>
              <a:rPr lang="zh-CN" altLang="zh-CN" sz="2400" dirty="0">
                <a:solidFill>
                  <a:srgbClr val="FF00FF"/>
                </a:solidFill>
                <a:latin typeface="Times New Roman" panose="02020603050405020304" pitchFamily="18" charset="0"/>
                <a:cs typeface="Times New Roman" panose="02020603050405020304" pitchFamily="18" charset="0"/>
              </a:rPr>
              <a:t>　凝华　</a:t>
            </a:r>
            <a:r>
              <a:rPr lang="zh-CN" altLang="zh-CN" sz="2400" dirty="0">
                <a:solidFill>
                  <a:srgbClr val="000000"/>
                </a:solidFill>
                <a:latin typeface="Times New Roman" panose="02020603050405020304" pitchFamily="18" charset="0"/>
                <a:cs typeface="Times New Roman" panose="02020603050405020304" pitchFamily="18" charset="0"/>
              </a:rPr>
              <a:t>形成的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衣柜里的樟脑丸变小则是发生了</a:t>
            </a:r>
            <a:r>
              <a:rPr lang="zh-CN" altLang="zh-CN" sz="2400" dirty="0">
                <a:solidFill>
                  <a:srgbClr val="FF00FF"/>
                </a:solidFill>
                <a:latin typeface="Times New Roman" panose="02020603050405020304" pitchFamily="18" charset="0"/>
                <a:cs typeface="Times New Roman" panose="02020603050405020304" pitchFamily="18" charset="0"/>
              </a:rPr>
              <a:t>　升华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b="1"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长途运输食品时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为防止食品腐烂变质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可利用干冰的升华吸热来降低温度。</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b="1" dirty="0">
                <a:solidFill>
                  <a:srgbClr val="000000"/>
                </a:solidFill>
                <a:latin typeface="Times New Roman" panose="02020603050405020304" pitchFamily="18" charset="0"/>
                <a:cs typeface="Times New Roman" panose="02020603050405020304" pitchFamily="18" charset="0"/>
              </a:rPr>
              <a:t>拓展延伸</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运用分子动理论解释升华现象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从微观角度来看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固体表面动能较大的分子挣脱其他分子的吸引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而跑到固体外面去成为气体分子的过程就是升华。</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5721037" y="2611404"/>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712776" y="3000735"/>
            <a:ext cx="108000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1194757" y="3039758"/>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186496" y="3429089"/>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0529117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15175"/>
            <a:ext cx="11430000" cy="31358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400" b="1"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淮南模拟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早春时气温骤降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细心的小东发现下雨时夹杂着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冰粒</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冰粒</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称为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是高空中的水蒸气遇到冷空气</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填物态变化名称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形成的。这些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冰粒</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下落后在熔化时要</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吸收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放出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热量。</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下雨时夹杂着</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冰粒</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是高空中的水蒸气遇到冷空气凝结成的小冰晶</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属于凝华现象</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冰粒</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下落后熔化时会吸收热量。</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400" dirty="0">
                <a:solidFill>
                  <a:srgbClr val="FF00FF"/>
                </a:solidFill>
                <a:latin typeface="NEU-BZ-S92"/>
                <a:ea typeface="Times New Roman" panose="02020603050405020304" pitchFamily="18" charset="0"/>
                <a:cs typeface="Times New Roman" panose="02020603050405020304" pitchFamily="18" charset="0"/>
              </a:rPr>
              <a:t> </a:t>
            </a:r>
            <a:r>
              <a:rPr lang="zh-CN" altLang="zh-CN" sz="2400" dirty="0">
                <a:solidFill>
                  <a:srgbClr val="FF00FF"/>
                </a:solidFill>
                <a:latin typeface="Times New Roman" panose="02020603050405020304" pitchFamily="18" charset="0"/>
                <a:cs typeface="Times New Roman" panose="02020603050405020304" pitchFamily="18" charset="0"/>
              </a:rPr>
              <a:t>凝华　吸收</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【规律总结】</a:t>
            </a:r>
            <a:r>
              <a:rPr lang="zh-CN"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六种物态变化及其吸、放热规律</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4" name="19ZFWQ50.EPS" descr="id:2147506382;FounderCES"/>
          <p:cNvPicPr/>
          <p:nvPr/>
        </p:nvPicPr>
        <p:blipFill>
          <a:blip r:embed="rId2"/>
          <a:stretch>
            <a:fillRect/>
          </a:stretch>
        </p:blipFill>
        <p:spPr>
          <a:xfrm>
            <a:off x="3355720" y="4051033"/>
            <a:ext cx="5520055" cy="2626282"/>
          </a:xfrm>
          <a:prstGeom prst="rect">
            <a:avLst/>
          </a:prstGeom>
        </p:spPr>
      </p:pic>
    </p:spTree>
    <p:extLst>
      <p:ext uri="{BB962C8B-B14F-4D97-AF65-F5344CB8AC3E}">
        <p14:creationId xmlns:p14="http://schemas.microsoft.com/office/powerpoint/2010/main" val="341272012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45334"/>
            <a:ext cx="11430000" cy="22659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小明在观察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碘锤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中的物态变化之前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查阅资料得知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酒精灯外焰的温度约为</a:t>
            </a:r>
            <a:r>
              <a:rPr lang="en-US" altLang="zh-CN" sz="2400" dirty="0">
                <a:solidFill>
                  <a:srgbClr val="000000"/>
                </a:solidFill>
                <a:latin typeface="Times New Roman" panose="02020603050405020304" pitchFamily="18" charset="0"/>
                <a:cs typeface="Times New Roman" panose="02020603050405020304" pitchFamily="18" charset="0"/>
              </a:rPr>
              <a:t>800 </a:t>
            </a:r>
            <a:r>
              <a:rPr lang="zh-CN" altLang="zh-CN" sz="2400" dirty="0">
                <a:solidFill>
                  <a:srgbClr val="000000"/>
                </a:solidFill>
                <a:latin typeface="NEU-BZ-S9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碘的熔点为</a:t>
            </a:r>
            <a:r>
              <a:rPr lang="en-US" altLang="zh-CN" sz="2400" dirty="0">
                <a:solidFill>
                  <a:srgbClr val="000000"/>
                </a:solidFill>
                <a:latin typeface="Times New Roman" panose="02020603050405020304" pitchFamily="18" charset="0"/>
                <a:cs typeface="Times New Roman" panose="02020603050405020304" pitchFamily="18" charset="0"/>
              </a:rPr>
              <a:t>113.7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。采用图中的两种方式加热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图甲的碘颗粒吸热会</a:t>
            </a:r>
            <a:r>
              <a:rPr lang="zh-CN" altLang="zh-CN" sz="2400" dirty="0">
                <a:solidFill>
                  <a:srgbClr val="FF00FF"/>
                </a:solidFill>
                <a:latin typeface="Times New Roman" panose="02020603050405020304" pitchFamily="18" charset="0"/>
                <a:cs typeface="Times New Roman" panose="02020603050405020304" pitchFamily="18" charset="0"/>
              </a:rPr>
              <a:t>　升华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填物态变化名称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图乙中的碘颗粒吸热除了发生图甲中的物态变化外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还可能会</a:t>
            </a:r>
            <a:r>
              <a:rPr lang="zh-CN" altLang="zh-CN" sz="2400" dirty="0">
                <a:solidFill>
                  <a:srgbClr val="FF00FF"/>
                </a:solidFill>
                <a:latin typeface="Times New Roman" panose="02020603050405020304" pitchFamily="18" charset="0"/>
                <a:cs typeface="Times New Roman" panose="02020603050405020304" pitchFamily="18" charset="0"/>
              </a:rPr>
              <a:t>　熔化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填物态变化名称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原因是</a:t>
            </a:r>
            <a:r>
              <a:rPr lang="zh-CN" altLang="zh-CN" sz="2400" dirty="0">
                <a:solidFill>
                  <a:srgbClr val="FF00FF"/>
                </a:solidFill>
                <a:latin typeface="Times New Roman" panose="02020603050405020304" pitchFamily="18" charset="0"/>
                <a:cs typeface="Times New Roman" panose="02020603050405020304" pitchFamily="18" charset="0"/>
              </a:rPr>
              <a:t>　酒精灯外焰温度高于碘的熔点</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碘吸热可能熔化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FWQ7.EPS" descr="id:2147506403;FounderCES"/>
          <p:cNvPicPr/>
          <p:nvPr/>
        </p:nvPicPr>
        <p:blipFill>
          <a:blip r:embed="rId2"/>
          <a:stretch>
            <a:fillRect/>
          </a:stretch>
        </p:blipFill>
        <p:spPr>
          <a:xfrm>
            <a:off x="3802570" y="3335659"/>
            <a:ext cx="4024694" cy="2887317"/>
          </a:xfrm>
          <a:prstGeom prst="rect">
            <a:avLst/>
          </a:prstGeom>
        </p:spPr>
      </p:pic>
      <p:sp>
        <p:nvSpPr>
          <p:cNvPr id="4" name="矩形 3"/>
          <p:cNvSpPr/>
          <p:nvPr/>
        </p:nvSpPr>
        <p:spPr>
          <a:xfrm>
            <a:off x="9618667" y="1959894"/>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9610406" y="2349225"/>
            <a:ext cx="10800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10204387" y="2401643"/>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0196126" y="2790974"/>
            <a:ext cx="108000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3859720" y="2836694"/>
            <a:ext cx="671303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851459" y="3226025"/>
            <a:ext cx="67130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5077999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42524"/>
            <a:ext cx="11430000" cy="536832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类型一</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思想方法型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湖北宜昌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滑雪是很多人喜欢的冬季运动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自然界的雪是水蒸气</a:t>
            </a:r>
            <a:r>
              <a:rPr lang="zh-CN" altLang="zh-CN" sz="2400" dirty="0">
                <a:solidFill>
                  <a:srgbClr val="FF00FF"/>
                </a:solidFill>
                <a:latin typeface="Times New Roman" panose="02020603050405020304" pitchFamily="18" charset="0"/>
                <a:cs typeface="Times New Roman" panose="02020603050405020304" pitchFamily="18" charset="0"/>
              </a:rPr>
              <a:t>　凝华　</a:t>
            </a:r>
            <a:r>
              <a:rPr lang="zh-CN" altLang="zh-CN" sz="2400" dirty="0">
                <a:solidFill>
                  <a:srgbClr val="000000"/>
                </a:solidFill>
                <a:latin typeface="Times New Roman" panose="02020603050405020304" pitchFamily="18" charset="0"/>
                <a:cs typeface="Times New Roman" panose="02020603050405020304" pitchFamily="18" charset="0"/>
              </a:rPr>
              <a:t>而成的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当自然界降雪不足时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滑雪场需要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人工造雪</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a:t>
            </a:r>
            <a:r>
              <a:rPr lang="en-US" altLang="zh-CN" sz="2400" dirty="0">
                <a:solidFill>
                  <a:srgbClr val="000000"/>
                </a:solidFill>
                <a:latin typeface="Times New Roman" panose="02020603050405020304" pitchFamily="18" charset="0"/>
                <a:cs typeface="Times New Roman" panose="02020603050405020304" pitchFamily="18" charset="0"/>
              </a:rPr>
              <a:t>0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以下的天气里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造雪机喷射出水雾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这些雾滴遇到冷空气发生</a:t>
            </a:r>
            <a:r>
              <a:rPr lang="zh-CN" altLang="zh-CN" sz="2400" dirty="0">
                <a:solidFill>
                  <a:srgbClr val="FF00FF"/>
                </a:solidFill>
                <a:latin typeface="Times New Roman" panose="02020603050405020304" pitchFamily="18" charset="0"/>
                <a:cs typeface="Times New Roman" panose="02020603050405020304" pitchFamily="18" charset="0"/>
              </a:rPr>
              <a:t>　凝固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均填物态变化名称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形成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人工雪</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将刚烧开的水倒入干冰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固态</a:t>
            </a:r>
            <a:r>
              <a:rPr lang="en-US" altLang="zh-CN" sz="2400" dirty="0">
                <a:solidFill>
                  <a:srgbClr val="000000"/>
                </a:solidFill>
                <a:latin typeface="Times New Roman" panose="02020603050405020304" pitchFamily="18" charset="0"/>
                <a:cs typeface="Times New Roman" panose="02020603050405020304" pitchFamily="18" charset="0"/>
              </a:rPr>
              <a:t>CO</a:t>
            </a:r>
            <a:r>
              <a:rPr lang="en-US" altLang="zh-CN" sz="2400" baseline="-25000"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水像重新沸腾一样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水中有大量气泡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同时水面上有大量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雾气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雾气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通过鼓风机喷入舞台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即可制造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云雾缭绕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的舞台效果。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雾气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a:t>
            </a:r>
            <a:r>
              <a:rPr lang="zh-CN" altLang="zh-CN" sz="2400" dirty="0">
                <a:solidFill>
                  <a:srgbClr val="FF00FF"/>
                </a:solidFill>
                <a:latin typeface="Times New Roman" panose="02020603050405020304" pitchFamily="18" charset="0"/>
                <a:cs typeface="Times New Roman" panose="02020603050405020304" pitchFamily="18" charset="0"/>
              </a:rPr>
              <a:t>　小水珠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水蒸气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小水珠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气泡内主要是</a:t>
            </a:r>
            <a:r>
              <a:rPr lang="zh-CN" altLang="zh-CN" sz="2400" dirty="0">
                <a:solidFill>
                  <a:srgbClr val="FF00FF"/>
                </a:solidFill>
                <a:latin typeface="Times New Roman" panose="02020603050405020304" pitchFamily="18" charset="0"/>
                <a:cs typeface="Times New Roman" panose="02020603050405020304" pitchFamily="18" charset="0"/>
              </a:rPr>
              <a:t>　二氧化碳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水蒸气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二氧化碳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我国研制的一种聚乙烯材料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超过</a:t>
            </a:r>
            <a:r>
              <a:rPr lang="en-US" altLang="zh-CN" sz="2400" dirty="0">
                <a:solidFill>
                  <a:srgbClr val="000000"/>
                </a:solidFill>
                <a:latin typeface="Times New Roman" panose="02020603050405020304" pitchFamily="18" charset="0"/>
                <a:cs typeface="Times New Roman" panose="02020603050405020304" pitchFamily="18" charset="0"/>
              </a:rPr>
              <a:t>40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时完全熔化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低于</a:t>
            </a:r>
            <a:r>
              <a:rPr lang="en-US" altLang="zh-CN" sz="2400" dirty="0">
                <a:solidFill>
                  <a:srgbClr val="000000"/>
                </a:solidFill>
                <a:latin typeface="Times New Roman" panose="02020603050405020304" pitchFamily="18" charset="0"/>
                <a:cs typeface="Times New Roman" panose="02020603050405020304" pitchFamily="18" charset="0"/>
              </a:rPr>
              <a:t>15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时完全凝固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有人设计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把这种材料制成小颗粒</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掺在水泥中制成地板或墙板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在昼夜温度变化大的地区用这种地板和墙板修筑房屋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便可以起到调节室温的作用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这种设计的原理是当气温升高时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该材料</a:t>
            </a:r>
            <a:r>
              <a:rPr lang="zh-CN" altLang="zh-CN" sz="2400" dirty="0">
                <a:solidFill>
                  <a:srgbClr val="FF00FF"/>
                </a:solidFill>
                <a:latin typeface="Times New Roman" panose="02020603050405020304" pitchFamily="18" charset="0"/>
                <a:cs typeface="Times New Roman" panose="02020603050405020304" pitchFamily="18" charset="0"/>
              </a:rPr>
              <a:t>　熔化　</a:t>
            </a:r>
            <a:r>
              <a:rPr lang="zh-CN" altLang="zh-CN" sz="2400" dirty="0">
                <a:solidFill>
                  <a:srgbClr val="000000"/>
                </a:solidFill>
                <a:latin typeface="Times New Roman" panose="02020603050405020304" pitchFamily="18" charset="0"/>
                <a:cs typeface="Times New Roman" panose="02020603050405020304" pitchFamily="18" charset="0"/>
              </a:rPr>
              <a:t>吸收热量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使室内温度不致上升太高或太快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该材料属于</a:t>
            </a:r>
            <a:r>
              <a:rPr lang="zh-CN" altLang="zh-CN" sz="2400" dirty="0">
                <a:solidFill>
                  <a:srgbClr val="FF00FF"/>
                </a:solidFill>
                <a:latin typeface="Times New Roman" panose="02020603050405020304" pitchFamily="18" charset="0"/>
                <a:cs typeface="Times New Roman" panose="02020603050405020304" pitchFamily="18" charset="0"/>
              </a:rPr>
              <a:t>　非晶体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9687247" y="1514124"/>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9678986" y="1903455"/>
            <a:ext cx="108000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4280857" y="2382804"/>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272596" y="2772135"/>
            <a:ext cx="10800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1278907" y="3708684"/>
            <a:ext cx="143748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270646" y="4098015"/>
            <a:ext cx="143748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8269333" y="3703951"/>
            <a:ext cx="158122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8261072" y="4093282"/>
            <a:ext cx="1581228"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1137607" y="5885971"/>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129346" y="6275302"/>
            <a:ext cx="1080000" cy="0"/>
          </a:xfrm>
          <a:prstGeom prst="line">
            <a:avLst/>
          </a:prstGeom>
        </p:spPr>
        <p:style>
          <a:lnRef idx="2">
            <a:schemeClr val="dk1"/>
          </a:lnRef>
          <a:fillRef idx="0">
            <a:schemeClr val="dk1"/>
          </a:fillRef>
          <a:effectRef idx="1">
            <a:schemeClr val="dk1"/>
          </a:effectRef>
          <a:fontRef idx="minor">
            <a:schemeClr val="tx1"/>
          </a:fontRef>
        </p:style>
      </p:cxnSp>
      <p:sp>
        <p:nvSpPr>
          <p:cNvPr id="13" name="矩形 12"/>
          <p:cNvSpPr/>
          <p:nvPr/>
        </p:nvSpPr>
        <p:spPr>
          <a:xfrm>
            <a:off x="9500246" y="5885971"/>
            <a:ext cx="143748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9491985" y="6275302"/>
            <a:ext cx="143748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66265"/>
            <a:ext cx="11430000" cy="448193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命题点</a:t>
            </a: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物态变化辨识及吸放热判断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常考</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2.(2017·</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安徽第</a:t>
            </a: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当晶体被加热时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其分子运动更加剧烈</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分子间的束缚随之减弱</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以致有的分子能较自由地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游动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呈流动性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其宏观表现就是晶体的</a:t>
            </a:r>
            <a:r>
              <a:rPr lang="zh-CN" altLang="zh-CN" sz="2400" dirty="0">
                <a:solidFill>
                  <a:srgbClr val="FF00FF"/>
                </a:solidFill>
                <a:latin typeface="Times New Roman" panose="02020603050405020304" pitchFamily="18" charset="0"/>
                <a:cs typeface="Times New Roman" panose="02020603050405020304" pitchFamily="18" charset="0"/>
              </a:rPr>
              <a:t>　熔化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填物态变化名称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3.(2017·</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安徽第</a:t>
            </a: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冬季</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在家里洗澡时会发现浴室墙壁上的镜子很快模糊起来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洗澡结束一段时间后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镜子又变得清晰。这个过程发生的物态变化情况是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热水的蒸发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水蒸气在镜面上的液化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镜面上水滴的汽化</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热水的蒸发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水蒸气在附近空气中的凝华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冰晶的熔化和水滴的汽化</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热水的蒸发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水蒸气在镜面上的凝华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镜面上冰晶的升华</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热水的蒸发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水蒸气在镜面上的凝华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镜面上冰晶的熔化和水滴的汽化</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9527615" y="3482847"/>
            <a:ext cx="38824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A</a:t>
            </a:r>
            <a:endParaRPr lang="zh-CN" altLang="en-US" sz="2200" dirty="0">
              <a:solidFill>
                <a:srgbClr val="FF00FF"/>
              </a:solidFill>
            </a:endParaRPr>
          </a:p>
        </p:txBody>
      </p:sp>
      <p:sp>
        <p:nvSpPr>
          <p:cNvPr id="4" name="矩形 3"/>
          <p:cNvSpPr/>
          <p:nvPr/>
        </p:nvSpPr>
        <p:spPr>
          <a:xfrm>
            <a:off x="8893013" y="2194669"/>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8884752" y="2584000"/>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3744618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254073"/>
            <a:ext cx="11430000" cy="448193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合肥包河区二模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炎热的夏季</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在无风的环境中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剥开冰棒纸后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可以看到冰棒周围会冒</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白气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小明和小强分别画出甲、乙两幅图描绘冰棒周围冒</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白气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的情形。下列说法中正确的是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图甲描绘符合实际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白气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属于凝华现象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图乙描绘符合实际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白气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属于液化现象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图甲描绘符合实际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白气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属于升华现象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图乙描绘符合实际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白气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属于汽化现象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cs typeface="Times New Roman" panose="02020603050405020304" pitchFamily="18" charset="0"/>
              </a:rPr>
              <a:t>空气中的水蒸气遇到温度低的冰棒后</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液化为小水滴</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冰棒周围就会冒</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白气</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。由于小水滴的密度大于空气的密度</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所以</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白气</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应向下冒。</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FWQ9.EPS" descr="id:2147506417;FounderCES"/>
          <p:cNvPicPr/>
          <p:nvPr/>
        </p:nvPicPr>
        <p:blipFill>
          <a:blip r:embed="rId2"/>
          <a:stretch>
            <a:fillRect/>
          </a:stretch>
        </p:blipFill>
        <p:spPr>
          <a:xfrm>
            <a:off x="7330249" y="2244851"/>
            <a:ext cx="2533079" cy="2428571"/>
          </a:xfrm>
          <a:prstGeom prst="rect">
            <a:avLst/>
          </a:prstGeom>
        </p:spPr>
      </p:pic>
      <p:sp>
        <p:nvSpPr>
          <p:cNvPr id="6" name="矩形 5"/>
          <p:cNvSpPr>
            <a:spLocks noChangeAspect="1"/>
          </p:cNvSpPr>
          <p:nvPr/>
        </p:nvSpPr>
        <p:spPr>
          <a:xfrm>
            <a:off x="3126815" y="2144330"/>
            <a:ext cx="37221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B</a:t>
            </a:r>
            <a:endParaRPr lang="zh-CN" altLang="en-US" sz="2200" dirty="0">
              <a:solidFill>
                <a:srgbClr val="FF00FF"/>
              </a:solidFill>
            </a:endParaRPr>
          </a:p>
        </p:txBody>
      </p:sp>
    </p:spTree>
    <p:extLst>
      <p:ext uri="{BB962C8B-B14F-4D97-AF65-F5344CB8AC3E}">
        <p14:creationId xmlns:p14="http://schemas.microsoft.com/office/powerpoint/2010/main" val="329063302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barn(inVertical)">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20604"/>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类型二</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技巧规律型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甘肃天水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以下有关热现象的解释符合物理规律的是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A.90</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的水也可以沸腾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沸点随气压的升高而降低</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往皮肤上涂一些酒精会感到凉爽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酒精蒸发时放热</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用湿手拿出冰箱冷冻室里的雪糕感觉到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水的凝固现象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夏天从冰箱冷藏室里取出的易拉罐外壁上出现了小水滴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水蒸气的凝华现象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6.(2019·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湖北荆门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固态、液态和气态是物质常见的三种状态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某物质通过放热、吸热在甲、乙、丙三种物态之间转化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甲为固态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由甲到乙是升华过程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乙为液态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由乙到丙是凝固过程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丙为液态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由乙到丙是液化过程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丙为固态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由丙到甲是熔化过程</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8" name="19ZFWQ10.EPS" descr="id:2147506424;FounderCES"/>
          <p:cNvPicPr/>
          <p:nvPr/>
        </p:nvPicPr>
        <p:blipFill>
          <a:blip r:embed="rId2"/>
          <a:stretch>
            <a:fillRect/>
          </a:stretch>
        </p:blipFill>
        <p:spPr>
          <a:xfrm>
            <a:off x="6225540" y="4482719"/>
            <a:ext cx="2723388" cy="2114588"/>
          </a:xfrm>
          <a:prstGeom prst="rect">
            <a:avLst/>
          </a:prstGeom>
        </p:spPr>
      </p:pic>
      <p:sp>
        <p:nvSpPr>
          <p:cNvPr id="9" name="矩形 8"/>
          <p:cNvSpPr>
            <a:spLocks noChangeAspect="1"/>
          </p:cNvSpPr>
          <p:nvPr/>
        </p:nvSpPr>
        <p:spPr>
          <a:xfrm>
            <a:off x="8491295" y="1370496"/>
            <a:ext cx="37221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C</a:t>
            </a:r>
            <a:endParaRPr lang="zh-CN" altLang="en-US" sz="2200" dirty="0">
              <a:solidFill>
                <a:srgbClr val="FF00FF"/>
              </a:solidFill>
            </a:endParaRPr>
          </a:p>
        </p:txBody>
      </p:sp>
      <p:sp>
        <p:nvSpPr>
          <p:cNvPr id="10" name="矩形 9"/>
          <p:cNvSpPr>
            <a:spLocks noChangeAspect="1"/>
          </p:cNvSpPr>
          <p:nvPr/>
        </p:nvSpPr>
        <p:spPr>
          <a:xfrm>
            <a:off x="8798376" y="4012975"/>
            <a:ext cx="38824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D</a:t>
            </a:r>
            <a:endParaRPr lang="zh-CN" altLang="en-US" sz="2200" dirty="0">
              <a:solidFill>
                <a:srgbClr val="FF00FF"/>
              </a:solidFill>
            </a:endParaRPr>
          </a:p>
        </p:txBody>
      </p:sp>
    </p:spTree>
    <p:extLst>
      <p:ext uri="{BB962C8B-B14F-4D97-AF65-F5344CB8AC3E}">
        <p14:creationId xmlns:p14="http://schemas.microsoft.com/office/powerpoint/2010/main" val="39707441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13618"/>
            <a:ext cx="5279009" cy="535531"/>
          </a:xfrm>
          <a:prstGeom prst="rect">
            <a:avLst/>
          </a:prstGeom>
        </p:spPr>
        <p:txBody>
          <a:bodyPr wrap="none">
            <a:spAutoFit/>
          </a:bodyPr>
          <a:lstStyle/>
          <a:p>
            <a:pPr>
              <a:lnSpc>
                <a:spcPct val="120000"/>
              </a:lnSpc>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实验一</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探究晶体、非晶体的熔化</a:t>
            </a:r>
            <a:r>
              <a:rPr lang="zh-CN" altLang="zh-CN" sz="24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r>
              <a:rPr lang="en-US" altLang="zh-CN" sz="24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400" dirty="0"/>
          </a:p>
        </p:txBody>
      </p:sp>
      <p:graphicFrame>
        <p:nvGraphicFramePr>
          <p:cNvPr id="3" name="对象 2"/>
          <p:cNvGraphicFramePr>
            <a:graphicFrameLocks noChangeAspect="1"/>
          </p:cNvGraphicFramePr>
          <p:nvPr>
            <p:extLst>
              <p:ext uri="{D42A27DB-BD31-4B8C-83A1-F6EECF244321}">
                <p14:modId xmlns:p14="http://schemas.microsoft.com/office/powerpoint/2010/main" val="930188340"/>
              </p:ext>
            </p:extLst>
          </p:nvPr>
        </p:nvGraphicFramePr>
        <p:xfrm>
          <a:off x="380999" y="1783398"/>
          <a:ext cx="11561794" cy="4580337"/>
        </p:xfrm>
        <a:graphic>
          <a:graphicData uri="http://schemas.openxmlformats.org/presentationml/2006/ole">
            <mc:AlternateContent xmlns:mc="http://schemas.openxmlformats.org/markup-compatibility/2006">
              <mc:Choice xmlns:v="urn:schemas-microsoft-com:vml" Requires="v">
                <p:oleObj spid="_x0000_s5125" name="文档" r:id="rId4" imgW="5026867" imgH="1991451" progId="Word.Document.12">
                  <p:embed/>
                </p:oleObj>
              </mc:Choice>
              <mc:Fallback>
                <p:oleObj name="文档" r:id="rId4" imgW="5026867" imgH="1991451" progId="Word.Document.12">
                  <p:embed/>
                  <p:pic>
                    <p:nvPicPr>
                      <p:cNvPr id="0" name=""/>
                      <p:cNvPicPr/>
                      <p:nvPr/>
                    </p:nvPicPr>
                    <p:blipFill>
                      <a:blip r:embed="rId5"/>
                      <a:stretch>
                        <a:fillRect/>
                      </a:stretch>
                    </p:blipFill>
                    <p:spPr>
                      <a:xfrm>
                        <a:off x="380999" y="1783398"/>
                        <a:ext cx="11561794" cy="4580337"/>
                      </a:xfrm>
                      <a:prstGeom prst="rect">
                        <a:avLst/>
                      </a:prstGeom>
                    </p:spPr>
                  </p:pic>
                </p:oleObj>
              </mc:Fallback>
            </mc:AlternateContent>
          </a:graphicData>
        </a:graphic>
      </p:graphicFrame>
    </p:spTree>
    <p:extLst>
      <p:ext uri="{BB962C8B-B14F-4D97-AF65-F5344CB8AC3E}">
        <p14:creationId xmlns:p14="http://schemas.microsoft.com/office/powerpoint/2010/main" val="7342038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3182791430"/>
              </p:ext>
            </p:extLst>
          </p:nvPr>
        </p:nvGraphicFramePr>
        <p:xfrm>
          <a:off x="380999" y="1283430"/>
          <a:ext cx="11561794" cy="5026512"/>
        </p:xfrm>
        <a:graphic>
          <a:graphicData uri="http://schemas.openxmlformats.org/presentationml/2006/ole">
            <mc:AlternateContent xmlns:mc="http://schemas.openxmlformats.org/markup-compatibility/2006">
              <mc:Choice xmlns:v="urn:schemas-microsoft-com:vml" Requires="v">
                <p:oleObj spid="_x0000_s6149" name="文档" r:id="rId4" imgW="5026867" imgH="2185440" progId="Word.Document.12">
                  <p:embed/>
                </p:oleObj>
              </mc:Choice>
              <mc:Fallback>
                <p:oleObj name="文档" r:id="rId4" imgW="5026867" imgH="2185440" progId="Word.Document.12">
                  <p:embed/>
                  <p:pic>
                    <p:nvPicPr>
                      <p:cNvPr id="0" name=""/>
                      <p:cNvPicPr/>
                      <p:nvPr/>
                    </p:nvPicPr>
                    <p:blipFill>
                      <a:blip r:embed="rId5"/>
                      <a:stretch>
                        <a:fillRect/>
                      </a:stretch>
                    </p:blipFill>
                    <p:spPr>
                      <a:xfrm>
                        <a:off x="380999" y="1283430"/>
                        <a:ext cx="11561794" cy="5026512"/>
                      </a:xfrm>
                      <a:prstGeom prst="rect">
                        <a:avLst/>
                      </a:prstGeom>
                    </p:spPr>
                  </p:pic>
                </p:oleObj>
              </mc:Fallback>
            </mc:AlternateContent>
          </a:graphicData>
        </a:graphic>
      </p:graphicFrame>
      <p:sp>
        <p:nvSpPr>
          <p:cNvPr id="3" name="矩形 2"/>
          <p:cNvSpPr/>
          <p:nvPr/>
        </p:nvSpPr>
        <p:spPr>
          <a:xfrm>
            <a:off x="3679333" y="1368642"/>
            <a:ext cx="13068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08495" y="1368642"/>
            <a:ext cx="13068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68095" y="1368642"/>
            <a:ext cx="11880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708895" y="1368642"/>
            <a:ext cx="11880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27723" y="1768692"/>
            <a:ext cx="13068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649494" y="2168742"/>
            <a:ext cx="258619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65624" y="2591652"/>
            <a:ext cx="10800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915183" y="2593040"/>
            <a:ext cx="10800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03529" y="2981660"/>
            <a:ext cx="10800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74263" y="3392334"/>
            <a:ext cx="10800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50622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7650"/>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图甲是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探究海波和蜡熔化时温度的变化规律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的实验装置。</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9ZFWQ11.EPS" descr="id:2147506460;FounderCES"/>
          <p:cNvPicPr/>
          <p:nvPr/>
        </p:nvPicPr>
        <p:blipFill>
          <a:blip r:embed="rId2"/>
          <a:stretch>
            <a:fillRect/>
          </a:stretch>
        </p:blipFill>
        <p:spPr>
          <a:xfrm>
            <a:off x="3217545" y="1853997"/>
            <a:ext cx="6072759" cy="4840256"/>
          </a:xfrm>
          <a:prstGeom prst="rect">
            <a:avLst/>
          </a:prstGeom>
        </p:spPr>
      </p:pic>
    </p:spTree>
    <p:extLst>
      <p:ext uri="{BB962C8B-B14F-4D97-AF65-F5344CB8AC3E}">
        <p14:creationId xmlns:p14="http://schemas.microsoft.com/office/powerpoint/2010/main" val="10825386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55703"/>
            <a:ext cx="11430000" cy="319472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图乙温度计的示数为</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46</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图丙是根据实验数据描绘出的海波温度随时间变化的图像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海波熔化过程对应图线中的</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FF00FF"/>
                </a:solidFill>
                <a:latin typeface="Times New Roman" panose="02020603050405020304" pitchFamily="18" charset="0"/>
                <a:cs typeface="Times New Roman" panose="02020603050405020304" pitchFamily="18" charset="0"/>
              </a:rPr>
              <a:t>BC</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AB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其熔点为</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48</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。熔化过程中海波吸收的</a:t>
            </a:r>
            <a:r>
              <a:rPr lang="zh-CN" altLang="zh-CN" sz="2400" dirty="0" smtClean="0">
                <a:solidFill>
                  <a:srgbClr val="000000"/>
                </a:solidFill>
                <a:latin typeface="Times New Roman" panose="02020603050405020304" pitchFamily="18" charset="0"/>
                <a:cs typeface="Times New Roman" panose="02020603050405020304" pitchFamily="18" charset="0"/>
              </a:rPr>
              <a:t>热量</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　大于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等于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放出的热量。</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用质量为</a:t>
            </a:r>
            <a:r>
              <a:rPr lang="en-US" altLang="zh-CN" sz="2400" i="1" dirty="0" err="1">
                <a:solidFill>
                  <a:srgbClr val="000000"/>
                </a:solidFill>
                <a:latin typeface="Times New Roman" panose="02020603050405020304" pitchFamily="18" charset="0"/>
                <a:cs typeface="Times New Roman" panose="02020603050405020304" pitchFamily="18" charset="0"/>
              </a:rPr>
              <a:t>m</a:t>
            </a:r>
            <a:r>
              <a:rPr lang="en-US" altLang="zh-CN" sz="2400" baseline="-25000" dirty="0" err="1">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的海波做实验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绘制的海波的温度随时间变化的图线如图丁中的</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。若用质量为</a:t>
            </a:r>
            <a:r>
              <a:rPr lang="en-US" altLang="zh-CN" sz="2400" i="1" dirty="0" err="1">
                <a:solidFill>
                  <a:srgbClr val="000000"/>
                </a:solidFill>
                <a:latin typeface="Times New Roman" panose="02020603050405020304" pitchFamily="18" charset="0"/>
                <a:cs typeface="Times New Roman" panose="02020603050405020304" pitchFamily="18" charset="0"/>
              </a:rPr>
              <a:t>m</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cs typeface="Times New Roman" panose="02020603050405020304" pitchFamily="18" charset="0"/>
              </a:rPr>
              <a:t>m</a:t>
            </a:r>
            <a:r>
              <a:rPr lang="en-US" altLang="zh-CN" sz="2400" baseline="-25000" dirty="0" err="1">
                <a:solidFill>
                  <a:srgbClr val="000000"/>
                </a:solidFill>
                <a:latin typeface="Times New Roman" panose="02020603050405020304" pitchFamily="18" charset="0"/>
                <a:cs typeface="Times New Roman" panose="02020603050405020304" pitchFamily="18" charset="0"/>
              </a:rPr>
              <a:t>2</a:t>
            </a:r>
            <a:r>
              <a:rPr lang="en-US" altLang="zh-CN" sz="2400" i="1" dirty="0">
                <a:solidFill>
                  <a:srgbClr val="000000"/>
                </a:solidFill>
                <a:latin typeface="Times New Roman" panose="02020603050405020304" pitchFamily="18" charset="0"/>
                <a:cs typeface="Times New Roman" panose="02020603050405020304" pitchFamily="18" charset="0"/>
              </a:rPr>
              <a:t>&gt;</a:t>
            </a:r>
            <a:r>
              <a:rPr lang="en-US" altLang="zh-CN" sz="2400" i="1" dirty="0" err="1">
                <a:solidFill>
                  <a:srgbClr val="000000"/>
                </a:solidFill>
                <a:latin typeface="Times New Roman" panose="02020603050405020304" pitchFamily="18" charset="0"/>
                <a:cs typeface="Times New Roman" panose="02020603050405020304" pitchFamily="18" charset="0"/>
              </a:rPr>
              <a:t>m</a:t>
            </a:r>
            <a:r>
              <a:rPr lang="en-US" altLang="zh-CN" sz="2400" baseline="-25000" dirty="0" err="1">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的海波做实验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得到的图线可能是图丁中的</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FF00FF"/>
                </a:solidFill>
                <a:latin typeface="Times New Roman" panose="02020603050405020304" pitchFamily="18" charset="0"/>
                <a:cs typeface="Times New Roman" panose="02020603050405020304" pitchFamily="18" charset="0"/>
              </a:rPr>
              <a:t>c</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cs typeface="Times New Roman" panose="02020603050405020304" pitchFamily="18" charset="0"/>
              </a:rPr>
              <a:t>b</a:t>
            </a:r>
            <a:r>
              <a:rPr lang="en-US" altLang="zh-CN" sz="2400" dirty="0" err="1">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6" name="19ZFWQ75.EPS" descr="id:2147506467;FounderCES"/>
          <p:cNvPicPr/>
          <p:nvPr/>
        </p:nvPicPr>
        <p:blipFill>
          <a:blip r:embed="rId2"/>
          <a:stretch>
            <a:fillRect/>
          </a:stretch>
        </p:blipFill>
        <p:spPr>
          <a:xfrm>
            <a:off x="4380230" y="4113847"/>
            <a:ext cx="2471674" cy="2459031"/>
          </a:xfrm>
          <a:prstGeom prst="rect">
            <a:avLst/>
          </a:prstGeom>
        </p:spPr>
      </p:pic>
      <p:sp>
        <p:nvSpPr>
          <p:cNvPr id="4" name="矩形 3"/>
          <p:cNvSpPr/>
          <p:nvPr/>
        </p:nvSpPr>
        <p:spPr>
          <a:xfrm>
            <a:off x="3615047" y="988344"/>
            <a:ext cx="81142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606786" y="1377675"/>
            <a:ext cx="81142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1128456" y="1857024"/>
            <a:ext cx="89256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120195" y="2246355"/>
            <a:ext cx="892562"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6150309" y="1863721"/>
            <a:ext cx="81142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6142048" y="2253052"/>
            <a:ext cx="811420" cy="0"/>
          </a:xfrm>
          <a:prstGeom prst="line">
            <a:avLst/>
          </a:prstGeom>
        </p:spPr>
        <p:style>
          <a:lnRef idx="2">
            <a:schemeClr val="dk1"/>
          </a:lnRef>
          <a:fillRef idx="0">
            <a:schemeClr val="dk1"/>
          </a:fillRef>
          <a:effectRef idx="1">
            <a:schemeClr val="dk1"/>
          </a:effectRef>
          <a:fontRef idx="minor">
            <a:schemeClr val="tx1"/>
          </a:fontRef>
        </p:style>
      </p:cxnSp>
      <p:sp>
        <p:nvSpPr>
          <p:cNvPr id="13" name="矩形 12"/>
          <p:cNvSpPr/>
          <p:nvPr/>
        </p:nvSpPr>
        <p:spPr>
          <a:xfrm>
            <a:off x="591625" y="2314224"/>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583364" y="2703555"/>
            <a:ext cx="1080000" cy="0"/>
          </a:xfrm>
          <a:prstGeom prst="line">
            <a:avLst/>
          </a:prstGeom>
        </p:spPr>
        <p:style>
          <a:lnRef idx="2">
            <a:schemeClr val="dk1"/>
          </a:lnRef>
          <a:fillRef idx="0">
            <a:schemeClr val="dk1"/>
          </a:fillRef>
          <a:effectRef idx="1">
            <a:schemeClr val="dk1"/>
          </a:effectRef>
          <a:fontRef idx="minor">
            <a:schemeClr val="tx1"/>
          </a:fontRef>
        </p:style>
      </p:cxnSp>
      <p:sp>
        <p:nvSpPr>
          <p:cNvPr id="15" name="矩形 14"/>
          <p:cNvSpPr/>
          <p:nvPr/>
        </p:nvSpPr>
        <p:spPr>
          <a:xfrm>
            <a:off x="8680370" y="3194334"/>
            <a:ext cx="67059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8672109" y="3583665"/>
            <a:ext cx="67059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943774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3"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88596"/>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图戊是蜡的熔化图像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对比丙图和丁图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晶体和非晶体在熔化过程中温度的变化有何不同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晶体熔化吸收热量</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温度保持不变</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非晶体熔化吸收热量</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温度不断升高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将装有海波和蜡的试管分别放在盛水的烧杯内加热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而不是直接用酒精灯加热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这种加热方法叫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水浴法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这样做的目的是</a:t>
            </a:r>
            <a:r>
              <a:rPr lang="zh-CN" altLang="zh-CN" sz="2400" dirty="0">
                <a:solidFill>
                  <a:srgbClr val="FF00FF"/>
                </a:solidFill>
                <a:latin typeface="Times New Roman" panose="02020603050405020304" pitchFamily="18" charset="0"/>
                <a:cs typeface="Times New Roman" panose="02020603050405020304" pitchFamily="18" charset="0"/>
              </a:rPr>
              <a:t>　使试管内的物质均匀受热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1212798" y="2854965"/>
            <a:ext cx="959998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204537" y="3244296"/>
            <a:ext cx="9599982"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5521908" y="3740223"/>
            <a:ext cx="375925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5513647" y="4129554"/>
            <a:ext cx="375925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616713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94162"/>
            <a:ext cx="5279009" cy="535531"/>
          </a:xfrm>
          <a:prstGeom prst="rect">
            <a:avLst/>
          </a:prstGeom>
        </p:spPr>
        <p:txBody>
          <a:bodyPr wrap="none">
            <a:spAutoFit/>
          </a:bodyPr>
          <a:lstStyle/>
          <a:p>
            <a:pPr>
              <a:lnSpc>
                <a:spcPct val="120000"/>
              </a:lnSpc>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实验二</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探究水沸腾时温度变化的</a:t>
            </a:r>
            <a:r>
              <a:rPr lang="zh-CN" altLang="zh-CN" sz="24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r>
              <a:rPr lang="en-US" altLang="zh-CN" sz="24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400" dirty="0"/>
          </a:p>
        </p:txBody>
      </p:sp>
      <p:graphicFrame>
        <p:nvGraphicFramePr>
          <p:cNvPr id="4" name="对象 3"/>
          <p:cNvGraphicFramePr>
            <a:graphicFrameLocks noChangeAspect="1"/>
          </p:cNvGraphicFramePr>
          <p:nvPr>
            <p:extLst>
              <p:ext uri="{D42A27DB-BD31-4B8C-83A1-F6EECF244321}">
                <p14:modId xmlns:p14="http://schemas.microsoft.com/office/powerpoint/2010/main" val="1897220285"/>
              </p:ext>
            </p:extLst>
          </p:nvPr>
        </p:nvGraphicFramePr>
        <p:xfrm>
          <a:off x="380999" y="1542987"/>
          <a:ext cx="11561794" cy="5236329"/>
        </p:xfrm>
        <a:graphic>
          <a:graphicData uri="http://schemas.openxmlformats.org/presentationml/2006/ole">
            <mc:AlternateContent xmlns:mc="http://schemas.openxmlformats.org/markup-compatibility/2006">
              <mc:Choice xmlns:v="urn:schemas-microsoft-com:vml" Requires="v">
                <p:oleObj spid="_x0000_s7173" name="文档" r:id="rId4" imgW="5026867" imgH="2276665" progId="Word.Document.12">
                  <p:embed/>
                </p:oleObj>
              </mc:Choice>
              <mc:Fallback>
                <p:oleObj name="文档" r:id="rId4" imgW="5026867" imgH="2276665" progId="Word.Document.12">
                  <p:embed/>
                  <p:pic>
                    <p:nvPicPr>
                      <p:cNvPr id="0" name=""/>
                      <p:cNvPicPr/>
                      <p:nvPr/>
                    </p:nvPicPr>
                    <p:blipFill>
                      <a:blip r:embed="rId5"/>
                      <a:stretch>
                        <a:fillRect/>
                      </a:stretch>
                    </p:blipFill>
                    <p:spPr>
                      <a:xfrm>
                        <a:off x="380999" y="1542987"/>
                        <a:ext cx="11561794" cy="5236329"/>
                      </a:xfrm>
                      <a:prstGeom prst="rect">
                        <a:avLst/>
                      </a:prstGeom>
                    </p:spPr>
                  </p:pic>
                </p:oleObj>
              </mc:Fallback>
            </mc:AlternateContent>
          </a:graphicData>
        </a:graphic>
      </p:graphicFrame>
      <p:sp>
        <p:nvSpPr>
          <p:cNvPr id="5" name="矩形 4"/>
          <p:cNvSpPr/>
          <p:nvPr/>
        </p:nvSpPr>
        <p:spPr>
          <a:xfrm>
            <a:off x="7653203" y="5406376"/>
            <a:ext cx="811421"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53202" y="5816798"/>
            <a:ext cx="1913708"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02700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951838154"/>
              </p:ext>
            </p:extLst>
          </p:nvPr>
        </p:nvGraphicFramePr>
        <p:xfrm>
          <a:off x="380999" y="1455959"/>
          <a:ext cx="11561794" cy="4290905"/>
        </p:xfrm>
        <a:graphic>
          <a:graphicData uri="http://schemas.openxmlformats.org/presentationml/2006/ole">
            <mc:AlternateContent xmlns:mc="http://schemas.openxmlformats.org/markup-compatibility/2006">
              <mc:Choice xmlns:v="urn:schemas-microsoft-com:vml" Requires="v">
                <p:oleObj spid="_x0000_s8196" name="文档" r:id="rId4" imgW="5026867" imgH="1865611" progId="Word.Document.12">
                  <p:embed/>
                </p:oleObj>
              </mc:Choice>
              <mc:Fallback>
                <p:oleObj name="文档" r:id="rId4" imgW="5026867" imgH="1865611" progId="Word.Document.12">
                  <p:embed/>
                  <p:pic>
                    <p:nvPicPr>
                      <p:cNvPr id="0" name=""/>
                      <p:cNvPicPr/>
                      <p:nvPr/>
                    </p:nvPicPr>
                    <p:blipFill>
                      <a:blip r:embed="rId5"/>
                      <a:stretch>
                        <a:fillRect/>
                      </a:stretch>
                    </p:blipFill>
                    <p:spPr>
                      <a:xfrm>
                        <a:off x="380999" y="1455959"/>
                        <a:ext cx="11561794" cy="4290905"/>
                      </a:xfrm>
                      <a:prstGeom prst="rect">
                        <a:avLst/>
                      </a:prstGeom>
                    </p:spPr>
                  </p:pic>
                </p:oleObj>
              </mc:Fallback>
            </mc:AlternateContent>
          </a:graphicData>
        </a:graphic>
      </p:graphicFrame>
      <p:sp>
        <p:nvSpPr>
          <p:cNvPr id="3" name="矩形 2"/>
          <p:cNvSpPr/>
          <p:nvPr/>
        </p:nvSpPr>
        <p:spPr>
          <a:xfrm>
            <a:off x="4055960" y="2804441"/>
            <a:ext cx="416386"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681278" y="2463917"/>
            <a:ext cx="892563"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365648" y="2804441"/>
            <a:ext cx="416386"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92679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04805"/>
            <a:ext cx="11430000" cy="224946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2.(2019·</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内蒙古赤峰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某综合实践活动小组用图甲所示装置做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探究水沸腾时温度变化特点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其中一个组员误把盐水当作清水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在相同的条件下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获得了与其他同学不同的沸点值。为了探究盐水的浓度与沸点的关系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同组同学用水与不同浓度的盐水做了实验。</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4" name="19ZFWQ13.EPS" descr="id:2147506504;FounderCES"/>
          <p:cNvPicPr/>
          <p:nvPr/>
        </p:nvPicPr>
        <p:blipFill>
          <a:blip r:embed="rId2"/>
          <a:stretch>
            <a:fillRect/>
          </a:stretch>
        </p:blipFill>
        <p:spPr>
          <a:xfrm>
            <a:off x="2812224" y="3254267"/>
            <a:ext cx="6014784" cy="2931680"/>
          </a:xfrm>
          <a:prstGeom prst="rect">
            <a:avLst/>
          </a:prstGeom>
        </p:spPr>
      </p:pic>
    </p:spTree>
    <p:extLst>
      <p:ext uri="{BB962C8B-B14F-4D97-AF65-F5344CB8AC3E}">
        <p14:creationId xmlns:p14="http://schemas.microsoft.com/office/powerpoint/2010/main" val="11060786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437620"/>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4.(2016·</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安徽第</a:t>
            </a: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液体和空气接触的表面存在一个薄层</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表面层</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如图所示。由于液体分子做无规则运动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表面层就存在一些具有较大能量的分子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它们可以克服分子间相互作用的</a:t>
            </a:r>
            <a:r>
              <a:rPr lang="zh-CN" altLang="zh-CN" sz="2400" dirty="0">
                <a:solidFill>
                  <a:srgbClr val="FF00FF"/>
                </a:solidFill>
                <a:latin typeface="Times New Roman" panose="02020603050405020304" pitchFamily="18" charset="0"/>
                <a:cs typeface="Times New Roman" panose="02020603050405020304" pitchFamily="18" charset="0"/>
              </a:rPr>
              <a:t>　引　</a:t>
            </a:r>
            <a:r>
              <a:rPr lang="zh-CN" altLang="zh-CN" sz="2400" dirty="0">
                <a:solidFill>
                  <a:srgbClr val="000000"/>
                </a:solidFill>
                <a:latin typeface="Times New Roman" panose="02020603050405020304" pitchFamily="18" charset="0"/>
                <a:cs typeface="Times New Roman" panose="02020603050405020304" pitchFamily="18" charset="0"/>
              </a:rPr>
              <a:t>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脱离液体跑到空气中去。其宏观表现就是液体的</a:t>
            </a:r>
            <a:r>
              <a:rPr lang="zh-CN" altLang="zh-CN" sz="2400" dirty="0">
                <a:solidFill>
                  <a:srgbClr val="FF00FF"/>
                </a:solidFill>
                <a:latin typeface="Times New Roman" panose="02020603050405020304" pitchFamily="18" charset="0"/>
                <a:cs typeface="Times New Roman" panose="02020603050405020304" pitchFamily="18" charset="0"/>
              </a:rPr>
              <a:t>　汽化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填物态变化名称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a:cs typeface="Times New Roman" panose="02020603050405020304" pitchFamily="18" charset="0"/>
            </a:endParaRPr>
          </a:p>
        </p:txBody>
      </p:sp>
      <p:pic>
        <p:nvPicPr>
          <p:cNvPr id="5" name="16ZFWC29.EPS" descr="id:2147506162;FounderCES"/>
          <p:cNvPicPr/>
          <p:nvPr/>
        </p:nvPicPr>
        <p:blipFill>
          <a:blip r:embed="rId2"/>
          <a:stretch>
            <a:fillRect/>
          </a:stretch>
        </p:blipFill>
        <p:spPr>
          <a:xfrm>
            <a:off x="3857624" y="3260362"/>
            <a:ext cx="3603879" cy="1587561"/>
          </a:xfrm>
          <a:prstGeom prst="rect">
            <a:avLst/>
          </a:prstGeom>
        </p:spPr>
      </p:pic>
      <p:sp>
        <p:nvSpPr>
          <p:cNvPr id="4" name="矩形 3"/>
          <p:cNvSpPr/>
          <p:nvPr/>
        </p:nvSpPr>
        <p:spPr>
          <a:xfrm>
            <a:off x="2086020" y="2365403"/>
            <a:ext cx="73765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077759" y="2754734"/>
            <a:ext cx="737655"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9732967" y="2365403"/>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9724706" y="2754734"/>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7317389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24142"/>
            <a:ext cx="11430000" cy="138640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某同学通过实验得到了盐水的温度随时间变化的图像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如图乙所示。则他测得的盐水的沸点是</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102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pPr>
            <a:r>
              <a:rPr lang="en-US" altLang="zh-CN" sz="2400" dirty="0">
                <a:solidFill>
                  <a:srgbClr val="000000"/>
                </a:solidFill>
                <a:latin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同学们通过实验得出不同浓度的盐水在标准大气压下的沸点</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数据记录如下</a:t>
            </a:r>
            <a:r>
              <a:rPr lang="en-US" altLang="zh-CN" sz="2400" dirty="0">
                <a:solidFill>
                  <a:srgbClr val="000000"/>
                </a:solidFill>
                <a:latin typeface="Times New Roman" panose="02020603050405020304" pitchFamily="18" charset="0"/>
              </a:rPr>
              <a:t>:</a:t>
            </a:r>
            <a:endParaRPr lang="zh-CN" altLang="en-US" sz="2400" dirty="0"/>
          </a:p>
        </p:txBody>
      </p:sp>
      <p:graphicFrame>
        <p:nvGraphicFramePr>
          <p:cNvPr id="5" name="对象 4"/>
          <p:cNvGraphicFramePr>
            <a:graphicFrameLocks noChangeAspect="1"/>
          </p:cNvGraphicFramePr>
          <p:nvPr>
            <p:extLst>
              <p:ext uri="{D42A27DB-BD31-4B8C-83A1-F6EECF244321}">
                <p14:modId xmlns:p14="http://schemas.microsoft.com/office/powerpoint/2010/main" val="1240254120"/>
              </p:ext>
            </p:extLst>
          </p:nvPr>
        </p:nvGraphicFramePr>
        <p:xfrm>
          <a:off x="380999" y="2832067"/>
          <a:ext cx="11443420" cy="1492778"/>
        </p:xfrm>
        <a:graphic>
          <a:graphicData uri="http://schemas.openxmlformats.org/presentationml/2006/ole">
            <mc:AlternateContent xmlns:mc="http://schemas.openxmlformats.org/markup-compatibility/2006">
              <mc:Choice xmlns:v="urn:schemas-microsoft-com:vml" Requires="v">
                <p:oleObj spid="_x0000_s9220" name="文档" r:id="rId4" imgW="4975400" imgH="649034" progId="Word.Document.12">
                  <p:embed/>
                </p:oleObj>
              </mc:Choice>
              <mc:Fallback>
                <p:oleObj name="文档" r:id="rId4" imgW="4975400" imgH="649034" progId="Word.Document.12">
                  <p:embed/>
                  <p:pic>
                    <p:nvPicPr>
                      <p:cNvPr id="0" name=""/>
                      <p:cNvPicPr/>
                      <p:nvPr/>
                    </p:nvPicPr>
                    <p:blipFill>
                      <a:blip r:embed="rId5"/>
                      <a:stretch>
                        <a:fillRect/>
                      </a:stretch>
                    </p:blipFill>
                    <p:spPr>
                      <a:xfrm>
                        <a:off x="380999" y="2832067"/>
                        <a:ext cx="11443420" cy="1492778"/>
                      </a:xfrm>
                      <a:prstGeom prst="rect">
                        <a:avLst/>
                      </a:prstGeom>
                    </p:spPr>
                  </p:pic>
                </p:oleObj>
              </mc:Fallback>
            </mc:AlternateContent>
          </a:graphicData>
        </a:graphic>
      </p:graphicFrame>
      <p:sp>
        <p:nvSpPr>
          <p:cNvPr id="6" name="矩形 5"/>
          <p:cNvSpPr>
            <a:spLocks noChangeAspect="1"/>
          </p:cNvSpPr>
          <p:nvPr/>
        </p:nvSpPr>
        <p:spPr>
          <a:xfrm>
            <a:off x="381000" y="3829396"/>
            <a:ext cx="11430000" cy="137954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cs typeface="Times New Roman" panose="02020603050405020304" pitchFamily="18" charset="0"/>
              </a:rPr>
              <a:t>分析表中数据可知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当盐水浓度增大时其沸点</a:t>
            </a:r>
            <a:r>
              <a:rPr lang="zh-CN" altLang="zh-CN" sz="2400" dirty="0">
                <a:solidFill>
                  <a:srgbClr val="FF00FF"/>
                </a:solidFill>
                <a:latin typeface="Times New Roman" panose="02020603050405020304" pitchFamily="18" charset="0"/>
                <a:cs typeface="Times New Roman" panose="02020603050405020304" pitchFamily="18" charset="0"/>
              </a:rPr>
              <a:t>　升高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降低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升高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根据以上探究得到的结果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我们煮食物时要想让汤汁尽快沸腾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最好选择</a:t>
            </a:r>
            <a:r>
              <a:rPr lang="zh-CN" altLang="zh-CN" sz="2400" dirty="0">
                <a:solidFill>
                  <a:srgbClr val="FF00FF"/>
                </a:solidFill>
                <a:latin typeface="Times New Roman" panose="02020603050405020304" pitchFamily="18" charset="0"/>
                <a:cs typeface="Times New Roman" panose="02020603050405020304" pitchFamily="18" charset="0"/>
              </a:rPr>
              <a:t>　后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先</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放盐。</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2100006" y="1908042"/>
            <a:ext cx="89256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2091745" y="2297373"/>
            <a:ext cx="892562"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6429697" y="3864776"/>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6421436" y="4254107"/>
            <a:ext cx="1080000"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10235610" y="4301985"/>
            <a:ext cx="73765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0227349" y="4691316"/>
            <a:ext cx="73765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725420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17818"/>
            <a:ext cx="11430000" cy="492513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5.(2015·</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安徽第</a:t>
            </a: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利用干冰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固态二氧化碳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进行人工降雨的主要过程是干冰在高空中直接变成气体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高空中的水蒸气遇冷直接变成冰晶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冰晶下落时变成雨。以下分析错误的是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干冰直接变成气体是升华过程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干冰直接变成气体是放热过程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水蒸气直接变成冰晶是凝华过程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冰晶下落时变成雨是吸热过程</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cs typeface="Times New Roman" panose="02020603050405020304" pitchFamily="18" charset="0"/>
              </a:rPr>
              <a:t>干冰直接变成气体是物质由固态直接变成气态</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属于物态变化中的升华</a:t>
            </a:r>
            <a:r>
              <a:rPr lang="en-US" altLang="zh-CN" sz="2400" dirty="0">
                <a:solidFill>
                  <a:srgbClr val="FF00FF"/>
                </a:solidFill>
                <a:latin typeface="Times New Roman" panose="02020603050405020304" pitchFamily="18" charset="0"/>
                <a:cs typeface="Times New Roman" panose="02020603050405020304" pitchFamily="18" charset="0"/>
              </a:rPr>
              <a:t>,A</a:t>
            </a:r>
            <a:r>
              <a:rPr lang="zh-CN" altLang="zh-CN" sz="2400" dirty="0">
                <a:solidFill>
                  <a:srgbClr val="FF00FF"/>
                </a:solidFill>
                <a:latin typeface="Times New Roman" panose="02020603050405020304" pitchFamily="18" charset="0"/>
                <a:cs typeface="Times New Roman" panose="02020603050405020304" pitchFamily="18" charset="0"/>
              </a:rPr>
              <a:t>项正确</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干冰直接变成气体时分子间距离增大</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物质的内能增加</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是吸热过程</a:t>
            </a:r>
            <a:r>
              <a:rPr lang="en-US" altLang="zh-CN" sz="2400" dirty="0">
                <a:solidFill>
                  <a:srgbClr val="FF00FF"/>
                </a:solidFill>
                <a:latin typeface="Times New Roman" panose="02020603050405020304" pitchFamily="18" charset="0"/>
                <a:cs typeface="Times New Roman" panose="02020603050405020304" pitchFamily="18" charset="0"/>
              </a:rPr>
              <a:t>,B</a:t>
            </a:r>
            <a:r>
              <a:rPr lang="zh-CN" altLang="zh-CN" sz="2400" dirty="0">
                <a:solidFill>
                  <a:srgbClr val="FF00FF"/>
                </a:solidFill>
                <a:latin typeface="Times New Roman" panose="02020603050405020304" pitchFamily="18" charset="0"/>
                <a:cs typeface="Times New Roman" panose="02020603050405020304" pitchFamily="18" charset="0"/>
              </a:rPr>
              <a:t>项错误</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水蒸气直接变成冰晶是物质由气态直接变为固态</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属于物态变化中的凝华过程</a:t>
            </a:r>
            <a:r>
              <a:rPr lang="en-US" altLang="zh-CN" sz="2400" dirty="0">
                <a:solidFill>
                  <a:srgbClr val="FF00FF"/>
                </a:solidFill>
                <a:latin typeface="Times New Roman" panose="02020603050405020304" pitchFamily="18" charset="0"/>
                <a:cs typeface="Times New Roman" panose="02020603050405020304" pitchFamily="18" charset="0"/>
              </a:rPr>
              <a:t>,C</a:t>
            </a:r>
            <a:r>
              <a:rPr lang="zh-CN" altLang="zh-CN" sz="2400" dirty="0">
                <a:solidFill>
                  <a:srgbClr val="FF00FF"/>
                </a:solidFill>
                <a:latin typeface="Times New Roman" panose="02020603050405020304" pitchFamily="18" charset="0"/>
                <a:cs typeface="Times New Roman" panose="02020603050405020304" pitchFamily="18" charset="0"/>
              </a:rPr>
              <a:t>项正确</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冰晶下落时变成雨</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是熔化过程</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熔化是吸热过程</a:t>
            </a:r>
            <a:r>
              <a:rPr lang="en-US" altLang="zh-CN" sz="2400" dirty="0">
                <a:solidFill>
                  <a:srgbClr val="FF00FF"/>
                </a:solidFill>
                <a:latin typeface="Times New Roman" panose="02020603050405020304" pitchFamily="18" charset="0"/>
                <a:cs typeface="Times New Roman" panose="02020603050405020304" pitchFamily="18" charset="0"/>
              </a:rPr>
              <a:t>,D</a:t>
            </a:r>
            <a:r>
              <a:rPr lang="zh-CN" altLang="zh-CN" sz="2400" dirty="0">
                <a:solidFill>
                  <a:srgbClr val="FF00FF"/>
                </a:solidFill>
                <a:latin typeface="Times New Roman" panose="02020603050405020304" pitchFamily="18" charset="0"/>
                <a:cs typeface="Times New Roman" panose="02020603050405020304" pitchFamily="18" charset="0"/>
              </a:rPr>
              <a:t>项正确。</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1651583" y="1998026"/>
            <a:ext cx="372218" cy="469744"/>
          </a:xfrm>
          <a:prstGeom prst="rect">
            <a:avLst/>
          </a:prstGeom>
        </p:spPr>
        <p:txBody>
          <a:bodyPr wrap="none">
            <a:spAutoFit/>
          </a:bodyPr>
          <a:lstStyle/>
          <a:p>
            <a:pPr>
              <a:lnSpc>
                <a:spcPct val="120000"/>
              </a:lnSpc>
            </a:pPr>
            <a:r>
              <a:rPr lang="en-US" altLang="zh-CN" sz="2200" dirty="0" smtClean="0">
                <a:solidFill>
                  <a:srgbClr val="FF00FF"/>
                </a:solidFill>
                <a:latin typeface="Times New Roman" panose="02020603050405020304" pitchFamily="18" charset="0"/>
              </a:rPr>
              <a:t>B</a:t>
            </a:r>
            <a:endParaRPr lang="zh-CN" altLang="en-US" sz="2200" dirty="0">
              <a:solidFill>
                <a:srgbClr val="FF00FF"/>
              </a:solidFill>
            </a:endParaRPr>
          </a:p>
        </p:txBody>
      </p:sp>
    </p:spTree>
    <p:extLst>
      <p:ext uri="{BB962C8B-B14F-4D97-AF65-F5344CB8AC3E}">
        <p14:creationId xmlns:p14="http://schemas.microsoft.com/office/powerpoint/2010/main" val="292428237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barn(inVertical)">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69782"/>
            <a:ext cx="11430000" cy="270914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考点一温度与温度计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b="1"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温度</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温度是表示物体</a:t>
            </a:r>
            <a:r>
              <a:rPr lang="zh-CN" altLang="zh-CN" sz="2400" dirty="0">
                <a:solidFill>
                  <a:srgbClr val="FF00FF"/>
                </a:solidFill>
                <a:latin typeface="Times New Roman" panose="02020603050405020304" pitchFamily="18" charset="0"/>
                <a:cs typeface="Times New Roman" panose="02020603050405020304" pitchFamily="18" charset="0"/>
              </a:rPr>
              <a:t>　冷热程度　</a:t>
            </a:r>
            <a:r>
              <a:rPr lang="zh-CN" altLang="zh-CN" sz="2400" dirty="0">
                <a:solidFill>
                  <a:srgbClr val="000000"/>
                </a:solidFill>
                <a:latin typeface="Times New Roman" panose="02020603050405020304" pitchFamily="18" charset="0"/>
                <a:cs typeface="Times New Roman" panose="02020603050405020304" pitchFamily="18" charset="0"/>
              </a:rPr>
              <a:t>的物理量。</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单位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摄氏温标</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单位是摄氏度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符号是</a:t>
            </a:r>
            <a:r>
              <a:rPr lang="zh-CN" altLang="zh-CN" sz="2400" dirty="0">
                <a:solidFill>
                  <a:srgbClr val="000000"/>
                </a:solidFill>
                <a:latin typeface="NEU-BZ-S9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规定在一个标准大气压下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冰水混合物的温度为</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0</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沸水的温度为</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100</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热力学温标</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单位是开尔文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符号是</a:t>
            </a:r>
            <a:r>
              <a:rPr lang="en-US" altLang="zh-CN" sz="2400" dirty="0">
                <a:solidFill>
                  <a:srgbClr val="000000"/>
                </a:solidFill>
                <a:latin typeface="Times New Roman" panose="02020603050405020304" pitchFamily="18" charset="0"/>
                <a:cs typeface="Times New Roman" panose="02020603050405020304" pitchFamily="18" charset="0"/>
              </a:rPr>
              <a:t>K;</a:t>
            </a:r>
            <a:r>
              <a:rPr lang="zh-CN" altLang="zh-CN" sz="2400" dirty="0">
                <a:solidFill>
                  <a:srgbClr val="000000"/>
                </a:solidFill>
                <a:latin typeface="NEU-BZ-S92"/>
                <a:cs typeface="宋体" panose="02010600030101010101" pitchFamily="2" charset="-122"/>
              </a:rPr>
              <a:t>③</a:t>
            </a:r>
            <a:r>
              <a:rPr lang="zh-CN" altLang="zh-CN" sz="2400" dirty="0">
                <a:solidFill>
                  <a:srgbClr val="000000"/>
                </a:solidFill>
                <a:latin typeface="Times New Roman" panose="02020603050405020304" pitchFamily="18" charset="0"/>
                <a:cs typeface="Times New Roman" panose="02020603050405020304" pitchFamily="18" charset="0"/>
              </a:rPr>
              <a:t>两者数量关系</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T=</a:t>
            </a:r>
            <a:r>
              <a:rPr lang="en-US" altLang="zh-CN" sz="2400" dirty="0" err="1">
                <a:solidFill>
                  <a:srgbClr val="000000"/>
                </a:solidFill>
                <a:latin typeface="Times New Roman" panose="02020603050405020304" pitchFamily="18" charset="0"/>
                <a:cs typeface="Times New Roman" panose="02020603050405020304" pitchFamily="18" charset="0"/>
              </a:rPr>
              <a:t>273</a:t>
            </a:r>
            <a:r>
              <a:rPr lang="en-US" altLang="zh-CN" sz="2400" i="1" dirty="0" err="1">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15</a:t>
            </a:r>
            <a:r>
              <a:rPr lang="en-US" altLang="zh-CN" sz="2400" i="1" dirty="0" err="1">
                <a:solidFill>
                  <a:srgbClr val="000000"/>
                </a:solidFill>
                <a:latin typeface="Times New Roman" panose="02020603050405020304" pitchFamily="18" charset="0"/>
                <a:cs typeface="Times New Roman" panose="02020603050405020304" pitchFamily="18" charset="0"/>
              </a:rPr>
              <a:t>+t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3713623" y="2889255"/>
            <a:ext cx="1739351"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705362" y="3278586"/>
            <a:ext cx="1739351"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1697400" y="3759863"/>
            <a:ext cx="73765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689139" y="4149194"/>
            <a:ext cx="737655"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4741428" y="3759863"/>
            <a:ext cx="98181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733167" y="4149194"/>
            <a:ext cx="981819"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304985"/>
            <a:ext cx="11430000" cy="452431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b="1"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温度计</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实验室常用温度计是利用液体的</a:t>
            </a:r>
            <a:r>
              <a:rPr lang="zh-CN" altLang="zh-CN" sz="2400" dirty="0">
                <a:solidFill>
                  <a:srgbClr val="FF00FF"/>
                </a:solidFill>
                <a:latin typeface="Times New Roman" panose="02020603050405020304" pitchFamily="18" charset="0"/>
                <a:cs typeface="Times New Roman" panose="02020603050405020304" pitchFamily="18" charset="0"/>
              </a:rPr>
              <a:t>　热胀冷缩　</a:t>
            </a:r>
            <a:r>
              <a:rPr lang="zh-CN" altLang="zh-CN" sz="2400" dirty="0">
                <a:solidFill>
                  <a:srgbClr val="000000"/>
                </a:solidFill>
                <a:latin typeface="Times New Roman" panose="02020603050405020304" pitchFamily="18" charset="0"/>
                <a:cs typeface="Times New Roman" panose="02020603050405020304" pitchFamily="18" charset="0"/>
              </a:rPr>
              <a:t>性质制成的。</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使用方法</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NEU-BZ-S9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测量前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先估计</a:t>
            </a:r>
            <a:r>
              <a:rPr lang="zh-CN" altLang="zh-CN" sz="2400" dirty="0">
                <a:solidFill>
                  <a:srgbClr val="FF00FF"/>
                </a:solidFill>
                <a:latin typeface="Times New Roman" panose="02020603050405020304" pitchFamily="18" charset="0"/>
                <a:cs typeface="Times New Roman" panose="02020603050405020304" pitchFamily="18" charset="0"/>
              </a:rPr>
              <a:t>　被测物体的温度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NEU-BZ-S9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根据估计的温度选择合适的温度计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观察温度计的</a:t>
            </a:r>
            <a:r>
              <a:rPr lang="zh-CN" altLang="zh-CN" sz="2400" dirty="0">
                <a:solidFill>
                  <a:srgbClr val="FF00FF"/>
                </a:solidFill>
                <a:latin typeface="Times New Roman" panose="02020603050405020304" pitchFamily="18" charset="0"/>
                <a:cs typeface="Times New Roman" panose="02020603050405020304" pitchFamily="18" charset="0"/>
              </a:rPr>
              <a:t>　分度值和量程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NEU-BZ-S92"/>
                <a:cs typeface="宋体" panose="02010600030101010101" pitchFamily="2" charset="-122"/>
              </a:rPr>
              <a:t>③</a:t>
            </a:r>
            <a:r>
              <a:rPr lang="zh-CN" altLang="zh-CN" sz="2400" dirty="0">
                <a:solidFill>
                  <a:srgbClr val="000000"/>
                </a:solidFill>
                <a:latin typeface="Times New Roman" panose="02020603050405020304" pitchFamily="18" charset="0"/>
                <a:cs typeface="Times New Roman" panose="02020603050405020304" pitchFamily="18" charset="0"/>
              </a:rPr>
              <a:t>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温度计的玻璃泡与被测物体</a:t>
            </a:r>
            <a:r>
              <a:rPr lang="zh-CN" altLang="zh-CN" sz="2400" dirty="0">
                <a:solidFill>
                  <a:srgbClr val="FF00FF"/>
                </a:solidFill>
                <a:latin typeface="Times New Roman" panose="02020603050405020304" pitchFamily="18" charset="0"/>
                <a:cs typeface="Times New Roman" panose="02020603050405020304" pitchFamily="18" charset="0"/>
              </a:rPr>
              <a:t>　充分接触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NEU-BZ-S92"/>
                <a:cs typeface="宋体" panose="02010600030101010101" pitchFamily="2" charset="-122"/>
              </a:rPr>
              <a:t>④</a:t>
            </a:r>
            <a:r>
              <a:rPr lang="zh-CN" altLang="zh-CN" sz="2400" dirty="0">
                <a:solidFill>
                  <a:srgbClr val="000000"/>
                </a:solidFill>
                <a:latin typeface="Times New Roman" panose="02020603050405020304" pitchFamily="18" charset="0"/>
                <a:cs typeface="Times New Roman" panose="02020603050405020304" pitchFamily="18" charset="0"/>
              </a:rPr>
              <a:t>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等温度计示数</a:t>
            </a:r>
            <a:r>
              <a:rPr lang="zh-CN" altLang="zh-CN" sz="2400" dirty="0">
                <a:solidFill>
                  <a:srgbClr val="FF00FF"/>
                </a:solidFill>
                <a:latin typeface="Times New Roman" panose="02020603050405020304" pitchFamily="18" charset="0"/>
                <a:cs typeface="Times New Roman" panose="02020603050405020304" pitchFamily="18" charset="0"/>
              </a:rPr>
              <a:t>　稳定后　</a:t>
            </a:r>
            <a:r>
              <a:rPr lang="zh-CN" altLang="zh-CN" sz="2400" dirty="0">
                <a:solidFill>
                  <a:srgbClr val="000000"/>
                </a:solidFill>
                <a:latin typeface="Times New Roman" panose="02020603050405020304" pitchFamily="18" charset="0"/>
                <a:cs typeface="Times New Roman" panose="02020603050405020304" pitchFamily="18" charset="0"/>
              </a:rPr>
              <a:t>读数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读数时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玻璃泡不能离开被测物体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视线要与温度计液柱的液面</a:t>
            </a:r>
            <a:r>
              <a:rPr lang="zh-CN" altLang="zh-CN" sz="2400" dirty="0">
                <a:solidFill>
                  <a:srgbClr val="FF00FF"/>
                </a:solidFill>
                <a:latin typeface="Times New Roman" panose="02020603050405020304" pitchFamily="18" charset="0"/>
                <a:cs typeface="Times New Roman" panose="02020603050405020304" pitchFamily="18" charset="0"/>
              </a:rPr>
              <a:t>　相平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7ZFWQ33.EPS" descr="id:2147506183;FounderCES"/>
          <p:cNvPicPr/>
          <p:nvPr/>
        </p:nvPicPr>
        <p:blipFill>
          <a:blip r:embed="rId2"/>
          <a:stretch>
            <a:fillRect/>
          </a:stretch>
        </p:blipFill>
        <p:spPr>
          <a:xfrm>
            <a:off x="1768602" y="2239962"/>
            <a:ext cx="7594854" cy="820558"/>
          </a:xfrm>
          <a:prstGeom prst="rect">
            <a:avLst/>
          </a:prstGeom>
        </p:spPr>
      </p:pic>
      <p:sp>
        <p:nvSpPr>
          <p:cNvPr id="6" name="矩形 5"/>
          <p:cNvSpPr/>
          <p:nvPr/>
        </p:nvSpPr>
        <p:spPr>
          <a:xfrm>
            <a:off x="5839603" y="1791975"/>
            <a:ext cx="1739351"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5831342" y="2181306"/>
            <a:ext cx="1739351"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3084973" y="3529335"/>
            <a:ext cx="274636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3076712" y="3918666"/>
            <a:ext cx="2746369"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7748695" y="3975816"/>
            <a:ext cx="226972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740434" y="4365147"/>
            <a:ext cx="2269726"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4884826" y="4410867"/>
            <a:ext cx="1739351"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4876565" y="4800198"/>
            <a:ext cx="1739351" cy="0"/>
          </a:xfrm>
          <a:prstGeom prst="line">
            <a:avLst/>
          </a:prstGeom>
        </p:spPr>
        <p:style>
          <a:lnRef idx="2">
            <a:schemeClr val="dk1"/>
          </a:lnRef>
          <a:fillRef idx="0">
            <a:schemeClr val="dk1"/>
          </a:fillRef>
          <a:effectRef idx="1">
            <a:schemeClr val="dk1"/>
          </a:effectRef>
          <a:fontRef idx="minor">
            <a:schemeClr val="tx1"/>
          </a:fontRef>
        </p:style>
      </p:cxnSp>
      <p:sp>
        <p:nvSpPr>
          <p:cNvPr id="14" name="矩形 13"/>
          <p:cNvSpPr/>
          <p:nvPr/>
        </p:nvSpPr>
        <p:spPr>
          <a:xfrm>
            <a:off x="3042422" y="4843785"/>
            <a:ext cx="143748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3034161" y="5233116"/>
            <a:ext cx="1437480" cy="0"/>
          </a:xfrm>
          <a:prstGeom prst="line">
            <a:avLst/>
          </a:prstGeom>
        </p:spPr>
        <p:style>
          <a:lnRef idx="2">
            <a:schemeClr val="dk1"/>
          </a:lnRef>
          <a:fillRef idx="0">
            <a:schemeClr val="dk1"/>
          </a:fillRef>
          <a:effectRef idx="1">
            <a:schemeClr val="dk1"/>
          </a:effectRef>
          <a:fontRef idx="minor">
            <a:schemeClr val="tx1"/>
          </a:fontRef>
        </p:style>
      </p:cxnSp>
      <p:sp>
        <p:nvSpPr>
          <p:cNvPr id="16" name="矩形 15"/>
          <p:cNvSpPr/>
          <p:nvPr/>
        </p:nvSpPr>
        <p:spPr>
          <a:xfrm>
            <a:off x="2372047" y="5283569"/>
            <a:ext cx="1080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2363786" y="5672900"/>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0220099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29278"/>
            <a:ext cx="2962671" cy="535531"/>
          </a:xfrm>
          <a:prstGeom prst="rect">
            <a:avLst/>
          </a:prstGeom>
        </p:spPr>
        <p:txBody>
          <a:bodyPr wrap="none">
            <a:spAutoFit/>
          </a:bodyPr>
          <a:lstStyle/>
          <a:p>
            <a:pPr>
              <a:lnSpc>
                <a:spcPct val="120000"/>
              </a:lnSpc>
            </a:pPr>
            <a:r>
              <a:rPr lang="en-US" altLang="zh-CN" sz="2400" b="1" dirty="0">
                <a:solidFill>
                  <a:srgbClr val="000000"/>
                </a:solidFill>
                <a:latin typeface="Times New Roman" panose="02020603050405020304" pitchFamily="18" charset="0"/>
              </a:rPr>
              <a:t>3</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常用温度计的</a:t>
            </a:r>
            <a:r>
              <a:rPr lang="zh-CN" altLang="zh-CN" sz="24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24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400" dirty="0"/>
          </a:p>
        </p:txBody>
      </p:sp>
      <p:graphicFrame>
        <p:nvGraphicFramePr>
          <p:cNvPr id="3" name="对象 2"/>
          <p:cNvGraphicFramePr>
            <a:graphicFrameLocks noChangeAspect="1"/>
          </p:cNvGraphicFramePr>
          <p:nvPr>
            <p:extLst>
              <p:ext uri="{D42A27DB-BD31-4B8C-83A1-F6EECF244321}">
                <p14:modId xmlns:p14="http://schemas.microsoft.com/office/powerpoint/2010/main" val="690476728"/>
              </p:ext>
            </p:extLst>
          </p:nvPr>
        </p:nvGraphicFramePr>
        <p:xfrm>
          <a:off x="380999" y="1402588"/>
          <a:ext cx="11561794" cy="4029669"/>
        </p:xfrm>
        <a:graphic>
          <a:graphicData uri="http://schemas.openxmlformats.org/presentationml/2006/ole">
            <mc:AlternateContent xmlns:mc="http://schemas.openxmlformats.org/markup-compatibility/2006">
              <mc:Choice xmlns:v="urn:schemas-microsoft-com:vml" Requires="v">
                <p:oleObj spid="_x0000_s1029" name="文档" r:id="rId4" imgW="5026867" imgH="1752030" progId="Word.Document.12">
                  <p:embed/>
                </p:oleObj>
              </mc:Choice>
              <mc:Fallback>
                <p:oleObj name="文档" r:id="rId4" imgW="5026867" imgH="1752030" progId="Word.Document.12">
                  <p:embed/>
                  <p:pic>
                    <p:nvPicPr>
                      <p:cNvPr id="0" name=""/>
                      <p:cNvPicPr/>
                      <p:nvPr/>
                    </p:nvPicPr>
                    <p:blipFill>
                      <a:blip r:embed="rId5"/>
                      <a:stretch>
                        <a:fillRect/>
                      </a:stretch>
                    </p:blipFill>
                    <p:spPr>
                      <a:xfrm>
                        <a:off x="380999" y="1402588"/>
                        <a:ext cx="11561794" cy="4029669"/>
                      </a:xfrm>
                      <a:prstGeom prst="rect">
                        <a:avLst/>
                      </a:prstGeom>
                    </p:spPr>
                  </p:pic>
                </p:oleObj>
              </mc:Fallback>
            </mc:AlternateContent>
          </a:graphicData>
        </a:graphic>
      </p:graphicFrame>
      <p:sp>
        <p:nvSpPr>
          <p:cNvPr id="6" name="矩形 5"/>
          <p:cNvSpPr>
            <a:spLocks noChangeAspect="1"/>
          </p:cNvSpPr>
          <p:nvPr/>
        </p:nvSpPr>
        <p:spPr>
          <a:xfrm>
            <a:off x="381000" y="4875764"/>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b="1" dirty="0">
                <a:solidFill>
                  <a:srgbClr val="000000"/>
                </a:solidFill>
                <a:latin typeface="Times New Roman" panose="02020603050405020304" pitchFamily="18" charset="0"/>
                <a:cs typeface="Times New Roman" panose="02020603050405020304" pitchFamily="18" charset="0"/>
              </a:rPr>
              <a:t>适时总结</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温度计的读数方法</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先找零刻度线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若液柱面在零刻度线上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则从零往上读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若液柱面在零刻度线下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则从零往下读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记负值。</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5419739" y="2778902"/>
            <a:ext cx="1306801"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95777" y="3179769"/>
            <a:ext cx="670595"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35496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913364"/>
            <a:ext cx="11430000" cy="142192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400" b="1"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　如图为液体温度计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部分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该类温度计是根据液体的</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规律制成的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图中记录了宝山区冬季某一天的最低温度与最高温度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由图可知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该温度计的最小分度值是</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图甲中温度计的示数为</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这天的温度变化量为</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dirty="0">
                <a:solidFill>
                  <a:srgbClr val="000000"/>
                </a:solidFill>
                <a:latin typeface="NEU-BZ-S92"/>
                <a:cs typeface="宋体" panose="02010600030101010101" pitchFamily="2" charset="-122"/>
              </a:rPr>
              <a:t>℃</a:t>
            </a:r>
            <a:r>
              <a:rPr lang="zh-CN"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7" name="19ZFWQ1.EPS" descr="id:2147506212;FounderCES"/>
          <p:cNvPicPr/>
          <p:nvPr/>
        </p:nvPicPr>
        <p:blipFill>
          <a:blip r:embed="rId2"/>
          <a:stretch>
            <a:fillRect/>
          </a:stretch>
        </p:blipFill>
        <p:spPr>
          <a:xfrm>
            <a:off x="4937188" y="2277871"/>
            <a:ext cx="1780604" cy="2177697"/>
          </a:xfrm>
          <a:prstGeom prst="rect">
            <a:avLst/>
          </a:prstGeom>
        </p:spPr>
      </p:pic>
      <p:sp>
        <p:nvSpPr>
          <p:cNvPr id="5" name="矩形 4"/>
          <p:cNvSpPr>
            <a:spLocks noChangeAspect="1"/>
          </p:cNvSpPr>
          <p:nvPr/>
        </p:nvSpPr>
        <p:spPr>
          <a:xfrm>
            <a:off x="381000" y="4422518"/>
            <a:ext cx="11430000" cy="22659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温度计是根据液体的热胀冷缩的性质工作的</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该温度计的分度值为</a:t>
            </a:r>
            <a:r>
              <a:rPr lang="en-US" altLang="zh-CN" sz="2400" dirty="0">
                <a:solidFill>
                  <a:srgbClr val="FF00FF"/>
                </a:solidFill>
                <a:latin typeface="Times New Roman" panose="02020603050405020304" pitchFamily="18" charset="0"/>
                <a:cs typeface="Times New Roman" panose="02020603050405020304" pitchFamily="18" charset="0"/>
              </a:rPr>
              <a:t>1</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在题图甲中</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液柱最高处在</a:t>
            </a:r>
            <a:r>
              <a:rPr lang="en-US" altLang="zh-CN" sz="2400" dirty="0">
                <a:solidFill>
                  <a:srgbClr val="FF00FF"/>
                </a:solidFill>
                <a:latin typeface="Times New Roman" panose="02020603050405020304" pitchFamily="18" charset="0"/>
                <a:cs typeface="Times New Roman" panose="02020603050405020304" pitchFamily="18" charset="0"/>
              </a:rPr>
              <a:t>0</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以下</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所以显示的温度低于</a:t>
            </a:r>
            <a:r>
              <a:rPr lang="en-US" altLang="zh-CN" sz="2400" dirty="0">
                <a:solidFill>
                  <a:srgbClr val="FF00FF"/>
                </a:solidFill>
                <a:latin typeface="Times New Roman" panose="02020603050405020304" pitchFamily="18" charset="0"/>
                <a:cs typeface="Times New Roman" panose="02020603050405020304" pitchFamily="18" charset="0"/>
              </a:rPr>
              <a:t>0</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示数为</a:t>
            </a:r>
            <a:r>
              <a:rPr lang="en-US" altLang="zh-CN" sz="2400" dirty="0">
                <a:solidFill>
                  <a:srgbClr val="FF00FF"/>
                </a:solidFill>
                <a:latin typeface="Times New Roman" panose="02020603050405020304" pitchFamily="18" charset="0"/>
                <a:cs typeface="Times New Roman" panose="02020603050405020304" pitchFamily="18" charset="0"/>
              </a:rPr>
              <a:t>-6</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在题图乙中</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液柱最高处在</a:t>
            </a:r>
            <a:r>
              <a:rPr lang="en-US" altLang="zh-CN" sz="2400" dirty="0">
                <a:solidFill>
                  <a:srgbClr val="FF00FF"/>
                </a:solidFill>
                <a:latin typeface="Times New Roman" panose="02020603050405020304" pitchFamily="18" charset="0"/>
                <a:cs typeface="Times New Roman" panose="02020603050405020304" pitchFamily="18" charset="0"/>
              </a:rPr>
              <a:t>0</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所以显示的温度高于</a:t>
            </a:r>
            <a:r>
              <a:rPr lang="en-US" altLang="zh-CN" sz="2400" dirty="0">
                <a:solidFill>
                  <a:srgbClr val="FF00FF"/>
                </a:solidFill>
                <a:latin typeface="Times New Roman" panose="02020603050405020304" pitchFamily="18" charset="0"/>
                <a:cs typeface="Times New Roman" panose="02020603050405020304" pitchFamily="18" charset="0"/>
              </a:rPr>
              <a:t>0</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示数为</a:t>
            </a:r>
            <a:r>
              <a:rPr lang="en-US" altLang="zh-CN" sz="2400" dirty="0">
                <a:solidFill>
                  <a:srgbClr val="FF00FF"/>
                </a:solidFill>
                <a:latin typeface="Times New Roman" panose="02020603050405020304" pitchFamily="18" charset="0"/>
                <a:cs typeface="Times New Roman" panose="02020603050405020304" pitchFamily="18" charset="0"/>
              </a:rPr>
              <a:t>8</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则这一天温度的变化量为</a:t>
            </a:r>
            <a:r>
              <a:rPr lang="en-US" altLang="zh-CN" sz="2400" dirty="0">
                <a:solidFill>
                  <a:srgbClr val="FF00FF"/>
                </a:solidFill>
                <a:latin typeface="Times New Roman" panose="02020603050405020304" pitchFamily="18" charset="0"/>
                <a:cs typeface="Times New Roman" panose="02020603050405020304" pitchFamily="18" charset="0"/>
              </a:rPr>
              <a:t>8</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-(-6</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en-US" altLang="zh-CN" sz="2400" dirty="0">
                <a:solidFill>
                  <a:srgbClr val="FF00FF"/>
                </a:solidFill>
                <a:latin typeface="Times New Roman" panose="02020603050405020304" pitchFamily="18" charset="0"/>
                <a:cs typeface="Times New Roman" panose="02020603050405020304" pitchFamily="18" charset="0"/>
              </a:rPr>
              <a:t>)=14</a:t>
            </a:r>
            <a:r>
              <a:rPr lang="en-US"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dirty="0">
                <a:solidFill>
                  <a:srgbClr val="FF00FF"/>
                </a:solidFill>
                <a:latin typeface="NEU-BZ-S92"/>
                <a:cs typeface="宋体" panose="02010600030101010101" pitchFamily="2" charset="-122"/>
              </a:rPr>
              <a:t>℃</a:t>
            </a:r>
            <a:r>
              <a:rPr lang="zh-CN" altLang="zh-CN" sz="2400" dirty="0">
                <a:solidFill>
                  <a:srgbClr val="FF00FF"/>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400" dirty="0">
                <a:solidFill>
                  <a:srgbClr val="FF00FF"/>
                </a:solidFill>
                <a:latin typeface="NEU-BZ-S92"/>
                <a:ea typeface="Times New Roman" panose="02020603050405020304" pitchFamily="18" charset="0"/>
                <a:cs typeface="Times New Roman" panose="02020603050405020304" pitchFamily="18" charset="0"/>
              </a:rPr>
              <a:t> </a:t>
            </a:r>
            <a:r>
              <a:rPr lang="zh-CN" altLang="zh-CN" sz="2400" dirty="0">
                <a:solidFill>
                  <a:srgbClr val="FF00FF"/>
                </a:solidFill>
                <a:latin typeface="Times New Roman" panose="02020603050405020304" pitchFamily="18" charset="0"/>
                <a:cs typeface="Times New Roman" panose="02020603050405020304" pitchFamily="18" charset="0"/>
              </a:rPr>
              <a:t>热胀冷缩　</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-6</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14</a:t>
            </a:r>
            <a:endParaRPr lang="zh-CN" altLang="zh-CN" sz="24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4588751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115</TotalTime>
  <Words>1512</Words>
  <Application>Microsoft Office PowerPoint</Application>
  <PresentationFormat>自定义</PresentationFormat>
  <Paragraphs>180</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数学模板</vt:lpstr>
      <vt:lpstr>文档</vt:lpstr>
      <vt:lpstr>专题一　物态变化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Administrator</dc:creator>
  <cp:lastModifiedBy>User</cp:lastModifiedBy>
  <cp:revision>30</cp:revision>
  <dcterms:created xsi:type="dcterms:W3CDTF">2018-10-20T02:37:35Z</dcterms:created>
  <dcterms:modified xsi:type="dcterms:W3CDTF">2019-10-23T05:43:11Z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