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8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68206" y="914400"/>
            <a:ext cx="9549116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68206" y="3560400"/>
            <a:ext cx="9549116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39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873" y="1490400"/>
            <a:ext cx="10689257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143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9993" y="3848400"/>
            <a:ext cx="7570534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39993" y="4615200"/>
            <a:ext cx="7570534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598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92873" y="1501200"/>
            <a:ext cx="5044684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7971" y="1501200"/>
            <a:ext cx="5044684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17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92873" y="1429200"/>
            <a:ext cx="520605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2873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076608" y="1421729"/>
            <a:ext cx="520605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076608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24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578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620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92873" y="1555200"/>
            <a:ext cx="509952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188332" y="1555200"/>
            <a:ext cx="509379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53479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9973600" y="914400"/>
            <a:ext cx="1017356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91064" y="914400"/>
            <a:ext cx="8935194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50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92873" y="774000"/>
            <a:ext cx="10692765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122010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68206" y="2484000"/>
            <a:ext cx="9549116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68206" y="3560400"/>
            <a:ext cx="9549116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7053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92873" y="608400"/>
            <a:ext cx="10689257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92873" y="1490400"/>
            <a:ext cx="10689257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596381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10956" y="6314400"/>
            <a:ext cx="385893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51036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9332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8.xml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66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1.xml"/><Relationship Id="rId7" Type="http://schemas.openxmlformats.org/officeDocument/2006/relationships/oleObject" Target="../embeddings/oleObject1.bin"/><Relationship Id="rId2" Type="http://schemas.openxmlformats.org/officeDocument/2006/relationships/tags" Target="../tags/tag70.xml"/><Relationship Id="rId1" Type="http://schemas.openxmlformats.org/officeDocument/2006/relationships/vmlDrawing" Target="../drawings/vmlDrawing1.vml"/><Relationship Id="rId6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65.TIF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40.tif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39.tif" TargetMode="External"/><Relationship Id="rId4" Type="http://schemas.openxmlformats.org/officeDocument/2006/relationships/image" Target="../media/image4.png"/><Relationship Id="rId9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41.t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87897" y="764704"/>
            <a:ext cx="9549116" cy="2570400"/>
          </a:xfrm>
        </p:spPr>
        <p:txBody>
          <a:bodyPr/>
          <a:lstStyle/>
          <a:p>
            <a:r>
              <a:rPr lang="zh-CN" altLang="zh-CN" dirty="0">
                <a:solidFill>
                  <a:srgbClr val="0070C0"/>
                </a:solidFill>
              </a:rPr>
              <a:t>第九讲  声与电磁波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741089" y="5628008"/>
            <a:ext cx="2770961" cy="884555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1282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438107" y="1024255"/>
            <a:ext cx="10622222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唱歌时的高低音是指声音的响度大小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人们小声说话时，声音的音调一定低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人们可以根据不同音色来辨别不同乐器发出的声音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吹土埙时，演奏者不断用手指分别开闭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个音孔，是为了改变音调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(5)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医生用听诊器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听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心脏跳动是为了减小声音分散，增大声音响度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      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07155" y="3428368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95196" y="2263778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656904" y="2873378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21617" y="1714502"/>
            <a:ext cx="5983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07010" y="1202058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" name="矩形 1"/>
          <p:cNvSpPr/>
          <p:nvPr/>
        </p:nvSpPr>
        <p:spPr>
          <a:xfrm>
            <a:off x="600232" y="3990343"/>
            <a:ext cx="7933561" cy="230695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如图，拨动琴弦时使琴弦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发出悠扬的琴声，当演奏者用力拨动琴弦时，可以提高声音的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；若用大小相同的力分别拨动长而细的琴弦和短而粗的琴弦时，琴发出声音的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不同．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531" name="Picture 2" descr="E:\物理（勿动）\2021河北试题研究fbd\2021河北中考试题研究物理讲册（8.13）\HB66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452" y="4517924"/>
            <a:ext cx="319607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62370" y="405606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振动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51809" y="462947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响度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68231" y="569436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音调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491" y="501018"/>
            <a:ext cx="18229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练习：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3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5" grpId="0"/>
      <p:bldP spid="11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28894" y="999978"/>
            <a:ext cx="10448783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在旅游景区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导游常利用扩音器进行讲解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如图所示。关于扩音器的作用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以下说法正确的是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</a:t>
            </a:r>
            <a:r>
              <a:rPr lang="en-US" altLang="zh-CN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smtClean="0">
              <a:solidFill>
                <a:srgbClr val="000000"/>
              </a:solidFill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936207" y="1844884"/>
          <a:ext cx="7920567" cy="173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档" r:id="rId4" imgW="3839210" imgH="819785" progId="">
                  <p:embed/>
                </p:oleObj>
              </mc:Choice>
              <mc:Fallback>
                <p:oleObj name="文档" r:id="rId4" imgW="3839210" imgH="81978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36207" y="1844884"/>
                        <a:ext cx="7920567" cy="1731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396294" y="3576748"/>
            <a:ext cx="10713980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提高声音的音调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增大声音的响度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改变声音的音色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改变声音的传播速度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一首歌曲需要填词作曲，作曲者谱写的是演唱者唱歌时</a:t>
            </a: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音色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响度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音调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2649" y="1455420"/>
            <a:ext cx="64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54586" y="4861563"/>
            <a:ext cx="985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音调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09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571" y="991256"/>
            <a:ext cx="9894012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、听觉范围：多数人能够听到的频率范围大约从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 Hz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20 000 Hz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． 频率高于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20 000 Hz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和低于 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 Hz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都是不可听声．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、利用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）传递信息</a:t>
            </a:r>
          </a:p>
          <a:p>
            <a:pPr algn="ctr">
              <a:lnSpc>
                <a:spcPct val="14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超声波</a:t>
            </a: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（方向性好、穿透力强）：超声定位（超 声导盲仪、倒车雷达）、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Ｂ超、蝙蝠飞行、检测 金属工件是否有裂纹、探测海洋深度。</a:t>
            </a:r>
            <a:endParaRPr lang="en-US" altLang="zh-CN" sz="240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次声波</a:t>
            </a: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（很容易绕过障碍物，传播距离远）：地震探测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）传递能量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超声波</a:t>
            </a:r>
            <a:r>
              <a:rPr lang="zh-CN" altLang="en-US" sz="24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：洁牙、除尘、碎石、用超声波清洗精密仪器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900" y="1579387"/>
            <a:ext cx="112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超声波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9869" y="1578964"/>
            <a:ext cx="112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次声波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6810" y="469265"/>
            <a:ext cx="462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考点</a:t>
            </a:r>
            <a:r>
              <a:rPr lang="en-US" altLang="zh-CN" sz="2800">
                <a:solidFill>
                  <a:srgbClr val="000000"/>
                </a:solidFill>
              </a:rPr>
              <a:t>3  </a:t>
            </a:r>
            <a:r>
              <a:rPr lang="zh-CN" altLang="en-US" sz="2800">
                <a:solidFill>
                  <a:srgbClr val="000000"/>
                </a:solidFill>
              </a:rPr>
              <a:t>声音的利用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576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29321" y="103124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声源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48646" y="2118937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传播过程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20498" y="319902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人耳</a:t>
            </a:r>
          </a:p>
        </p:txBody>
      </p:sp>
      <p:sp>
        <p:nvSpPr>
          <p:cNvPr id="3" name="矩形 2"/>
          <p:cNvSpPr/>
          <p:nvPr/>
        </p:nvSpPr>
        <p:spPr>
          <a:xfrm>
            <a:off x="335388" y="296546"/>
            <a:ext cx="10805695" cy="406265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减弱噪声的途径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防止噪声产生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处控制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如：摩托车的消音器；考场周围禁鸣喇叭；上课时禁止大声喧哗等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阻断噪声传播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中减弱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如：住宅安装双层玻璃；关闭门窗；高架桥上的隔音挡板；道路两边种树；音乐厅的墙壁用吸音材料等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阻止噪声进入人耳：在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处减弱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如：机场人员佩戴耳罩；用手捂住耳朵等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1959" y="3582038"/>
            <a:ext cx="9872863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练习：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开会时把手机调为静音是在传播过程中减弱噪声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教室外声音很大，学生关闭门窗，这是在声源处减弱噪声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)(3)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减弱噪声的唯一方法是不让物体发出噪声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)(4)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住宅安装双层玻璃窗可以减小噪声对室内的影响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
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51637" y="6075048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15646" y="5488943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0960" y="4940303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49781" y="4391663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088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73119" y="1275080"/>
          <a:ext cx="9478072" cy="468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812"/>
                <a:gridCol w="4014737"/>
                <a:gridCol w="4073523"/>
              </a:tblGrid>
              <a:tr h="6654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9106" marR="8910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声</a:t>
                      </a:r>
                    </a:p>
                  </a:txBody>
                  <a:tcPr marL="89106" marR="89106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电磁波（光）</a:t>
                      </a:r>
                    </a:p>
                  </a:txBody>
                  <a:tcPr marL="89106" marR="89106">
                    <a:noFill/>
                  </a:tcPr>
                </a:tc>
              </a:tr>
              <a:tr h="113855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相同点</a:t>
                      </a:r>
                    </a:p>
                  </a:txBody>
                  <a:tcPr marL="89106" marR="89106"/>
                </a:tc>
                <a:tc gridSpan="2"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都属于波；(2)都可以传递信息与能量；(3)都可以在空气中传播；(4)都能发生反射</a:t>
                      </a:r>
                    </a:p>
                  </a:txBody>
                  <a:tcPr marL="89106" marR="89106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47523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不同点</a:t>
                      </a: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(1)传播需要介质，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______在真空中传播；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(2)由物体振动产生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(3)在15 ℃空气中的传播速度为______m/s</a:t>
                      </a: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(1)________在真空中传播；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(2)由迅速变化的电流产生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(3)光在真空中的传播速度为_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______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_m/s</a:t>
                      </a:r>
                    </a:p>
                  </a:txBody>
                  <a:tcPr marL="89106" marR="89106"/>
                </a:tc>
              </a:tr>
            </a:tbl>
          </a:graphicData>
        </a:graphic>
      </p:graphicFrame>
      <p:sp>
        <p:nvSpPr>
          <p:cNvPr id="111" name="文本框 110"/>
          <p:cNvSpPr txBox="1"/>
          <p:nvPr/>
        </p:nvSpPr>
        <p:spPr>
          <a:xfrm>
            <a:off x="2454757" y="3776348"/>
            <a:ext cx="8551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不能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6111" y="5503548"/>
            <a:ext cx="97583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340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06609" y="3249298"/>
            <a:ext cx="7493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50556" y="4872992"/>
            <a:ext cx="96098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91" y="372745"/>
            <a:ext cx="462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考点</a:t>
            </a:r>
            <a:r>
              <a:rPr lang="en-US" altLang="zh-CN" sz="2800">
                <a:solidFill>
                  <a:srgbClr val="000000"/>
                </a:solidFill>
              </a:rPr>
              <a:t>5  </a:t>
            </a:r>
            <a:r>
              <a:rPr lang="zh-CN" altLang="en-US" sz="2800">
                <a:solidFill>
                  <a:srgbClr val="000000"/>
                </a:solidFill>
              </a:rPr>
              <a:t>声和电磁波辨析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27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32654" y="1089660"/>
          <a:ext cx="1006345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110"/>
                <a:gridCol w="1384243"/>
                <a:gridCol w="3995555"/>
                <a:gridCol w="3672544"/>
              </a:tblGrid>
              <a:tr h="547370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9106" marR="89106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声</a:t>
                      </a:r>
                    </a:p>
                  </a:txBody>
                  <a:tcPr marL="89106" marR="89106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电磁波（光）</a:t>
                      </a:r>
                    </a:p>
                  </a:txBody>
                  <a:tcPr marL="89106" marR="89106">
                    <a:noFill/>
                  </a:tcPr>
                </a:tc>
              </a:tr>
              <a:tr h="2286000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应用</a:t>
                      </a:r>
                    </a:p>
                  </a:txBody>
                  <a:tcPr marL="89106" marR="89106"/>
                </a:tc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传递信息</a:t>
                      </a: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超声波：超声定位(超声导盲仪、倒车雷达、声呐)、B超、蝙蝠捕食、检测金属工件是否有裂纹、探测海洋深度等</a:t>
                      </a:r>
                    </a:p>
                  </a:txBody>
                  <a:tcPr marL="89106" marR="89106"/>
                </a:tc>
                <a:tc rowSpan="2"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手机、无线电广播、电视、导航、除倒车雷达外的其他雷达、验钞机、移动通信、遥控器、卫星系统等</a:t>
                      </a:r>
                    </a:p>
                  </a:txBody>
                  <a:tcPr marL="89106" marR="89106" anchor="ctr"/>
                </a:tc>
              </a:tr>
              <a:tr h="598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次声波：地震探测</a:t>
                      </a:r>
                    </a:p>
                  </a:txBody>
                  <a:tcPr marL="89106" marR="89106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178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传递能量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超声波洁牙、除尘、碎石、用超声波清洗精密仪器等</a:t>
                      </a: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微波炉、紫外线杀菌等</a:t>
                      </a:r>
                    </a:p>
                  </a:txBody>
                  <a:tcPr marL="89106" marR="89106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83913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0248" y="726440"/>
            <a:ext cx="9872863" cy="4813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26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练习：</a:t>
            </a:r>
          </a:p>
          <a:p>
            <a:pPr>
              <a:lnSpc>
                <a:spcPts val="5260"/>
              </a:lnSpc>
            </a:pPr>
            <a:r>
              <a:rPr lang="en-US" altLang="zh-CN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、下列有关声和电磁波的说法正确的是</a:t>
            </a:r>
            <a:r>
              <a:rPr 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　　</a:t>
            </a:r>
            <a:r>
              <a:rPr 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)</a:t>
            </a:r>
          </a:p>
          <a:p>
            <a:pPr>
              <a:lnSpc>
                <a:spcPts val="5260"/>
              </a:lnSpc>
            </a:pPr>
            <a:r>
              <a:rPr 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A. </a:t>
            </a: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光信号在光导纤维中以声音的速度传播</a:t>
            </a:r>
            <a:endParaRPr lang="en-US" sz="2800">
              <a:solidFill>
                <a:srgbClr val="000000"/>
              </a:solidFill>
              <a:latin typeface="微软雅黑"/>
              <a:cs typeface="+mn-ea"/>
              <a:sym typeface="+mn-ea"/>
            </a:endParaRPr>
          </a:p>
          <a:p>
            <a:pPr>
              <a:lnSpc>
                <a:spcPts val="5260"/>
              </a:lnSpc>
            </a:pPr>
            <a:r>
              <a:rPr 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B. </a:t>
            </a: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高速公路旁的房屋装有隔音窗，是为了防止噪声的产生</a:t>
            </a:r>
            <a:endParaRPr lang="en-US" sz="2800">
              <a:solidFill>
                <a:srgbClr val="000000"/>
              </a:solidFill>
              <a:latin typeface="微软雅黑"/>
              <a:cs typeface="+mn-ea"/>
              <a:sym typeface="+mn-ea"/>
            </a:endParaRPr>
          </a:p>
          <a:p>
            <a:pPr>
              <a:lnSpc>
                <a:spcPts val="5260"/>
              </a:lnSpc>
            </a:pPr>
            <a:r>
              <a:rPr 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C. </a:t>
            </a: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养蜂人通过听蜜蜂飞行时发出声音的音调高低，判断蜜蜂是否采了蜜</a:t>
            </a:r>
            <a:endParaRPr lang="en-US" sz="2800">
              <a:solidFill>
                <a:srgbClr val="000000"/>
              </a:solidFill>
              <a:latin typeface="微软雅黑"/>
              <a:cs typeface="+mn-ea"/>
              <a:sym typeface="+mn-ea"/>
            </a:endParaRPr>
          </a:p>
          <a:p>
            <a:pPr>
              <a:lnSpc>
                <a:spcPts val="5260"/>
              </a:lnSpc>
            </a:pPr>
            <a:r>
              <a:rPr 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D. </a:t>
            </a:r>
            <a:r>
              <a:rPr lang="zh-CN" altLang="en-US" sz="2800">
                <a:solidFill>
                  <a:srgbClr val="000000"/>
                </a:solidFill>
                <a:latin typeface="微软雅黑"/>
                <a:cs typeface="+mn-ea"/>
                <a:sym typeface="+mn-ea"/>
              </a:rPr>
              <a:t>固定电话既有发射电磁波的功能，又有接收电磁波的功能</a:t>
            </a:r>
            <a:endParaRPr lang="zh-CN" altLang="en-US" sz="2800">
              <a:solidFill>
                <a:srgbClr val="000000"/>
              </a:solidFill>
              <a:latin typeface="微软雅黑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37664" y="143573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054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96748" y="711835"/>
            <a:ext cx="95096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、图中有关声和电磁波的应用，分析正确的是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6296" y="1590678"/>
            <a:ext cx="5798721" cy="154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196748" y="3360423"/>
            <a:ext cx="9878432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A.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甲是摩托车的消音器，其作用是在接收处减弱噪声</a:t>
            </a:r>
          </a:p>
          <a:p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B.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乙是手按在小提琴上一根弦的不同位置，其目的是为了改变音色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C.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丙是利用卫星系统导航，其信息传播的媒介与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“B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超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相同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D.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丁是利用声呐探测海深，其原理与蝙蝠在夜间飞行时的原理相同
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61883" y="61976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0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0993" y="12280900"/>
            <a:ext cx="321773" cy="2413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497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67808" y="1721487"/>
            <a:ext cx="10750932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声音的产生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产生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：声音是由物体的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产生的．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特点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：一切正在发声的物体都在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停止，发声也就停止，但传声未停止．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发声体的判断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：如人说话时声音由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振动产生；打鼓时声音是由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振动产生的；弦乐器的声音是由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振动产生的；管乐器的声音是由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振动产生的．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1889" y="2380618"/>
            <a:ext cx="104638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振动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15069" y="2971168"/>
            <a:ext cx="101915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振动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78388" y="2971168"/>
            <a:ext cx="99254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振动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44641" y="4028443"/>
            <a:ext cx="9517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声带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6115" y="4584703"/>
            <a:ext cx="101915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鼓面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08608" y="4584703"/>
            <a:ext cx="6126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3136" y="5128263"/>
            <a:ext cx="126295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空气柱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5869" y="942340"/>
            <a:ext cx="462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考点</a:t>
            </a:r>
            <a:r>
              <a:rPr lang="en-US" altLang="zh-CN" sz="2800">
                <a:solidFill>
                  <a:srgbClr val="000000"/>
                </a:solidFill>
              </a:rPr>
              <a:t>1  </a:t>
            </a:r>
            <a:r>
              <a:rPr lang="zh-CN" altLang="en-US" sz="2800">
                <a:solidFill>
                  <a:srgbClr val="000000"/>
                </a:solidFill>
              </a:rPr>
              <a:t>声音的产生和传播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120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4105" y="1392555"/>
            <a:ext cx="931471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声音的传播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声音的传播需要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任何固体、液体、气体都可以传声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，真空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传声．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声音以波的形式向四面八方传播．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声音在传播的过程中被障碍物反射回来的声音叫做回声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原声与回声的时间差大于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 s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时，人耳可以区分开原声和回声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
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12521" y="2089153"/>
            <a:ext cx="8836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介质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13700" y="2613028"/>
            <a:ext cx="8700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不能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000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2163" y="1357630"/>
            <a:ext cx="969465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声速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影响因素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：声速的大小跟介质的种类和温度有关；声音在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 ℃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空气中的传播速度为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 m/s.(2)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快慢比较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液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利用回声测距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
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56613" y="2543178"/>
            <a:ext cx="81557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340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5035" y="3204847"/>
            <a:ext cx="5439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20163" y="3204213"/>
            <a:ext cx="6806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266" y="4218942"/>
            <a:ext cx="11471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公式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：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s=vt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 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表示声音的传播速度 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表示从发出声音到接收到回声所用时间的一半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应用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：声呐探测海深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收到回声所用时间的一半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843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92922" y="244475"/>
            <a:ext cx="9659997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练习：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判断下列说法是否正确．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各种乐器都是通过振动而发声的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拉小提琴时声音是由空气柱振动产生的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固体、液体和气体都能传播声音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(4)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声音在空气中比在水中传播的快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宇航员在月球上可以直接进行交谈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(6)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某测量员站在两平行的峭壁的一边鸣枪，经过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2 s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后听到回声，则两峭壁的距离约为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680 m(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75581" y="1741172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73969" y="2829563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83352" y="2265048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00334" y="3366135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87210" y="3902713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18709" y="4999993"/>
            <a:ext cx="772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35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498" y="398783"/>
            <a:ext cx="11057854" cy="230695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如图所示，将正在响铃的闹钟放在玻璃罩内，逐渐抽出其中的空气，听到的声音会逐渐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，最后听不到声音；再让空气逐渐进入玻璃罩内，听到的闹铃声又逐渐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前两空均选填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变大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变小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不变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，由此说明声音的传播需要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不能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在真空中传播．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1507" name="Picture 2" descr="E:\物理（勿动）\2021河北试题研究fbd\2021河北中考试题研究物理讲册（8.13）\HB65.T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2930" y="2173710"/>
            <a:ext cx="210544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15128" y="102856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变小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88191" y="160128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变大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25864" y="217352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介质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15518" y="217341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不能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32292" y="2705738"/>
            <a:ext cx="7769581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下列声现象中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能说明声音的传播需要介质的是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88016" y="3361447"/>
          <a:ext cx="6545923" cy="349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档" r:id="rId7" imgW="3839210" imgH="1999615" progId="">
                  <p:embed/>
                </p:oleObj>
              </mc:Choice>
              <mc:Fallback>
                <p:oleObj name="文档" r:id="rId7" imgW="3839210" imgH="199961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88016" y="3361447"/>
                        <a:ext cx="6545923" cy="3496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307342" y="2854960"/>
            <a:ext cx="44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12704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78135" y="1442098"/>
          <a:ext cx="10524144" cy="46640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0870"/>
                <a:gridCol w="2666397"/>
                <a:gridCol w="4631111"/>
                <a:gridCol w="2115766"/>
              </a:tblGrid>
              <a:tr h="689205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特性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音调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响度</a:t>
                      </a: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音色</a:t>
                      </a:r>
                      <a:r>
                        <a:rPr 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</a:tr>
              <a:tr h="683042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声音的</a:t>
                      </a:r>
                      <a:r>
                        <a:rPr 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声音的</a:t>
                      </a:r>
                      <a:r>
                        <a:rPr 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声音的品质</a:t>
                      </a:r>
                    </a:p>
                  </a:txBody>
                  <a:tcPr marL="66823" marR="66823" marT="0" marB="0" anchor="ctr"/>
                </a:tc>
              </a:tr>
              <a:tr h="3271191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影响</a:t>
                      </a:r>
                      <a:endParaRPr lang="en-US" alt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因素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声源振动的频率：频率越高，音调越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</a:t>
                      </a:r>
                      <a:endParaRPr lang="zh-CN" alt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zh-CN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发声体的振幅：振幅越大，响度越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endParaRPr lang="zh-CN" alt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zh-CN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到声源的距离：距离越近，响度越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endParaRPr lang="zh-CN" alt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zh-CN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声音的分散程度：越分散，响度越小</a:t>
                      </a:r>
                      <a:endParaRPr 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发声体本身：</a:t>
                      </a:r>
                      <a:r>
                        <a:rPr lang="zh-CN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材料、形状、结构</a:t>
                      </a:r>
                      <a:endParaRPr lang="zh-CN" sz="2400" b="0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32918" y="226678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高低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23316" y="223426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强弱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99509" y="4789431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高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86916" y="342214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大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78189" y="447148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0399" y="577850"/>
            <a:ext cx="462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考点</a:t>
            </a:r>
            <a:r>
              <a:rPr lang="en-US" altLang="zh-CN" sz="2800">
                <a:solidFill>
                  <a:srgbClr val="000000"/>
                </a:solidFill>
              </a:rPr>
              <a:t>2  </a:t>
            </a:r>
            <a:r>
              <a:rPr lang="zh-CN" altLang="en-US" sz="2800">
                <a:solidFill>
                  <a:srgbClr val="000000"/>
                </a:solidFill>
              </a:rPr>
              <a:t>声音的特性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87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37768" y="1234648"/>
          <a:ext cx="10805371" cy="4389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465"/>
                <a:gridCol w="3097540"/>
                <a:gridCol w="3313647"/>
                <a:gridCol w="3457719"/>
              </a:tblGrid>
              <a:tr h="397556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特性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音调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响度</a:t>
                      </a: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音色</a:t>
                      </a:r>
                      <a:r>
                        <a:rPr 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</a:tr>
              <a:tr h="2466217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波</a:t>
                      </a:r>
                      <a:endParaRPr lang="en-US" alt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形</a:t>
                      </a:r>
                      <a:endParaRPr lang="en-US" alt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图振动得更快，频率更高，</a:t>
                      </a: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更高</a:t>
                      </a: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图振幅更大，响度更</a:t>
                      </a: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z="2400" b="0" i="0" u="non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波的</a:t>
                      </a: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不同，即</a:t>
                      </a: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不同</a:t>
                      </a:r>
                    </a:p>
                  </a:txBody>
                  <a:tcPr marL="66823" marR="66823" marT="0" marB="0" anchor="ctr"/>
                </a:tc>
              </a:tr>
            </a:tbl>
          </a:graphicData>
        </a:graphic>
      </p:graphicFrame>
      <p:pic>
        <p:nvPicPr>
          <p:cNvPr id="14355" name="Picture 2" descr="E:\物理（勿动）\2021河北试题研究fbd\2021河北中考试题研究物理讲册（8.13）\HB139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738" y="2106708"/>
            <a:ext cx="280468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 descr="E:\物理（勿动）\2021河北试题研究fbd\2021河北中考试题研究物理讲册（8.13）\HB140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435" y="2117370"/>
            <a:ext cx="297794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" descr="E:\物理（勿动）\2021河北试题研究fbd\2021河北中考试题研究物理讲册（8.13）\HB141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225" y="1891452"/>
            <a:ext cx="308778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14475" y="3949066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甲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44500" y="444499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音调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17482" y="3949702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甲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78828" y="448367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大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536403" y="448367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形状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501117" y="448367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音色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32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7217" y="469724"/>
          <a:ext cx="10524144" cy="44507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771"/>
                <a:gridCol w="4349964"/>
                <a:gridCol w="3438249"/>
                <a:gridCol w="1964160"/>
              </a:tblGrid>
              <a:tr h="610235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特性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音调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响度</a:t>
                      </a:r>
                    </a:p>
                  </a:txBody>
                  <a:tcPr marL="66823" marR="668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音色</a:t>
                      </a:r>
                      <a:r>
                        <a:rPr 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>
                    <a:noFill/>
                  </a:tcPr>
                </a:tc>
              </a:tr>
              <a:tr h="3494169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改变方法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弦乐器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弦振动发声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：弦绷得越紧、弦越细、越短，音调越高</a:t>
                      </a: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管乐器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空气柱振动发声</a:t>
                      </a: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：空气柱越短，音调越高</a:t>
                      </a: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打击乐器：打击面绷得越紧，音调越高</a:t>
                      </a:r>
                      <a:endParaRPr lang="zh-CN" alt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打击乐器、管乐器、弦乐器：用力越大，响度越大</a:t>
                      </a: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改变与发声体的距离：距离越近，响度越大</a:t>
                      </a:r>
                      <a:endParaRPr 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b="0" i="0" u="none" kern="12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改变发声体的材料、形状、结构等</a:t>
                      </a:r>
                    </a:p>
                  </a:txBody>
                  <a:tcPr marL="66823" marR="66823" marT="0" marB="0" anchor="ctr" anchorCtr="1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07283" y="4574497"/>
          <a:ext cx="10524698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4631"/>
                <a:gridCol w="9740067"/>
              </a:tblGrid>
              <a:tr h="1864811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i="0" u="none" kern="100" baseline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区别</a:t>
                      </a:r>
                      <a:endParaRPr lang="zh-CN" sz="2400" b="1" i="0" u="none" kern="100" baseline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音调和响度没有必然的联系，音调高的响度不一定大</a:t>
                      </a: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音色只与发声体本身有关，不受音调、响度的影响</a:t>
                      </a:r>
                    </a:p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zh-CN" altLang="en-US" sz="2400" b="0" i="0" u="none" kern="1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在声音的传播过程中，音调、音色一般不会变化，响度会随传播距离的改变而改变</a:t>
                      </a:r>
                      <a:endParaRPr lang="zh-CN" altLang="zh-CN" sz="2400" b="0" i="0" u="none" kern="1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23" marR="66823" marT="0" marB="0" anchor="ctr" anchorCtr="1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19010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12.4992125984254,&quot;width&quot;:3402.4992125984249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aa8e401-3828-4316-80e4-03f03276c89f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dfa242d-66f8-41d0-9410-201b12c15818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8d796b0-6e59-43a1-87b5-3afd7000dcdf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47a1c02-d306-487c-988b-b237d1d636a1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144960d-795e-491c-b51f-712f62859da3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Microsoft Office PowerPoint</Application>
  <PresentationFormat>自定义</PresentationFormat>
  <Paragraphs>200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</vt:lpstr>
      <vt:lpstr>Office 主题​​</vt:lpstr>
      <vt:lpstr>文档</vt:lpstr>
      <vt:lpstr>第九讲  声与电磁波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第九讲  声与电磁波</dc:title>
  <dc:creator>Administrator</dc:creator>
  <cp:lastModifiedBy>User</cp:lastModifiedBy>
  <cp:revision>1</cp:revision>
  <dcterms:created xsi:type="dcterms:W3CDTF">2021-02-23T00:55:28Z</dcterms:created>
  <dcterms:modified xsi:type="dcterms:W3CDTF">2021-02-23T00:57:20Z</dcterms:modified>
</cp:coreProperties>
</file>