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463864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0.png"/><Relationship Id="rId7" Type="http://schemas.openxmlformats.org/officeDocument/2006/relationships/image" Target="../media/image4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629025" y="2095500"/>
          <a:ext cx="9134475" cy="2095500"/>
          <a:chOff x="3629025" y="2095500"/>
          <a:chExt cx="9134475" cy="2095500"/>
        </a:xfrm>
      </p:grpSpPr>
      <p:sp>
        <p:nvSpPr>
          <p:cNvPr id="2" name="文本框 1"/>
          <p:cNvSpPr txBox="1"/>
          <p:nvPr/>
        </p:nvSpPr>
        <p:spPr>
          <a:xfrm>
            <a:off x="2915816" y="1707654"/>
            <a:ext cx="5505450" cy="94384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5400" u="none" spc="0" dirty="0" err="1">
                <a:solidFill>
                  <a:srgbClr val="FFFFFF">
                    <a:alpha val="100000"/>
                  </a:srgbClr>
                </a:solidFill>
                <a:latin typeface="微软雅黑"/>
              </a:rPr>
              <a:t>焦耳定律</a:t>
            </a:r>
            <a:endParaRPr lang="en-US" sz="5400" u="none" spc="0" dirty="0">
              <a:solidFill>
                <a:srgbClr val="FFFFFF">
                  <a:alpha val="100000"/>
                </a:srgbClr>
              </a:solidFill>
              <a:latin typeface="微软雅黑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076700"/>
          <a:chOff x="381000" y="266700"/>
          <a:chExt cx="9134475" cy="40767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焦耳定律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048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设计实验：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457325"/>
            <a:ext cx="7839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讨论1.当一个物理量被猜测与多个因素有关，应用什么方法去研究？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23622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答：控制变量法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0" y="27908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讨论2.用什么方法和器材去观察那些不可见的物理量？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0" y="32099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答：转换法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8650" y="36576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电热——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05000" y="3657600"/>
            <a:ext cx="7229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液体吸热，观察升高的温度； 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05000" y="4076700"/>
            <a:ext cx="7229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气体（或液体）受热膨胀，观察膨胀的多少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4362450"/>
          <a:chOff x="381000" y="295275"/>
          <a:chExt cx="9134475" cy="43624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实验1.煤油升温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477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实验1A：  研究电热与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电阻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关系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4478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条件：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28750" y="1447800"/>
            <a:ext cx="7705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等量煤油，电流相同，时间相同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0" y="19621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电路图：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43650" y="3971925"/>
            <a:ext cx="2790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924800" y="3971925"/>
            <a:ext cx="1209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 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981200"/>
            <a:ext cx="3329535" cy="238125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952500"/>
            <a:ext cx="2857500" cy="284797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4276725"/>
          <a:chOff x="381000" y="295275"/>
          <a:chExt cx="9134475" cy="42767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实验1.煤油升温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048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实验1B：研究电热与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电流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关系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3620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条件：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18764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电路图：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28750" y="1362075"/>
            <a:ext cx="7705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等量煤油，电阻相同，时间相同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43650" y="3971925"/>
            <a:ext cx="2790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924800" y="3971925"/>
            <a:ext cx="1209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 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952500"/>
            <a:ext cx="2857500" cy="284797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895475"/>
            <a:ext cx="2979053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309563"/>
          <a:ext cx="9134475" cy="4733925"/>
          <a:chOff x="381000" y="309563"/>
          <a:chExt cx="9134475" cy="4733925"/>
        </a:xfrm>
      </p:grpSpPr>
      <p:sp>
        <p:nvSpPr>
          <p:cNvPr id="2" name="文本框 1"/>
          <p:cNvSpPr txBox="1"/>
          <p:nvPr/>
        </p:nvSpPr>
        <p:spPr>
          <a:xfrm>
            <a:off x="628650" y="9144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条件：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28750" y="914400"/>
            <a:ext cx="7705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等量煤油，电流相同，时间相同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114550"/>
            <a:ext cx="3329535" cy="23812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0" y="309563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实验1A： 研究电热与</a:t>
            </a:r>
            <a:r>
              <a:rPr lang="en-US" sz="2300" b="1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电阻</a:t>
            </a: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关系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0" y="14287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结论：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686425" y="914400"/>
            <a:ext cx="3448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现象：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57325" y="1428750"/>
            <a:ext cx="7677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电流和通电时间相同时，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电阻越大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，产生的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热量越多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19850" y="914400"/>
            <a:ext cx="2714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B 瓶中温度上升多</a:t>
            </a:r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066925"/>
            <a:ext cx="4286250" cy="2667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309563"/>
          <a:ext cx="9134475" cy="4762500"/>
          <a:chOff x="381000" y="309563"/>
          <a:chExt cx="9134475" cy="47625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309563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实验1B： 研究电热与</a:t>
            </a:r>
            <a:r>
              <a:rPr lang="en-US" sz="2300" b="1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电阻</a:t>
            </a: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关系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144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条件：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28750" y="914400"/>
            <a:ext cx="7705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等量煤油，电阻相同，时间相同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14287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结论：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86425" y="914400"/>
            <a:ext cx="3448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现象：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57325" y="1428750"/>
            <a:ext cx="7677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电流和通电时间相同时，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电流越大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，产生的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热量越多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19850" y="914400"/>
            <a:ext cx="2714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A瓶中温度上升多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81250"/>
            <a:ext cx="2985299" cy="238125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5" y="2085975"/>
            <a:ext cx="4286250" cy="2667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4791075"/>
          <a:chOff x="381000" y="295275"/>
          <a:chExt cx="9134475" cy="47910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实验2.气体膨胀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144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实验2A：  研究电热与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电阻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关系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29150" y="914400"/>
            <a:ext cx="4505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条件：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34025" y="914400"/>
            <a:ext cx="3600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容器相同，I 相同，t 相同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90700" y="1990725"/>
            <a:ext cx="7343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电路图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09825"/>
            <a:ext cx="3329535" cy="238125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10025" y="1657350"/>
            <a:ext cx="4819650" cy="300037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4791075"/>
          <a:chOff x="381000" y="295275"/>
          <a:chExt cx="9134475" cy="47910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实验2.气体膨胀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334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实验2B：  研究电热与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电流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关系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05350" y="933450"/>
            <a:ext cx="4429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条件：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14975" y="933450"/>
            <a:ext cx="3619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容器相同，R相同，t 相同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90700" y="1990725"/>
            <a:ext cx="7343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电路图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09825"/>
            <a:ext cx="3431662" cy="238125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86225" y="1543050"/>
            <a:ext cx="4857750" cy="30289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190500"/>
          <a:ext cx="9134475" cy="4953000"/>
          <a:chOff x="381000" y="190500"/>
          <a:chExt cx="9134475" cy="49530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309563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实验2A： 研究电热与</a:t>
            </a:r>
            <a:r>
              <a:rPr lang="en-US" sz="2300" b="1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电阻</a:t>
            </a: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关系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953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条件：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4478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结论：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09700" y="895350"/>
            <a:ext cx="7724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容器相同，I 相同，t 相同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09700" y="1447800"/>
            <a:ext cx="7724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I 和t 相同时，R 越大，Q 越多。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00725" y="3609975"/>
            <a:ext cx="3333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现象：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952625"/>
            <a:ext cx="4819650" cy="300037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50" y="190500"/>
            <a:ext cx="3328559" cy="23812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00825" y="3609975"/>
            <a:ext cx="2533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B中液面上升多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09550"/>
          <a:ext cx="9134475" cy="4953000"/>
          <a:chOff x="381000" y="209550"/>
          <a:chExt cx="9134475" cy="49530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309563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实验2A： 研究电热与</a:t>
            </a:r>
            <a:r>
              <a:rPr lang="en-US" sz="2300" b="1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电阻</a:t>
            </a: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关系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953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条件：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4478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结论：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09700" y="895350"/>
            <a:ext cx="7724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容器相同，I 相同，t 相同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09700" y="1447800"/>
            <a:ext cx="7724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I 和t 相同时，R 越大，Q 越多。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43600" y="3324225"/>
            <a:ext cx="3190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现象：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62750" y="3324225"/>
            <a:ext cx="2371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B中液面上升多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943100"/>
            <a:ext cx="4838700" cy="30099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09550"/>
            <a:ext cx="3395684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4171950"/>
          <a:chOff x="381000" y="295275"/>
          <a:chExt cx="9134475" cy="41719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焦耳定律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47750"/>
            <a:ext cx="4895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　　焦耳（James Prescott Joule，1818—1889），英国物理学家。用近 40 年的时间做了 400 多次实验，研究热和功的关系。通过大量的实验，于 1840 年最先精确地确定了电流产生的热量与电流、电阻和通电时间的关系。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25" y="1066800"/>
            <a:ext cx="2390775" cy="3105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800100" y="647700"/>
          <a:ext cx="9134475" cy="3800475"/>
          <a:chOff x="800100" y="647700"/>
          <a:chExt cx="9134475" cy="3800475"/>
        </a:xfrm>
      </p:grpSpPr>
      <p:sp>
        <p:nvSpPr>
          <p:cNvPr id="2" name="文本框 1"/>
          <p:cNvSpPr txBox="1"/>
          <p:nvPr/>
        </p:nvSpPr>
        <p:spPr>
          <a:xfrm>
            <a:off x="800100" y="647700"/>
            <a:ext cx="7277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上周六，小刚同学的爸爸出门前嘱咐他好好写作业，不要看电视。当爸爸回来时看到他在认真写作业，电视机也没打开，很高兴。</a:t>
            </a:r>
            <a:r>
              <a:t/>
            </a:r>
            <a:br/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800100" y="2443163"/>
            <a:ext cx="8334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谁知道他爸爸是根据什么道理判定的吗？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00100" y="2895600"/>
            <a:ext cx="8334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用手摸一下电视机后盖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00100" y="3348038"/>
            <a:ext cx="8334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00B0F0">
                    <a:alpha val="100000"/>
                  </a:srgbClr>
                </a:solidFill>
                <a:latin typeface="微软雅黑"/>
              </a:rPr>
              <a:t>你有类似的经历吗，这个故事对你有什么启示？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00100" y="3800475"/>
            <a:ext cx="8334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生活中，许多用电器接通电源后，都伴有热现象产生。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00100" y="1990725"/>
            <a:ext cx="8334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——可是 ，后来发现小刚说了谎。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3971925"/>
          <a:chOff x="381000" y="295275"/>
          <a:chExt cx="9134475" cy="39719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焦耳定律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71550"/>
            <a:ext cx="323850" cy="32385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155825"/>
            <a:ext cx="323850" cy="32385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835275"/>
            <a:ext cx="323850" cy="3238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3543300"/>
            <a:ext cx="323850" cy="323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04900" y="904875"/>
            <a:ext cx="7334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内容：电流通过导体产生的热量跟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电流的二次方成正比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，跟导体的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电阻成正比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，跟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通电时间成正比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04900" y="2105025"/>
            <a:ext cx="8029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公式：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04900" y="2752725"/>
            <a:ext cx="8029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意义：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04900" y="3476625"/>
            <a:ext cx="8029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单位：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19300" y="2124075"/>
            <a:ext cx="1933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971675" y="2076450"/>
            <a:ext cx="1931194" cy="5334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962150" y="2105025"/>
            <a:ext cx="192405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5" name="文本框 14"/>
          <p:cNvSpPr txBox="1"/>
          <p:nvPr/>
        </p:nvSpPr>
        <p:spPr>
          <a:xfrm>
            <a:off x="2019300" y="2771775"/>
            <a:ext cx="3162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971675" y="2724150"/>
            <a:ext cx="2874169" cy="5334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971675" y="2771775"/>
            <a:ext cx="3200400" cy="476250"/>
          </a:xfrm>
          <a:prstGeom prst="rect">
            <a:avLst/>
          </a:prstGeom>
          <a:noFill/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8" name="文本框 17"/>
          <p:cNvSpPr txBox="1"/>
          <p:nvPr/>
        </p:nvSpPr>
        <p:spPr>
          <a:xfrm>
            <a:off x="1924050" y="34861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9" name="图片 18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876425" y="3438525"/>
            <a:ext cx="1795463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3752850"/>
          <a:chOff x="381000" y="295275"/>
          <a:chExt cx="9134475" cy="37528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焦耳定律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382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0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理论推导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552575"/>
            <a:ext cx="7648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电流通过导体时，如果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消耗电能全部转化为热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，而没有同时转化为其他形式的能量，那么，电流产生的热量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Q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就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等于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消耗的电能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W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7700" y="3257550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即: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Q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= W = Pt = UIt = IR·It =</a:t>
            </a:r>
            <a:r>
              <a:t/>
            </a:r>
            <a:br/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4714875" y="3267075"/>
            <a:ext cx="704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3219450"/>
            <a:ext cx="659606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4086225"/>
          <a:chOff x="381000" y="295275"/>
          <a:chExt cx="9134475" cy="40862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90550" y="295275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0550" y="1000125"/>
            <a:ext cx="8115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电流通过电风扇做功时，         能转化为             能和     能，如果电流做功3.6×10⁶J,电风扇获得的机械能一定______3.6×10⁶J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90975" y="952500"/>
            <a:ext cx="5143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48350" y="952500"/>
            <a:ext cx="3286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机械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77100" y="952500"/>
            <a:ext cx="1857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内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0550" y="2295525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当电扇工作时：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0550" y="3048000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电能（W ）               内能（Q</a:t>
            </a:r>
            <a:r>
              <a:rPr lang="en-US" sz="14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热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）+机械能（E）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3181350"/>
            <a:ext cx="1123950" cy="2000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238500" y="3762375"/>
            <a:ext cx="5895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W＞Q</a:t>
            </a:r>
            <a: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热</a:t>
            </a:r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5" y="3886200"/>
            <a:ext cx="1143000" cy="2000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515100" y="1390650"/>
            <a:ext cx="2619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小于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3333750"/>
          <a:chOff x="381000" y="295275"/>
          <a:chExt cx="9134475" cy="33337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90550" y="295275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0550" y="952500"/>
            <a:ext cx="7715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某导体的电阻是2欧，当1安的电流通过时，1分钟产生的热量是多少焦？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0550" y="1971675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解：Q = I²Rt
         = (1安)² × 2欧× 60秒
              =120焦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0550" y="3333750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答：1分钟产生的热量是120焦。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4076700"/>
          <a:chOff x="381000" y="295275"/>
          <a:chExt cx="9134475" cy="4076700"/>
        </a:xfrm>
      </p:grpSpPr>
      <p:sp>
        <p:nvSpPr>
          <p:cNvPr id="2" name="文本框 1"/>
          <p:cNvSpPr txBox="1"/>
          <p:nvPr/>
        </p:nvSpPr>
        <p:spPr>
          <a:xfrm>
            <a:off x="590550" y="885825"/>
            <a:ext cx="7305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一根 60 Ω 的电阻丝接在 36 V 的电源两端，在 5 min内共产生多少热量?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590550" y="295275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例题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0550" y="1819275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解: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85850" y="1819275"/>
            <a:ext cx="828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1771650"/>
            <a:ext cx="704850" cy="9596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24050" y="1828800"/>
            <a:ext cx="1990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25" y="1781175"/>
            <a:ext cx="1502569" cy="9620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85850" y="2657475"/>
            <a:ext cx="8048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Q = I²Rt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52550" y="3095625"/>
            <a:ext cx="7781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=(0.6 A)²×60W×300s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43025" y="3533775"/>
            <a:ext cx="7791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= 6480 J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90550" y="4076700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答:  在 5min 内共产生 6480J 热量。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3838575"/>
          <a:chOff x="381000" y="276225"/>
          <a:chExt cx="9134475" cy="38385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90550" y="276225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0550" y="790575"/>
            <a:ext cx="7762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现象：电炉丝和导线通过电流相同，为什么电炉丝热得发红，而导线却几乎不发热?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0550" y="1771650"/>
            <a:ext cx="5067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因为电线和电炉串联，通过它们的电流是一样的，而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电炉的电阻比电线的电阻大的多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，所以根据焦耳定律Q=I²Rt可知，在相同时间内电流通过电炉产生的热量比通过电线产生的热量大，因此电炉热而电线却不热。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0" y="1838325"/>
            <a:ext cx="2857500" cy="20002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2590800"/>
          <a:chOff x="381000" y="276225"/>
          <a:chExt cx="9134475" cy="25908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90550" y="276225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0550" y="762000"/>
            <a:ext cx="7829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　　额定电压相同的灯泡，额定功率越大，电阻越小，正常工作时单位时间内产生的热量越多。可是按照焦耳定律，电阻越大，单位时间内产生的热量越多。二者似乎有矛盾，这是怎么回事?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0550" y="2590800"/>
            <a:ext cx="7886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　　答：前者说电阻越小，正常工作时单位时间内产生的热量越多，前提条件是电压相同；而后者说，电阻越大，单位时间内产生的热量越多，前提条件是电流相同，两者并不矛盾。所以我们在应用公式时应该特别注意条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2314575"/>
          <a:chOff x="381000" y="295275"/>
          <a:chExt cx="9134475" cy="23145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90550" y="295275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0550" y="1885950"/>
            <a:ext cx="7258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电流的热效应是电流通过导体时_____转化成____的现象。电热器是利用电流的_______制成的加热设备。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19625" y="1876425"/>
            <a:ext cx="4514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57925" y="1876425"/>
            <a:ext cx="2876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热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90875" y="2314575"/>
            <a:ext cx="5943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热效应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2314575"/>
          <a:chOff x="381000" y="295275"/>
          <a:chExt cx="9134475" cy="23145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90550" y="295275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0550" y="1914525"/>
            <a:ext cx="8229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在研究电流产生的热量跟电流的关系”的实验中，应保持  _____、_____一定，用 ___________ 改变电阻丝的电流。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29550" y="1866900"/>
            <a:ext cx="1304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电阻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1025" y="2314575"/>
            <a:ext cx="8553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时间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47925" y="2314575"/>
            <a:ext cx="6686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2428875"/>
          <a:chOff x="381000" y="295275"/>
          <a:chExt cx="9134475" cy="24288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90550" y="295275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19225" y="1990725"/>
            <a:ext cx="7715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一根100Ω的电阻丝通过的电流是2A，它的电功率
是_____W ，通电1min时产生的热量是_______J。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81175" y="2428875"/>
            <a:ext cx="7353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400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0" y="2428875"/>
            <a:ext cx="2847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24000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371600" y="676275"/>
          <a:ext cx="7705725" cy="4352925"/>
          <a:chOff x="1371600" y="676275"/>
          <a:chExt cx="7705725" cy="4352925"/>
        </a:xfrm>
      </p:grpSpPr>
      <p:sp>
        <p:nvSpPr>
          <p:cNvPr id="2" name="文本框 1"/>
          <p:cNvSpPr txBox="1"/>
          <p:nvPr/>
        </p:nvSpPr>
        <p:spPr>
          <a:xfrm>
            <a:off x="1371600" y="676275"/>
            <a:ext cx="6334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生活中，许多用电器通电后，都伴有热现象产生。请举例说明。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1685925"/>
            <a:ext cx="4286250" cy="2667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2076450"/>
          <a:chOff x="381000" y="295275"/>
          <a:chExt cx="9134475" cy="20764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90550" y="295275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1500" y="1638300"/>
            <a:ext cx="8562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电阻R</a:t>
            </a:r>
            <a:r>
              <a:rPr lang="en-US" sz="14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、R</a:t>
            </a:r>
            <a:r>
              <a:rPr lang="en-US" sz="14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串联在电路中，R</a:t>
            </a:r>
            <a:r>
              <a:rPr lang="en-US" sz="14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=4，R</a:t>
            </a:r>
            <a:r>
              <a:rPr lang="en-US" sz="14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=6，则P</a:t>
            </a:r>
            <a:r>
              <a:rPr lang="en-US" sz="14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:P</a:t>
            </a:r>
            <a:r>
              <a:rPr lang="en-US" sz="14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=_____。
   Q</a:t>
            </a:r>
            <a:r>
              <a:rPr lang="en-US" sz="14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:Q</a:t>
            </a:r>
            <a:r>
              <a:rPr lang="en-US" sz="14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=______。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95450" y="2076450"/>
            <a:ext cx="7439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2:3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29475" y="1609725"/>
            <a:ext cx="1905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2:3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1590675"/>
          <a:chOff x="381000" y="295275"/>
          <a:chExt cx="9134475" cy="1590675"/>
        </a:xfrm>
      </p:grpSpPr>
      <p:sp>
        <p:nvSpPr>
          <p:cNvPr id="2" name="文本框 1"/>
          <p:cNvSpPr txBox="1"/>
          <p:nvPr/>
        </p:nvSpPr>
        <p:spPr>
          <a:xfrm>
            <a:off x="600075" y="1143000"/>
            <a:ext cx="7667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下列用电器正常工作时，在相同的时间内产生热量最多的是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    ）</a:t>
            </a:r>
            <a:r>
              <a:t/>
            </a:r>
            <a:br/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A．“220v，60w”的电风扇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B．“220v，60w” 日光灯 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C．“220v，60w”的电热器 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D．一样多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590550" y="295275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95350" y="1590675"/>
            <a:ext cx="8239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2333625"/>
          <a:chOff x="381000" y="295275"/>
          <a:chExt cx="9134475" cy="23336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90550" y="295275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0550" y="1266825"/>
            <a:ext cx="8115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某电热器电阻丝的电阻为55欧,接入220V的电路中,在20分钟内产生多少热量?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0550" y="2333625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105600J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2381250"/>
          <a:chOff x="381000" y="295275"/>
          <a:chExt cx="9134475" cy="23812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90550" y="295275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0550" y="1971675"/>
            <a:ext cx="8124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一电炉的电阻是100 Ω ，通电时间10秒钟产生的热量为4×105J,通过这个电炉的电流是            A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43300" y="2381250"/>
            <a:ext cx="5591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4733925"/>
          <a:chOff x="381000" y="295275"/>
          <a:chExt cx="9134475" cy="47339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95313" y="295275"/>
            <a:ext cx="85391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电热的利用和防止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5313" y="1419225"/>
            <a:ext cx="85391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1．电热的利用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52950" y="3019425"/>
            <a:ext cx="3876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电热器的优点:  清洁卫生，没有环境污染，热效率高，还可以方便地控制和调节温度。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2733675"/>
            <a:ext cx="2857500" cy="20002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595313" y="2200275"/>
            <a:ext cx="85391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利用电热孵化器孵小鸡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00750" y="2486025"/>
            <a:ext cx="3133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用来加热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50" y="371475"/>
            <a:ext cx="933450" cy="90487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53075" y="361950"/>
            <a:ext cx="971550" cy="8763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553075" y="1428750"/>
            <a:ext cx="971550" cy="9334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696075" y="1447800"/>
            <a:ext cx="914400" cy="90487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3086100"/>
          <a:chOff x="381000" y="295275"/>
          <a:chExt cx="9134475" cy="30861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电热的利用和防止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858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1．电热的利用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409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例如：电热水器、电饭锅、电熨斗、电孵化器等等。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19621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电热器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就是利用电流的热效应工作的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0" y="25050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电热器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的主要组成部分是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发热体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0" y="3086100"/>
            <a:ext cx="7315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发热体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是由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电阻率大、熔点高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的电阻丝缠绕在绝缘材料上制成的。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4638675"/>
          <a:chOff x="381000" y="295275"/>
          <a:chExt cx="9134475" cy="46386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电热的利用和防止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7810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2．电热的危害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238250"/>
            <a:ext cx="7753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　很多情况下我们并不希望用电器的温度过高。如：电视机的后盖有很多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孔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，为了通风散热；电脑运行时要用微型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风扇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及时散热等等。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2638425"/>
            <a:ext cx="2857500" cy="20002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5" y="2638425"/>
            <a:ext cx="2857500" cy="20002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4429125"/>
          <a:chOff x="381000" y="295275"/>
          <a:chExt cx="9134475" cy="44291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电热的利用和防止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7810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2．电热的危害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00200" y="1838325"/>
            <a:ext cx="7534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电热的危害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00200" y="3305175"/>
            <a:ext cx="1600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防止电热的危害的措施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362075"/>
            <a:ext cx="123825" cy="14097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3019425"/>
            <a:ext cx="123825" cy="14097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52800" y="1400175"/>
            <a:ext cx="5781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电热会将导体烧坏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352800" y="2333625"/>
            <a:ext cx="5781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电热会使绝缘体老化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52800" y="3048000"/>
            <a:ext cx="5781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减少产生的热量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352800" y="3952875"/>
            <a:ext cx="5781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设法散热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1714500"/>
          <a:chOff x="381000" y="295275"/>
          <a:chExt cx="9134475" cy="17145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6954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下列情况中属于防止电热危害的是(      )  
A．电视机背后有散热窗
B．家用电器长时间停用，隔一段时间应通电一次
C．大型爆破工程，用电热装置引发炸药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95875" y="1714500"/>
            <a:ext cx="4038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3286125"/>
          <a:chOff x="381000" y="295275"/>
          <a:chExt cx="9134475" cy="32861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小资料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048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焦   耳
     焦耳（1818～1889），英国物理学
家。他极力想从实验上去证明能量的不
灭。对发现和确立能量守定律作出了主
要贡献。
      1840年，焦耳经过了多次通电导体产生热量的实
验发现电能可以转化为热能，并且得出了一条定律，导
体在一定时间内放出的热量同电路的电阻以及电流强度
二次方的乘积成正比，即焦耳定律。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25" y="1400175"/>
            <a:ext cx="1428750" cy="18859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424113" y="904875"/>
          <a:ext cx="9134475" cy="4248150"/>
          <a:chOff x="2424113" y="904875"/>
          <a:chExt cx="9134475" cy="4248150"/>
        </a:xfrm>
      </p:grpSpPr>
      <p:sp>
        <p:nvSpPr>
          <p:cNvPr id="2" name="文本框 1"/>
          <p:cNvSpPr txBox="1"/>
          <p:nvPr/>
        </p:nvSpPr>
        <p:spPr>
          <a:xfrm>
            <a:off x="4000500" y="904875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电热水器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3" y="1581150"/>
            <a:ext cx="4286250" cy="2667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428625" y="1019175"/>
          <a:ext cx="8791575" cy="1019175"/>
          <a:chOff x="428625" y="1019175"/>
          <a:chExt cx="8791575" cy="1019175"/>
        </a:xfrm>
      </p:grpSpPr>
      <p:sp>
        <p:nvSpPr>
          <p:cNvPr id="2" name="文本框 1"/>
          <p:cNvSpPr txBox="1"/>
          <p:nvPr/>
        </p:nvSpPr>
        <p:spPr>
          <a:xfrm>
            <a:off x="428625" y="1019175"/>
            <a:ext cx="8362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焦耳并不满足，在这一发现的基础上，仍继续探讨各种运动形式之间的能量守恒和转化的关系。1843年，发现了热功当量，并测出其数值。1850年，他又写了《论热功当量》的论文，总结和分析了以往工作的结果。以后，焦耳继续改进实验方法，不断提高实验的精确度，最后得到热功当量的值比现在的公认的值只小0.7%，从当时的条件来看，这样的精确度是惊人的。焦耳在科学道路中勇于攀登，不怕困难，精益求精的精神，很值得大家学习。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10096500" cy="4581525"/>
          <a:chOff x="381000" y="295275"/>
          <a:chExt cx="10096500" cy="45815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电能和电热的关系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715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电能：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85900" y="971550"/>
            <a:ext cx="7648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W  = UIt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00575" y="971550"/>
            <a:ext cx="4533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热量：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57825" y="971550"/>
            <a:ext cx="3676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Q  = I²Rt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0" y="14859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纯电阻电路：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14575" y="1290638"/>
            <a:ext cx="847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1243013"/>
            <a:ext cx="704850" cy="959644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5" y="1524000"/>
            <a:ext cx="990600" cy="3905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114800" y="1485900"/>
            <a:ext cx="5019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　U  = IR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314575" y="2185988"/>
            <a:ext cx="6819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W  = UIt = IR·It = I²Rt = Q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86500" y="19812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5" y="1933575"/>
            <a:ext cx="666750" cy="95964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314575" y="2667000"/>
            <a:ext cx="6819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消耗的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电能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全部转化为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内能</a:t>
            </a:r>
            <a:r>
              <a:t/>
            </a:r>
            <a:br/>
            <a:endParaRPr/>
          </a:p>
        </p:txBody>
      </p:sp>
      <p:cxnSp>
        <p:nvCxnSpPr>
          <p:cNvPr id="17" name="直接连接符 16"/>
          <p:cNvCxnSpPr/>
          <p:nvPr/>
        </p:nvCxnSpPr>
        <p:spPr>
          <a:xfrm>
            <a:off x="1362075" y="2933700"/>
            <a:ext cx="952500" cy="0"/>
          </a:xfrm>
          <a:prstGeom prst="line">
            <a:avLst/>
          </a:prstGeom>
          <a:ln w="76200" cap="flat" cmpd="sng" algn="ctr">
            <a:solidFill>
              <a:srgbClr val="FFFF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" name="图片 1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276350" y="1952625"/>
            <a:ext cx="200025" cy="98107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371600" y="4581525"/>
            <a:ext cx="7762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电饭锅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043363" y="4581525"/>
            <a:ext cx="50911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电炉子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572250" y="4581525"/>
            <a:ext cx="2562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灯泡</a:t>
            </a:r>
          </a:p>
        </p:txBody>
      </p:sp>
      <p:pic>
        <p:nvPicPr>
          <p:cNvPr id="22" name="图片 2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3381375"/>
            <a:ext cx="1619250" cy="10477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" name="图片 22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105525" y="3381375"/>
            <a:ext cx="1619250" cy="10477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" name="图片 23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548063" y="3381375"/>
            <a:ext cx="1619250" cy="10477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4667250"/>
          <a:chOff x="381000" y="295275"/>
          <a:chExt cx="9134475" cy="46672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电能和电热的关系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715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电能：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85900" y="971550"/>
            <a:ext cx="7648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W  = UIt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00575" y="971550"/>
            <a:ext cx="4533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热量：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57825" y="971550"/>
            <a:ext cx="3676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Q  = I²Rt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0" y="16573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非纯电阻电路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00325" y="1462088"/>
            <a:ext cx="752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1414463"/>
            <a:ext cx="714375" cy="959644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33775" y="1690688"/>
            <a:ext cx="990600" cy="3905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810125" y="1676400"/>
            <a:ext cx="87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1628775"/>
            <a:ext cx="766763" cy="53340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76275" y="2381250"/>
            <a:ext cx="1787811" cy="2286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文本框 14"/>
          <p:cNvSpPr txBox="1"/>
          <p:nvPr/>
        </p:nvSpPr>
        <p:spPr>
          <a:xfrm>
            <a:off x="2743200" y="2314575"/>
            <a:ext cx="6391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电风扇：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743200" y="3038475"/>
            <a:ext cx="6391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电能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W</a:t>
            </a:r>
            <a:r>
              <a:t/>
            </a:r>
            <a:br/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019550" y="2581275"/>
            <a:ext cx="123825" cy="866775"/>
          </a:xfrm>
          <a:prstGeom prst="rect">
            <a:avLst/>
          </a:prstGeom>
        </p:spPr>
      </p:pic>
      <p:pic>
        <p:nvPicPr>
          <p:cNvPr id="18" name="图片 1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019550" y="3076575"/>
            <a:ext cx="123825" cy="86677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524375" y="2600325"/>
            <a:ext cx="461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内能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Q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524375" y="3476625"/>
            <a:ext cx="461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机械能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E</a:t>
            </a:r>
            <a:r>
              <a:t/>
            </a:r>
            <a:br/>
            <a:endParaRPr/>
          </a:p>
        </p:txBody>
      </p:sp>
      <p:pic>
        <p:nvPicPr>
          <p:cNvPr id="21" name="图片 2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448300" y="2733675"/>
            <a:ext cx="1362075" cy="200025"/>
          </a:xfrm>
          <a:prstGeom prst="rect">
            <a:avLst/>
          </a:prstGeom>
        </p:spPr>
      </p:pic>
      <p:pic>
        <p:nvPicPr>
          <p:cNvPr id="22" name="图片 21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667375" y="3609975"/>
            <a:ext cx="1143000" cy="20002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896100" y="2600325"/>
            <a:ext cx="2238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896100" y="3476625"/>
            <a:ext cx="2238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扇叶转动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3895725"/>
          <a:chOff x="381000" y="295275"/>
          <a:chExt cx="9134475" cy="38957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电能和电热的关系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715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电能：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85900" y="971550"/>
            <a:ext cx="7648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W  = UIt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00575" y="971550"/>
            <a:ext cx="4533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热量：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57825" y="971550"/>
            <a:ext cx="3676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Q  = I²Rt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609725"/>
            <a:ext cx="1787811" cy="2286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文本框 8"/>
          <p:cNvSpPr txBox="1"/>
          <p:nvPr/>
        </p:nvSpPr>
        <p:spPr>
          <a:xfrm>
            <a:off x="2743200" y="1543050"/>
            <a:ext cx="6391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电风扇：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43200" y="2266950"/>
            <a:ext cx="6391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电能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W</a:t>
            </a:r>
            <a:r>
              <a:t/>
            </a:r>
            <a:br/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0" y="1809750"/>
            <a:ext cx="123825" cy="866775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0" y="2305050"/>
            <a:ext cx="123825" cy="8667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524375" y="1828800"/>
            <a:ext cx="461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内能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Q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524375" y="2705100"/>
            <a:ext cx="461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机械能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E</a:t>
            </a:r>
            <a:r>
              <a:t/>
            </a:r>
            <a:br/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48300" y="1962150"/>
            <a:ext cx="1362075" cy="200025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667375" y="2838450"/>
            <a:ext cx="1143000" cy="2000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896100" y="1828800"/>
            <a:ext cx="2238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896100" y="2705100"/>
            <a:ext cx="2238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扇叶转动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743200" y="3248025"/>
            <a:ext cx="6391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W = Q + E</a:t>
            </a:r>
          </a:p>
        </p:txBody>
      </p:sp>
      <p:pic>
        <p:nvPicPr>
          <p:cNvPr id="20" name="图片 1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219575" y="3371850"/>
            <a:ext cx="933450" cy="20002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210175" y="3238500"/>
            <a:ext cx="3924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UIt = I²Rt + 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743200" y="3886200"/>
            <a:ext cx="6391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电能转化的机械能：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E = UIt - I²Rt</a:t>
            </a:r>
            <a:r>
              <a:t/>
            </a:r>
            <a:br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76225" y="295275"/>
          <a:ext cx="9134475" cy="5064919"/>
          <a:chOff x="276225" y="295275"/>
          <a:chExt cx="9134475" cy="5064919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电能和电热的关系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76225" y="1038225"/>
          <a:ext cx="8572500" cy="3333750"/>
        </p:xfrm>
        <a:graphic>
          <a:graphicData uri="http://schemas.openxmlformats.org/drawingml/2006/table">
            <a:tbl>
              <a:tblPr firstRow="1" bandRow="1"/>
              <a:tblGrid>
                <a:gridCol w="1905000"/>
                <a:gridCol w="3333750"/>
                <a:gridCol w="333375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124200" y="1066800"/>
            <a:ext cx="6010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纯电阻电路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62700" y="1066800"/>
            <a:ext cx="2771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非纯电阻电路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52825" y="1562100"/>
            <a:ext cx="5581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适用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91325" y="1562100"/>
            <a:ext cx="2343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不适用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4375" y="1562100"/>
            <a:ext cx="842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欧姆定律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57250" y="2057400"/>
            <a:ext cx="8277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
表达式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00125" y="2962275"/>
            <a:ext cx="8134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原因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4375" y="3419475"/>
            <a:ext cx="842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消耗电能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14375" y="3895725"/>
            <a:ext cx="842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电流生热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38525" y="2076450"/>
            <a:ext cx="80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2028825"/>
            <a:ext cx="704850" cy="95964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819900" y="2076450"/>
            <a:ext cx="80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75" y="2028825"/>
            <a:ext cx="714375" cy="95964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695575" y="2962275"/>
            <a:ext cx="6438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只有电阻阻碍电流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505450" y="2962275"/>
            <a:ext cx="3629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还有其他阻碍因素（高中）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543175" y="3419475"/>
            <a:ext cx="6591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UIt = I ²Rt = U ²/R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543175" y="3895725"/>
            <a:ext cx="6591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UIt = I ²Rt = U ²/R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996113" y="3419475"/>
            <a:ext cx="21383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UIt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905625" y="3895725"/>
            <a:ext cx="2228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I ²Rt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086600" y="4324350"/>
            <a:ext cx="80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5" name="图片 2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038975" y="4276725"/>
            <a:ext cx="419100" cy="788194"/>
          </a:xfrm>
          <a:prstGeom prst="rect">
            <a:avLst/>
          </a:prstGeom>
        </p:spPr>
      </p:pic>
      <p:pic>
        <p:nvPicPr>
          <p:cNvPr id="26" name="图片 2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75" y="4600575"/>
            <a:ext cx="219075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3971925"/>
          <a:chOff x="381000" y="295275"/>
          <a:chExt cx="9134475" cy="39719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33450"/>
            <a:ext cx="7962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一台电动机正常工作时线圈两端的电压为380伏，线圈的电阻为2欧,线圈中的电流为10安,若这台电动机正常工作1秒钟，求：
(1)消耗的电能W。(2) 产生的热量Q。
(3)如没有其他能量的损失，则得到多少的机械能？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24384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已知：电动机     U=380V       I=10A         R=2Ω           t=1s
求：    1）W        2）Q        3)W</a:t>
            </a:r>
            <a:r>
              <a:rPr lang="en-US" sz="9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机</a:t>
            </a:r>
            <a:r>
              <a:t/>
            </a:r>
            <a:br/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0" y="32385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解：1 ）W＝UIt＝380V×10A×1S＝3800J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6325" y="3609975"/>
            <a:ext cx="8058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 ） Q＝I2Rt＝(10A)2×2Ω×1S＝200J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57275" y="3971925"/>
            <a:ext cx="8077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3 ） W</a:t>
            </a:r>
            <a:r>
              <a:rPr lang="en-US" sz="14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机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＝W-Q＝ 3800J-200J＝3600J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1885950"/>
          <a:chOff x="381000" y="295275"/>
          <a:chExt cx="9134475" cy="18859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885950"/>
            <a:ext cx="7858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1.某导体的电阻是2Ω，通过2A的电流时，1min产生多少焦耳的热量？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2000250"/>
          <a:chOff x="381000" y="295275"/>
          <a:chExt cx="9134475" cy="20002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2000250"/>
            <a:ext cx="8115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2.一只额定功率是450W的电饭锅，在额定电压下使用，每分钟产生多少热量？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1657350"/>
          <a:chOff x="381000" y="295275"/>
          <a:chExt cx="9134475" cy="16573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657350"/>
            <a:ext cx="7962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3.一只电烙铁的额定电压是220V，在额定电压下工作时的电阻是1210Ω，它的额定功率有多大？在额定电压下通电10min产生多少热量？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1590675"/>
          <a:chOff x="381000" y="295275"/>
          <a:chExt cx="9134475" cy="15906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590675"/>
            <a:ext cx="7943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4.某校师生自制了一台电烘箱．电烘箱的电阻丝通过5A 的电流时，每分钟可产生6.6×10²J 的热量．求这台电烘箱的电功率和电阻丝工作时的电阻．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076575" y="866775"/>
          <a:ext cx="9134475" cy="4210050"/>
          <a:chOff x="3076575" y="866775"/>
          <a:chExt cx="9134475" cy="4210050"/>
        </a:xfrm>
      </p:grpSpPr>
      <p:sp>
        <p:nvSpPr>
          <p:cNvPr id="2" name="文本框 1"/>
          <p:cNvSpPr txBox="1"/>
          <p:nvPr/>
        </p:nvSpPr>
        <p:spPr>
          <a:xfrm>
            <a:off x="4000500" y="866775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电水壶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1543050"/>
            <a:ext cx="2695575" cy="2667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1362075"/>
          <a:chOff x="381000" y="295275"/>
          <a:chExt cx="9134475" cy="13620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362075"/>
            <a:ext cx="7886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5.电流的热效应有时对我们有益，我们利用它；有时对我们有害，需要减少电流导致的发热，或者尽快把发出的热散发掉．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（1）列举两个生活或生产中利用电流热效应的实例；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（2）列举两个生活和生产中为"防止"电流热效应产生危害而采取的措施．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4781550"/>
          <a:chOff x="381000" y="295275"/>
          <a:chExt cx="9134475" cy="47815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114425"/>
            <a:ext cx="8143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1、焦耳定律：电流通过导体产生的热量跟 _____________成正比，跟_____________成正比，跟_____________成正比。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21431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2、公式：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95475" y="2143125"/>
            <a:ext cx="7239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Q  =  I ²   R   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9600" y="2676525"/>
            <a:ext cx="852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3、探究实验的方法：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00200" y="3162300"/>
            <a:ext cx="7534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_________法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00200" y="3133725"/>
            <a:ext cx="7534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控制变量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90750" y="3819525"/>
            <a:ext cx="6943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转换法</a:t>
            </a:r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5" y="3371850"/>
            <a:ext cx="123825" cy="14097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09950" y="3390900"/>
            <a:ext cx="5724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液体吸热，观察升高的_____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409950" y="4305300"/>
            <a:ext cx="5724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气体（或液体）受热_____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943600" y="1114425"/>
            <a:ext cx="3190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电流的二次方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81150" y="1485900"/>
            <a:ext cx="7553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导体的电阻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848225" y="1504950"/>
            <a:ext cx="4286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通电时间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00225" y="2124075"/>
            <a:ext cx="152400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8" name="文本框 17"/>
          <p:cNvSpPr txBox="1"/>
          <p:nvPr/>
        </p:nvSpPr>
        <p:spPr>
          <a:xfrm>
            <a:off x="6296025" y="3400425"/>
            <a:ext cx="2838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温度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29325" y="4286250"/>
            <a:ext cx="3105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膨胀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095625" y="723900"/>
          <a:ext cx="9134475" cy="4057650"/>
          <a:chOff x="3095625" y="723900"/>
          <a:chExt cx="9134475" cy="4057650"/>
        </a:xfrm>
      </p:grpSpPr>
      <p:sp>
        <p:nvSpPr>
          <p:cNvPr id="2" name="文本框 1"/>
          <p:cNvSpPr txBox="1"/>
          <p:nvPr/>
        </p:nvSpPr>
        <p:spPr>
          <a:xfrm>
            <a:off x="4057650" y="723900"/>
            <a:ext cx="5076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电熨斗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1390650"/>
            <a:ext cx="2781300" cy="2667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905125" y="723900"/>
          <a:ext cx="9134475" cy="4067175"/>
          <a:chOff x="2905125" y="723900"/>
          <a:chExt cx="9134475" cy="4067175"/>
        </a:xfrm>
      </p:grpSpPr>
      <p:sp>
        <p:nvSpPr>
          <p:cNvPr id="2" name="文本框 1"/>
          <p:cNvSpPr txBox="1"/>
          <p:nvPr/>
        </p:nvSpPr>
        <p:spPr>
          <a:xfrm>
            <a:off x="4171950" y="723900"/>
            <a:ext cx="4962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电饭锅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1400175"/>
            <a:ext cx="3390900" cy="2667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2295525"/>
          <a:chOff x="381000" y="266700"/>
          <a:chExt cx="9134475" cy="22955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电流的热效应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2295525"/>
            <a:ext cx="8172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电流流过导体时，导体就要发热，这种现象叫做电流的热效应。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95275"/>
          <a:ext cx="9134475" cy="4610100"/>
          <a:chOff x="381000" y="295275"/>
          <a:chExt cx="9134475" cy="46101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95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焦耳定律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1047750"/>
            <a:ext cx="7886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现象：电炉丝和导线通过电流相同，为什么电炉丝热得发红，而导线却几乎不发热?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8175" y="1971675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问题：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电流通过导体时产生热的多少跟什么因素有关?</a:t>
            </a:r>
            <a:r>
              <a:t/>
            </a:r>
            <a:br/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38175" y="2457450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猜想：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与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电阻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、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电流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、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时间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有关</a:t>
            </a:r>
            <a:r>
              <a:t/>
            </a:r>
            <a:br/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25" y="2609850"/>
            <a:ext cx="2857500" cy="20002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heme71">
  <a:themeElements>
    <a:clrScheme name="Theme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898</Words>
  <Application>Microsoft Office PowerPoint</Application>
  <PresentationFormat>全屏显示(16:9)</PresentationFormat>
  <Paragraphs>256</Paragraphs>
  <Slides>51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2" baseType="lpstr">
      <vt:lpstr>Theme71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十八章第四节：焦耳定律</dc:title>
  <dc:subject/>
  <dc:creator>Unknown Creator</dc:creator>
  <cp:keywords/>
  <dc:description/>
  <cp:lastModifiedBy>User</cp:lastModifiedBy>
  <cp:revision>3</cp:revision>
  <dcterms:created xsi:type="dcterms:W3CDTF">2019-12-06T08:52:52Z</dcterms:created>
  <dcterms:modified xsi:type="dcterms:W3CDTF">2020-02-16T03:09:58Z</dcterms:modified>
  <cp:category/>
</cp:coreProperties>
</file>