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9" r:id="rId1"/>
    <p:sldMasterId id="2147483677" r:id="rId2"/>
    <p:sldMasterId id="2147483682" r:id="rId3"/>
  </p:sldMasterIdLst>
  <p:notesMasterIdLst>
    <p:notesMasterId r:id="rId23"/>
  </p:notesMasterIdLst>
  <p:handoutMasterIdLst>
    <p:handoutMasterId r:id="rId24"/>
  </p:handoutMasterIdLst>
  <p:sldIdLst>
    <p:sldId id="291" r:id="rId4"/>
    <p:sldId id="290" r:id="rId5"/>
    <p:sldId id="347" r:id="rId6"/>
    <p:sldId id="332" r:id="rId7"/>
    <p:sldId id="370" r:id="rId8"/>
    <p:sldId id="348" r:id="rId9"/>
    <p:sldId id="372" r:id="rId10"/>
    <p:sldId id="373" r:id="rId11"/>
    <p:sldId id="374" r:id="rId12"/>
    <p:sldId id="349" r:id="rId13"/>
    <p:sldId id="353" r:id="rId14"/>
    <p:sldId id="380" r:id="rId15"/>
    <p:sldId id="379" r:id="rId16"/>
    <p:sldId id="375" r:id="rId17"/>
    <p:sldId id="341" r:id="rId18"/>
    <p:sldId id="350" r:id="rId19"/>
    <p:sldId id="280" r:id="rId20"/>
    <p:sldId id="301" r:id="rId21"/>
    <p:sldId id="345" r:id="rId22"/>
  </p:sldIdLst>
  <p:sldSz cx="12192000" cy="6858000"/>
  <p:notesSz cx="6807200" cy="9939338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" initials="a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3092"/>
    <a:srgbClr val="E9EDF4"/>
    <a:srgbClr val="D0D8E8"/>
    <a:srgbClr val="A8ADB7"/>
    <a:srgbClr val="0000CC"/>
    <a:srgbClr val="CCE4F7"/>
    <a:srgbClr val="F9B03C"/>
    <a:srgbClr val="FBA10F"/>
    <a:srgbClr val="F8AF3A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BBF443B-976B-437E-A35D-B4A3E217EEB3}" v="17" dt="2021-01-14T02:48:37.90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404" autoAdjust="0"/>
    <p:restoredTop sz="94185" autoAdjust="0"/>
  </p:normalViewPr>
  <p:slideViewPr>
    <p:cSldViewPr snapToGrid="0">
      <p:cViewPr varScale="1">
        <p:scale>
          <a:sx n="86" d="100"/>
          <a:sy n="86" d="100"/>
        </p:scale>
        <p:origin x="542" y="62"/>
      </p:cViewPr>
      <p:guideLst/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648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microsoft.com/office/2015/10/relationships/revisionInfo" Target="revisionInfo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赵 联庆" userId="73432175d4177085" providerId="LiveId" clId="{5BBF443B-976B-437E-A35D-B4A3E217EEB3}"/>
    <pc:docChg chg="custSel addSld modSld modMainMaster">
      <pc:chgData name="赵 联庆" userId="73432175d4177085" providerId="LiveId" clId="{5BBF443B-976B-437E-A35D-B4A3E217EEB3}" dt="2021-01-14T02:49:38.822" v="53" actId="680"/>
      <pc:docMkLst>
        <pc:docMk/>
      </pc:docMkLst>
      <pc:sldChg chg="new">
        <pc:chgData name="赵 联庆" userId="73432175d4177085" providerId="LiveId" clId="{5BBF443B-976B-437E-A35D-B4A3E217EEB3}" dt="2021-01-14T02:49:22.092" v="52" actId="680"/>
        <pc:sldMkLst>
          <pc:docMk/>
          <pc:sldMk cId="2017025879" sldId="264"/>
        </pc:sldMkLst>
      </pc:sldChg>
      <pc:sldChg chg="new">
        <pc:chgData name="赵 联庆" userId="73432175d4177085" providerId="LiveId" clId="{5BBF443B-976B-437E-A35D-B4A3E217EEB3}" dt="2021-01-14T02:49:38.822" v="53" actId="680"/>
        <pc:sldMkLst>
          <pc:docMk/>
          <pc:sldMk cId="2219447499" sldId="265"/>
        </pc:sldMkLst>
      </pc:sldChg>
      <pc:sldMasterChg chg="addSldLayout delSldLayout modSldLayout">
        <pc:chgData name="赵 联庆" userId="73432175d4177085" providerId="LiveId" clId="{5BBF443B-976B-437E-A35D-B4A3E217EEB3}" dt="2021-01-14T02:48:47.156" v="51" actId="2696"/>
        <pc:sldMasterMkLst>
          <pc:docMk/>
          <pc:sldMasterMk cId="2146158388" sldId="2147483648"/>
        </pc:sldMasterMkLst>
        <pc:sldLayoutChg chg="del">
          <pc:chgData name="赵 联庆" userId="73432175d4177085" providerId="LiveId" clId="{5BBF443B-976B-437E-A35D-B4A3E217EEB3}" dt="2021-01-14T02:44:37.376" v="0" actId="2696"/>
          <pc:sldLayoutMkLst>
            <pc:docMk/>
            <pc:sldMasterMk cId="2146158388" sldId="2147483648"/>
            <pc:sldLayoutMk cId="211254583" sldId="2147483658"/>
          </pc:sldLayoutMkLst>
        </pc:sldLayoutChg>
        <pc:sldLayoutChg chg="addSp delSp modSp add mod modTransition setBg">
          <pc:chgData name="赵 联庆" userId="73432175d4177085" providerId="LiveId" clId="{5BBF443B-976B-437E-A35D-B4A3E217EEB3}" dt="2021-01-14T02:48:37.907" v="50" actId="571"/>
          <pc:sldLayoutMkLst>
            <pc:docMk/>
            <pc:sldMasterMk cId="2146158388" sldId="2147483648"/>
            <pc:sldLayoutMk cId="3249343329" sldId="2147483658"/>
          </pc:sldLayoutMkLst>
          <pc:spChg chg="del">
            <ac:chgData name="赵 联庆" userId="73432175d4177085" providerId="LiveId" clId="{5BBF443B-976B-437E-A35D-B4A3E217EEB3}" dt="2021-01-14T02:46:42.645" v="8"/>
            <ac:spMkLst>
              <pc:docMk/>
              <pc:sldMasterMk cId="2146158388" sldId="2147483648"/>
              <pc:sldLayoutMk cId="3249343329" sldId="2147483658"/>
              <ac:spMk id="2" creationId="{00000000-0000-0000-0000-000000000000}"/>
            </ac:spMkLst>
          </pc:spChg>
          <pc:spChg chg="add del">
            <ac:chgData name="赵 联庆" userId="73432175d4177085" providerId="LiveId" clId="{5BBF443B-976B-437E-A35D-B4A3E217EEB3}" dt="2021-01-14T02:46:53.071" v="9" actId="11529"/>
            <ac:spMkLst>
              <pc:docMk/>
              <pc:sldMasterMk cId="2146158388" sldId="2147483648"/>
              <pc:sldLayoutMk cId="3249343329" sldId="2147483658"/>
              <ac:spMk id="3" creationId="{735687F6-AE52-4FC4-9797-41A56F706282}"/>
            </ac:spMkLst>
          </pc:spChg>
          <pc:spChg chg="mod topLvl">
            <ac:chgData name="赵 联庆" userId="73432175d4177085" providerId="LiveId" clId="{5BBF443B-976B-437E-A35D-B4A3E217EEB3}" dt="2021-01-14T02:46:30.628" v="6" actId="165"/>
            <ac:spMkLst>
              <pc:docMk/>
              <pc:sldMasterMk cId="2146158388" sldId="2147483648"/>
              <pc:sldLayoutMk cId="3249343329" sldId="2147483658"/>
              <ac:spMk id="5" creationId="{64F9BB6C-B13C-4AF1-9209-1E0D379448BD}"/>
            </ac:spMkLst>
          </pc:spChg>
          <pc:spChg chg="del mod topLvl">
            <ac:chgData name="赵 联庆" userId="73432175d4177085" providerId="LiveId" clId="{5BBF443B-976B-437E-A35D-B4A3E217EEB3}" dt="2021-01-14T02:46:35.140" v="7" actId="478"/>
            <ac:spMkLst>
              <pc:docMk/>
              <pc:sldMasterMk cId="2146158388" sldId="2147483648"/>
              <pc:sldLayoutMk cId="3249343329" sldId="2147483658"/>
              <ac:spMk id="6" creationId="{D3B8E9F3-AF3E-450F-B7F6-9247904BF2FC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8" creationId="{DEC85682-1742-492E-B70E-A51D54B6788F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9" creationId="{EAC7A002-A7A3-4AA8-B914-35578A817FEF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1" creationId="{7C3B4312-2315-4D45-9CE8-031BF4056E3E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2" creationId="{0D450A99-D49C-4EA2-B6CD-C799A37916D5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4" creationId="{2DC11238-6C47-4BED-8289-B8A4A1476F82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5" creationId="{3E7C58D1-9B13-4A1B-9FD6-AD13B01A19D8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7" creationId="{8CC883B0-403B-445F-81D2-FA5396518209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8" creationId="{AB90211D-7943-410F-A397-104E2F666B10}"/>
            </ac:spMkLst>
          </pc:spChg>
          <pc:spChg chg="add mod">
            <ac:chgData name="赵 联庆" userId="73432175d4177085" providerId="LiveId" clId="{5BBF443B-976B-437E-A35D-B4A3E217EEB3}" dt="2021-01-14T02:48:06.938" v="42" actId="14100"/>
            <ac:spMkLst>
              <pc:docMk/>
              <pc:sldMasterMk cId="2146158388" sldId="2147483648"/>
              <pc:sldLayoutMk cId="3249343329" sldId="2147483658"/>
              <ac:spMk id="20" creationId="{44FBF735-0B07-452B-9B5A-260B75D9E226}"/>
            </ac:spMkLst>
          </pc:spChg>
          <pc:spChg chg="add mod">
            <ac:chgData name="赵 联庆" userId="73432175d4177085" providerId="LiveId" clId="{5BBF443B-976B-437E-A35D-B4A3E217EEB3}" dt="2021-01-14T02:48:25.892" v="47" actId="571"/>
            <ac:spMkLst>
              <pc:docMk/>
              <pc:sldMasterMk cId="2146158388" sldId="2147483648"/>
              <pc:sldLayoutMk cId="3249343329" sldId="2147483658"/>
              <ac:spMk id="21" creationId="{2F9B31A4-E342-4C92-89DD-6A2E27333C5E}"/>
            </ac:spMkLst>
          </pc:spChg>
          <pc:spChg chg="add mod">
            <ac:chgData name="赵 联庆" userId="73432175d4177085" providerId="LiveId" clId="{5BBF443B-976B-437E-A35D-B4A3E217EEB3}" dt="2021-01-14T02:48:25.892" v="47" actId="571"/>
            <ac:spMkLst>
              <pc:docMk/>
              <pc:sldMasterMk cId="2146158388" sldId="2147483648"/>
              <pc:sldLayoutMk cId="3249343329" sldId="2147483658"/>
              <ac:spMk id="22" creationId="{CFED223E-1804-4B3C-8015-693464C50493}"/>
            </ac:spMkLst>
          </pc:spChg>
          <pc:spChg chg="add mod">
            <ac:chgData name="赵 联庆" userId="73432175d4177085" providerId="LiveId" clId="{5BBF443B-976B-437E-A35D-B4A3E217EEB3}" dt="2021-01-14T02:48:30.849" v="48" actId="571"/>
            <ac:spMkLst>
              <pc:docMk/>
              <pc:sldMasterMk cId="2146158388" sldId="2147483648"/>
              <pc:sldLayoutMk cId="3249343329" sldId="2147483658"/>
              <ac:spMk id="23" creationId="{D093B6C1-B67A-4575-B3F3-390893A0E5DA}"/>
            </ac:spMkLst>
          </pc:spChg>
          <pc:spChg chg="add mod">
            <ac:chgData name="赵 联庆" userId="73432175d4177085" providerId="LiveId" clId="{5BBF443B-976B-437E-A35D-B4A3E217EEB3}" dt="2021-01-14T02:48:30.849" v="48" actId="571"/>
            <ac:spMkLst>
              <pc:docMk/>
              <pc:sldMasterMk cId="2146158388" sldId="2147483648"/>
              <pc:sldLayoutMk cId="3249343329" sldId="2147483658"/>
              <ac:spMk id="24" creationId="{00A5612A-0267-49DE-B533-E78505436245}"/>
            </ac:spMkLst>
          </pc:spChg>
          <pc:spChg chg="add mod">
            <ac:chgData name="赵 联庆" userId="73432175d4177085" providerId="LiveId" clId="{5BBF443B-976B-437E-A35D-B4A3E217EEB3}" dt="2021-01-14T02:48:34.802" v="49" actId="571"/>
            <ac:spMkLst>
              <pc:docMk/>
              <pc:sldMasterMk cId="2146158388" sldId="2147483648"/>
              <pc:sldLayoutMk cId="3249343329" sldId="2147483658"/>
              <ac:spMk id="25" creationId="{32EF0376-F653-45B6-8944-D2137B6C9C15}"/>
            </ac:spMkLst>
          </pc:spChg>
          <pc:spChg chg="add mod">
            <ac:chgData name="赵 联庆" userId="73432175d4177085" providerId="LiveId" clId="{5BBF443B-976B-437E-A35D-B4A3E217EEB3}" dt="2021-01-14T02:48:34.802" v="49" actId="571"/>
            <ac:spMkLst>
              <pc:docMk/>
              <pc:sldMasterMk cId="2146158388" sldId="2147483648"/>
              <pc:sldLayoutMk cId="3249343329" sldId="2147483658"/>
              <ac:spMk id="26" creationId="{A285249D-51AD-4835-81D6-C78505D43D42}"/>
            </ac:spMkLst>
          </pc:spChg>
          <pc:spChg chg="add mod">
            <ac:chgData name="赵 联庆" userId="73432175d4177085" providerId="LiveId" clId="{5BBF443B-976B-437E-A35D-B4A3E217EEB3}" dt="2021-01-14T02:48:37.907" v="50" actId="571"/>
            <ac:spMkLst>
              <pc:docMk/>
              <pc:sldMasterMk cId="2146158388" sldId="2147483648"/>
              <pc:sldLayoutMk cId="3249343329" sldId="2147483658"/>
              <ac:spMk id="27" creationId="{712650FE-7FFF-4710-BF8B-1B257BCDBA0A}"/>
            </ac:spMkLst>
          </pc:spChg>
          <pc:spChg chg="add mod">
            <ac:chgData name="赵 联庆" userId="73432175d4177085" providerId="LiveId" clId="{5BBF443B-976B-437E-A35D-B4A3E217EEB3}" dt="2021-01-14T02:48:37.907" v="50" actId="571"/>
            <ac:spMkLst>
              <pc:docMk/>
              <pc:sldMasterMk cId="2146158388" sldId="2147483648"/>
              <pc:sldLayoutMk cId="3249343329" sldId="2147483658"/>
              <ac:spMk id="28" creationId="{BECBD0A9-3277-4D68-AE4D-380EECA853D5}"/>
            </ac:spMkLst>
          </pc:spChg>
          <pc:grpChg chg="add del mod">
            <ac:chgData name="赵 联庆" userId="73432175d4177085" providerId="LiveId" clId="{5BBF443B-976B-437E-A35D-B4A3E217EEB3}" dt="2021-01-14T02:46:30.628" v="6" actId="165"/>
            <ac:grpSpMkLst>
              <pc:docMk/>
              <pc:sldMasterMk cId="2146158388" sldId="2147483648"/>
              <pc:sldLayoutMk cId="3249343329" sldId="2147483658"/>
              <ac:grpSpMk id="4" creationId="{C5D17FDC-9B36-4748-ADB6-4463B447F7B8}"/>
            </ac:grpSpMkLst>
          </pc:grpChg>
          <pc:grpChg chg="add del mod">
            <ac:chgData name="赵 联庆" userId="73432175d4177085" providerId="LiveId" clId="{5BBF443B-976B-437E-A35D-B4A3E217EEB3}" dt="2021-01-14T02:48:15.250" v="43" actId="478"/>
            <ac:grpSpMkLst>
              <pc:docMk/>
              <pc:sldMasterMk cId="2146158388" sldId="2147483648"/>
              <pc:sldLayoutMk cId="3249343329" sldId="2147483658"/>
              <ac:grpSpMk id="7" creationId="{7F54821F-5B1E-4E4B-B9C7-FE71D21F3A9B}"/>
            </ac:grpSpMkLst>
          </pc:grpChg>
          <pc:grpChg chg="add del mod">
            <ac:chgData name="赵 联庆" userId="73432175d4177085" providerId="LiveId" clId="{5BBF443B-976B-437E-A35D-B4A3E217EEB3}" dt="2021-01-14T02:48:16.935" v="44" actId="478"/>
            <ac:grpSpMkLst>
              <pc:docMk/>
              <pc:sldMasterMk cId="2146158388" sldId="2147483648"/>
              <pc:sldLayoutMk cId="3249343329" sldId="2147483658"/>
              <ac:grpSpMk id="10" creationId="{CFF60394-29E2-428E-B0D5-10F6C086E3DA}"/>
            </ac:grpSpMkLst>
          </pc:grpChg>
          <pc:grpChg chg="add del mod">
            <ac:chgData name="赵 联庆" userId="73432175d4177085" providerId="LiveId" clId="{5BBF443B-976B-437E-A35D-B4A3E217EEB3}" dt="2021-01-14T02:48:18.814" v="45" actId="478"/>
            <ac:grpSpMkLst>
              <pc:docMk/>
              <pc:sldMasterMk cId="2146158388" sldId="2147483648"/>
              <pc:sldLayoutMk cId="3249343329" sldId="2147483658"/>
              <ac:grpSpMk id="13" creationId="{4388F0CF-4290-4343-A0F2-965126E429A0}"/>
            </ac:grpSpMkLst>
          </pc:grpChg>
          <pc:grpChg chg="add del mod">
            <ac:chgData name="赵 联庆" userId="73432175d4177085" providerId="LiveId" clId="{5BBF443B-976B-437E-A35D-B4A3E217EEB3}" dt="2021-01-14T02:48:20.518" v="46" actId="478"/>
            <ac:grpSpMkLst>
              <pc:docMk/>
              <pc:sldMasterMk cId="2146158388" sldId="2147483648"/>
              <pc:sldLayoutMk cId="3249343329" sldId="2147483658"/>
              <ac:grpSpMk id="16" creationId="{C0CE0056-90F0-4B8F-8D24-15E14AEE0737}"/>
            </ac:grpSpMkLst>
          </pc:grpChg>
        </pc:sldLayoutChg>
        <pc:sldLayoutChg chg="add del mod modTransition">
          <pc:chgData name="赵 联庆" userId="73432175d4177085" providerId="LiveId" clId="{5BBF443B-976B-437E-A35D-B4A3E217EEB3}" dt="2021-01-14T02:48:47.156" v="51" actId="2696"/>
          <pc:sldLayoutMkLst>
            <pc:docMk/>
            <pc:sldMasterMk cId="2146158388" sldId="2147483648"/>
            <pc:sldLayoutMk cId="1734904491" sldId="2147483659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B4A61C-6C9E-4571-98AB-DCE859B0FB7B}" type="datetimeFigureOut">
              <a:rPr lang="zh-CN" altLang="en-US" smtClean="0"/>
              <a:t>2024/2/6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93E652-97E8-4E43-81D4-B2F97C751B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3569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B23CFE-E85A-4CB1-B388-FD452395EFF5}" type="datetimeFigureOut">
              <a:rPr lang="zh-CN" altLang="en-US" smtClean="0"/>
              <a:t>2024/2/6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3013"/>
            <a:ext cx="5962650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0720" y="4783307"/>
            <a:ext cx="5445760" cy="3913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13E388-8A17-44FA-AE8B-AAB64D7735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97526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806915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384892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423993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391364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414902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35058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279963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2921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3013"/>
            <a:ext cx="5962650" cy="33543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71DCCC-45F5-481E-A028-86055A13174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586620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541800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>
                <a:solidFill>
                  <a:prstClr val="black"/>
                </a:solidFill>
              </a:rPr>
              <a:pPr/>
              <a:t>19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45054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11619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86518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91833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54823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94864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70785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169243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0055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812" y="44625"/>
            <a:ext cx="805270" cy="28490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4" y="-324"/>
            <a:ext cx="12192001" cy="6858000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2235" y="3345520"/>
            <a:ext cx="12193588" cy="2948630"/>
          </a:xfrm>
          <a:prstGeom prst="rect">
            <a:avLst/>
          </a:prstGeom>
          <a:solidFill>
            <a:schemeClr val="tx1">
              <a:lumMod val="95000"/>
              <a:lumOff val="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n>
                <a:solidFill>
                  <a:schemeClr val="bg2">
                    <a:lumMod val="10000"/>
                  </a:schemeClr>
                </a:solidFill>
              </a:ln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3217540" y="4940844"/>
            <a:ext cx="5689373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标题 6"/>
          <p:cNvSpPr>
            <a:spLocks noGrp="1"/>
          </p:cNvSpPr>
          <p:nvPr>
            <p:ph type="title" hasCustomPrompt="1"/>
          </p:nvPr>
        </p:nvSpPr>
        <p:spPr>
          <a:xfrm>
            <a:off x="838310" y="3573017"/>
            <a:ext cx="10515382" cy="132556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lang="zh-CN" altLang="en-US" sz="7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marL="0" lvl="0"/>
            <a:r>
              <a:rPr lang="zh-CN" altLang="en-US" dirty="0"/>
              <a:t>物理精品课件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sz="quarter" idx="10"/>
          </p:nvPr>
        </p:nvSpPr>
        <p:spPr>
          <a:xfrm>
            <a:off x="3156392" y="5006007"/>
            <a:ext cx="58336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marL="0" lvl="0" algn="ctr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2558162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1" y="2130427"/>
            <a:ext cx="10363200" cy="1470025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7200">
                <a:solidFill>
                  <a:srgbClr val="595959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1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>
                <a:solidFill>
                  <a:srgbClr val="595959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2024/2/6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1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44625"/>
            <a:ext cx="805270" cy="284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5328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 userDrawn="1"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椭圆 9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" name="组合 10"/>
            <p:cNvGrpSpPr/>
            <p:nvPr userDrawn="1"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椭圆 12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4" name="组合 13"/>
            <p:cNvGrpSpPr/>
            <p:nvPr userDrawn="1"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椭圆 15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7" name="组合 16"/>
            <p:cNvGrpSpPr/>
            <p:nvPr userDrawn="1"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椭圆 18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 userDrawn="1"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椭圆 21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3" name="组合 22"/>
            <p:cNvGrpSpPr/>
            <p:nvPr userDrawn="1"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椭圆 24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6" name="组合 25"/>
            <p:cNvGrpSpPr/>
            <p:nvPr userDrawn="1"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椭圆 27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9" name="组合 28"/>
            <p:cNvGrpSpPr/>
            <p:nvPr userDrawn="1"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椭圆 30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2" name="组合 31"/>
            <p:cNvGrpSpPr/>
            <p:nvPr userDrawn="1"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34" name="椭圆 33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7167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2024/2/6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1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44625"/>
            <a:ext cx="805270" cy="284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2973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矩形 8"/>
          <p:cNvSpPr/>
          <p:nvPr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grpSp>
        <p:nvGrpSpPr>
          <p:cNvPr id="4" name="组合 3"/>
          <p:cNvGrpSpPr/>
          <p:nvPr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3902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正文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14397" y="260648"/>
            <a:ext cx="6793971" cy="663608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defRPr sz="40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43472" y="1460782"/>
            <a:ext cx="9457051" cy="435133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933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133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133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6184075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812" y="44625"/>
            <a:ext cx="805270" cy="28490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4" y="-324"/>
            <a:ext cx="12192001" cy="6858000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2235" y="3345520"/>
            <a:ext cx="12193588" cy="2948630"/>
          </a:xfrm>
          <a:prstGeom prst="rect">
            <a:avLst/>
          </a:prstGeom>
          <a:solidFill>
            <a:schemeClr val="tx1">
              <a:lumMod val="95000"/>
              <a:lumOff val="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rgbClr val="EEECE1">
                    <a:lumMod val="10000"/>
                  </a:srgbClr>
                </a:solidFill>
              </a:ln>
              <a:solidFill>
                <a:prstClr val="white"/>
              </a:solidFill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3217540" y="4940844"/>
            <a:ext cx="5689373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标题 6"/>
          <p:cNvSpPr>
            <a:spLocks noGrp="1"/>
          </p:cNvSpPr>
          <p:nvPr>
            <p:ph type="title" hasCustomPrompt="1"/>
          </p:nvPr>
        </p:nvSpPr>
        <p:spPr>
          <a:xfrm>
            <a:off x="838310" y="3573017"/>
            <a:ext cx="10515382" cy="132556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lang="zh-CN" altLang="en-US" sz="7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marL="0" lvl="0"/>
            <a:r>
              <a:rPr lang="zh-CN" altLang="en-US" dirty="0"/>
              <a:t>物理精品课件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sz="quarter" idx="10"/>
          </p:nvPr>
        </p:nvSpPr>
        <p:spPr>
          <a:xfrm>
            <a:off x="3156392" y="5006007"/>
            <a:ext cx="58336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marL="0" lvl="0" algn="ctr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4360604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  <p:grpSp>
        <p:nvGrpSpPr>
          <p:cNvPr id="50" name="组合 49"/>
          <p:cNvGrpSpPr/>
          <p:nvPr/>
        </p:nvGrpSpPr>
        <p:grpSpPr>
          <a:xfrm>
            <a:off x="3071270" y="1677714"/>
            <a:ext cx="8354015" cy="4631607"/>
            <a:chOff x="3070870" y="1677713"/>
            <a:chExt cx="8352928" cy="4631607"/>
          </a:xfrm>
        </p:grpSpPr>
        <p:sp>
          <p:nvSpPr>
            <p:cNvPr id="51" name="圆角矩形 50"/>
            <p:cNvSpPr/>
            <p:nvPr/>
          </p:nvSpPr>
          <p:spPr>
            <a:xfrm>
              <a:off x="3070870" y="1677713"/>
              <a:ext cx="8352928" cy="4631607"/>
            </a:xfrm>
            <a:prstGeom prst="roundRect">
              <a:avLst>
                <a:gd name="adj" fmla="val 7667"/>
              </a:avLst>
            </a:prstGeom>
            <a:solidFill>
              <a:schemeClr val="bg1"/>
            </a:solidFill>
            <a:ln>
              <a:solidFill>
                <a:srgbClr val="569D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2" name="圆角矩形 51"/>
            <p:cNvSpPr/>
            <p:nvPr/>
          </p:nvSpPr>
          <p:spPr>
            <a:xfrm>
              <a:off x="3170954" y="1773319"/>
              <a:ext cx="8152760" cy="4440395"/>
            </a:xfrm>
            <a:prstGeom prst="roundRect">
              <a:avLst>
                <a:gd name="adj" fmla="val 7667"/>
              </a:avLst>
            </a:prstGeom>
            <a:solidFill>
              <a:schemeClr val="bg1"/>
            </a:solidFill>
            <a:ln w="12700">
              <a:solidFill>
                <a:srgbClr val="569DD8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161429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65756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300190" y="2204742"/>
            <a:ext cx="424902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再  见</a:t>
            </a:r>
          </a:p>
        </p:txBody>
      </p:sp>
    </p:spTree>
    <p:extLst>
      <p:ext uri="{BB962C8B-B14F-4D97-AF65-F5344CB8AC3E}">
        <p14:creationId xmlns:p14="http://schemas.microsoft.com/office/powerpoint/2010/main" val="272798503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2678544" y="1161288"/>
            <a:ext cx="8675255" cy="50156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  <p:extLst>
      <p:ext uri="{BB962C8B-B14F-4D97-AF65-F5344CB8AC3E}">
        <p14:creationId xmlns:p14="http://schemas.microsoft.com/office/powerpoint/2010/main" val="10989513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矩形 8"/>
          <p:cNvSpPr/>
          <p:nvPr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grpSp>
        <p:nvGrpSpPr>
          <p:cNvPr id="4" name="组合 3"/>
          <p:cNvGrpSpPr/>
          <p:nvPr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  <p:grpSp>
        <p:nvGrpSpPr>
          <p:cNvPr id="50" name="组合 49"/>
          <p:cNvGrpSpPr/>
          <p:nvPr/>
        </p:nvGrpSpPr>
        <p:grpSpPr>
          <a:xfrm>
            <a:off x="3071270" y="1677714"/>
            <a:ext cx="8354015" cy="4631607"/>
            <a:chOff x="3070870" y="1677713"/>
            <a:chExt cx="8352928" cy="4631607"/>
          </a:xfrm>
        </p:grpSpPr>
        <p:sp>
          <p:nvSpPr>
            <p:cNvPr id="51" name="圆角矩形 50"/>
            <p:cNvSpPr/>
            <p:nvPr/>
          </p:nvSpPr>
          <p:spPr>
            <a:xfrm>
              <a:off x="3070870" y="1677713"/>
              <a:ext cx="8352928" cy="4631607"/>
            </a:xfrm>
            <a:prstGeom prst="roundRect">
              <a:avLst>
                <a:gd name="adj" fmla="val 7667"/>
              </a:avLst>
            </a:prstGeom>
            <a:solidFill>
              <a:schemeClr val="bg1"/>
            </a:solidFill>
            <a:ln>
              <a:solidFill>
                <a:srgbClr val="569D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52" name="圆角矩形 51"/>
            <p:cNvSpPr/>
            <p:nvPr/>
          </p:nvSpPr>
          <p:spPr>
            <a:xfrm>
              <a:off x="3170954" y="1773319"/>
              <a:ext cx="8152760" cy="4440395"/>
            </a:xfrm>
            <a:prstGeom prst="roundRect">
              <a:avLst>
                <a:gd name="adj" fmla="val 7667"/>
              </a:avLst>
            </a:prstGeom>
            <a:solidFill>
              <a:schemeClr val="bg1"/>
            </a:solidFill>
            <a:ln w="12700">
              <a:solidFill>
                <a:srgbClr val="569DD8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</p:spTree>
    <p:extLst>
      <p:ext uri="{BB962C8B-B14F-4D97-AF65-F5344CB8AC3E}">
        <p14:creationId xmlns:p14="http://schemas.microsoft.com/office/powerpoint/2010/main" val="274695014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34FCE23-231B-4CFE-A76F-252AEF0EE017}" type="datetimeFigureOut">
              <a:rPr lang="zh-CN" altLang="en-US" smtClean="0">
                <a:solidFill>
                  <a:prstClr val="black"/>
                </a:solidFill>
              </a:rPr>
              <a:pPr/>
              <a:t>2024/2/6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6536A5-DAEE-4F65-B2D5-30A7A77F84C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100643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2212848"/>
            <a:ext cx="6806184" cy="1297114"/>
          </a:xfrm>
          <a:prstGeom prst="rect">
            <a:avLst/>
          </a:prstGeom>
        </p:spPr>
        <p:txBody>
          <a:bodyPr anchor="ctr" anchorCtr="0"/>
          <a:lstStyle>
            <a:lvl1pPr algn="ctr">
              <a:defRPr sz="6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/>
              <a:t>再 见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34FCE23-231B-4CFE-A76F-252AEF0EE017}" type="datetimeFigureOut">
              <a:rPr lang="zh-CN" altLang="en-US" smtClean="0">
                <a:solidFill>
                  <a:prstClr val="black"/>
                </a:solidFill>
              </a:rPr>
              <a:pPr/>
              <a:t>2024/2/6</a:t>
            </a:fld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F6536A5-DAEE-4F65-B2D5-30A7A77F84C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355776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816669"/>
            <a:ext cx="7315200" cy="1307275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34FCE23-231B-4CFE-A76F-252AEF0EE017}" type="datetimeFigureOut">
              <a:rPr lang="zh-CN" altLang="en-US" smtClean="0">
                <a:solidFill>
                  <a:prstClr val="black"/>
                </a:solidFill>
              </a:rPr>
              <a:pPr/>
              <a:t>2024/2/6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6536A5-DAEE-4F65-B2D5-30A7A77F84C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838200" y="4123944"/>
            <a:ext cx="7315200" cy="7596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40323810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  <p:extLst>
      <p:ext uri="{BB962C8B-B14F-4D97-AF65-F5344CB8AC3E}">
        <p14:creationId xmlns:p14="http://schemas.microsoft.com/office/powerpoint/2010/main" val="17432152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矩形 8"/>
          <p:cNvSpPr/>
          <p:nvPr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grpSp>
        <p:nvGrpSpPr>
          <p:cNvPr id="4" name="组合 3"/>
          <p:cNvGrpSpPr/>
          <p:nvPr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0301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53861"/>
            <a:ext cx="805270" cy="28490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5" y="325"/>
            <a:ext cx="12192000" cy="6857107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300190" y="2204742"/>
            <a:ext cx="424902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再  见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200" y="44503"/>
            <a:ext cx="805270" cy="284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7629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2678544" y="1161288"/>
            <a:ext cx="8675255" cy="50156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  <p:extLst>
      <p:ext uri="{BB962C8B-B14F-4D97-AF65-F5344CB8AC3E}">
        <p14:creationId xmlns:p14="http://schemas.microsoft.com/office/powerpoint/2010/main" val="36274468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34FCE23-231B-4CFE-A76F-252AEF0EE017}" type="datetimeFigureOut">
              <a:rPr lang="zh-CN" altLang="en-US" smtClean="0"/>
              <a:t>2024/2/6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392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2212848"/>
            <a:ext cx="6806184" cy="1297114"/>
          </a:xfrm>
          <a:prstGeom prst="rect">
            <a:avLst/>
          </a:prstGeom>
        </p:spPr>
        <p:txBody>
          <a:bodyPr anchor="ctr" anchorCtr="0"/>
          <a:lstStyle>
            <a:lvl1pPr algn="ctr">
              <a:defRPr sz="6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/>
              <a:t>再 见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34FCE23-231B-4CFE-A76F-252AEF0EE017}" type="datetimeFigureOut">
              <a:rPr lang="zh-CN" altLang="en-US" smtClean="0"/>
              <a:pPr/>
              <a:t>2024/2/6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F6536A5-DAEE-4F65-B2D5-30A7A77F84C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83883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816669"/>
            <a:ext cx="7315200" cy="1307275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34FCE23-231B-4CFE-A76F-252AEF0EE017}" type="datetimeFigureOut">
              <a:rPr lang="zh-CN" altLang="en-US" smtClean="0"/>
              <a:t>2024/2/6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838200" y="4123944"/>
            <a:ext cx="7315200" cy="7596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49" y="172904"/>
            <a:ext cx="1101621" cy="389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25487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  <p:extLst>
      <p:ext uri="{BB962C8B-B14F-4D97-AF65-F5344CB8AC3E}">
        <p14:creationId xmlns:p14="http://schemas.microsoft.com/office/powerpoint/2010/main" val="21639781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9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70122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65" r:id="rId8"/>
    <p:sldLayoutId id="2147483649" r:id="rId9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67300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92" r:id="rId5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64521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2.pn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2.pn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2.png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2.png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2.png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2.png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2.png"/><Relationship Id="rId4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png"/><Relationship Id="rId7" Type="http://schemas.openxmlformats.org/officeDocument/2006/relationships/image" Target="../media/image1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10" Type="http://schemas.openxmlformats.org/officeDocument/2006/relationships/image" Target="../media/image13.png"/><Relationship Id="rId4" Type="http://schemas.openxmlformats.org/officeDocument/2006/relationships/image" Target="../media/image15.jpeg"/><Relationship Id="rId9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20.jpe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2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25.jpe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7.png"/><Relationship Id="rId5" Type="http://schemas.microsoft.com/office/2007/relationships/hdphoto" Target="../media/hdphoto1.wdp"/><Relationship Id="rId4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2.png"/><Relationship Id="rId5" Type="http://schemas.openxmlformats.org/officeDocument/2006/relationships/image" Target="../media/image13.png"/><Relationship Id="rId4" Type="http://schemas.openxmlformats.org/officeDocument/2006/relationships/image" Target="../media/image29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7" Type="http://schemas.openxmlformats.org/officeDocument/2006/relationships/image" Target="../media/image30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2.png"/><Relationship Id="rId5" Type="http://schemas.openxmlformats.org/officeDocument/2006/relationships/image" Target="../media/image13.png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26.png"/><Relationship Id="rId7" Type="http://schemas.openxmlformats.org/officeDocument/2006/relationships/image" Target="../media/image3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2.jpg"/><Relationship Id="rId5" Type="http://schemas.openxmlformats.org/officeDocument/2006/relationships/image" Target="../media/image31.jpeg"/><Relationship Id="rId4" Type="http://schemas.microsoft.com/office/2007/relationships/hdphoto" Target="../media/hdphoto1.wdp"/><Relationship Id="rId9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309047"/>
            <a:ext cx="7594490" cy="1325563"/>
          </a:xfrm>
        </p:spPr>
        <p:txBody>
          <a:bodyPr>
            <a:normAutofit/>
          </a:bodyPr>
          <a:lstStyle/>
          <a:p>
            <a:r>
              <a:rPr lang="zh-CN" altLang="en-US" sz="6000" dirty="0">
                <a:solidFill>
                  <a:srgbClr val="026BA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第十四章 内能的利用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570976" y="3909603"/>
            <a:ext cx="6452538" cy="1446550"/>
          </a:xfrm>
        </p:spPr>
        <p:txBody>
          <a:bodyPr/>
          <a:lstStyle/>
          <a:p>
            <a:pPr algn="ctr"/>
            <a:r>
              <a:rPr lang="zh-CN" altLang="en-US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节  能量的转化和守恒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41486" y="3634610"/>
            <a:ext cx="7453004" cy="0"/>
          </a:xfrm>
          <a:prstGeom prst="line">
            <a:avLst/>
          </a:prstGeom>
          <a:ln w="38100">
            <a:solidFill>
              <a:srgbClr val="0163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3650" y="0"/>
            <a:ext cx="5848350" cy="6857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0063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44"/>
          <p:cNvSpPr>
            <a:spLocks noChangeArrowheads="1"/>
          </p:cNvSpPr>
          <p:nvPr/>
        </p:nvSpPr>
        <p:spPr bwMode="auto">
          <a:xfrm>
            <a:off x="2680446" y="2311162"/>
            <a:ext cx="893647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kumimoji="1"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）能量守恒定律是自然界最普遍、最重要的基本定律之一。</a:t>
            </a:r>
            <a:endParaRPr kumimoji="1" lang="en-US" altLang="zh-CN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2" name="Rectangle 44"/>
          <p:cNvSpPr>
            <a:spLocks noChangeArrowheads="1"/>
          </p:cNvSpPr>
          <p:nvPr/>
        </p:nvSpPr>
        <p:spPr bwMode="auto">
          <a:xfrm>
            <a:off x="2680446" y="1757437"/>
            <a:ext cx="902593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说明：</a:t>
            </a:r>
          </a:p>
        </p:txBody>
      </p:sp>
      <p:sp>
        <p:nvSpPr>
          <p:cNvPr id="41" name="Shape 25434"/>
          <p:cNvSpPr/>
          <p:nvPr/>
        </p:nvSpPr>
        <p:spPr>
          <a:xfrm>
            <a:off x="2957062" y="525519"/>
            <a:ext cx="617952" cy="5608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sp>
        <p:nvSpPr>
          <p:cNvPr id="42" name="Shape 25434"/>
          <p:cNvSpPr/>
          <p:nvPr/>
        </p:nvSpPr>
        <p:spPr>
          <a:xfrm>
            <a:off x="2966587" y="468369"/>
            <a:ext cx="536808" cy="487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sp>
        <p:nvSpPr>
          <p:cNvPr id="43" name="圆角矩形 42"/>
          <p:cNvSpPr/>
          <p:nvPr/>
        </p:nvSpPr>
        <p:spPr>
          <a:xfrm>
            <a:off x="2935841" y="598277"/>
            <a:ext cx="3504180" cy="567189"/>
          </a:xfrm>
          <a:prstGeom prst="roundRect">
            <a:avLst>
              <a:gd name="adj" fmla="val 48539"/>
            </a:avLst>
          </a:prstGeom>
          <a:solidFill>
            <a:srgbClr val="026BA5"/>
          </a:solidFill>
          <a:ln w="285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5" name="Group 2261"/>
          <p:cNvGrpSpPr/>
          <p:nvPr/>
        </p:nvGrpSpPr>
        <p:grpSpPr>
          <a:xfrm flipH="1">
            <a:off x="2816464" y="403136"/>
            <a:ext cx="936802" cy="899144"/>
            <a:chOff x="-2" y="-1"/>
            <a:chExt cx="877274" cy="877273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46" name="Shape 2248"/>
            <p:cNvSpPr/>
            <p:nvPr/>
          </p:nvSpPr>
          <p:spPr>
            <a:xfrm>
              <a:off x="-2" y="-1"/>
              <a:ext cx="877274" cy="8772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026BA5"/>
            </a:solidFill>
            <a:ln w="28575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  <p:sp>
          <p:nvSpPr>
            <p:cNvPr id="47" name="Shape 2258"/>
            <p:cNvSpPr/>
            <p:nvPr/>
          </p:nvSpPr>
          <p:spPr>
            <a:xfrm>
              <a:off x="549890" y="549890"/>
              <a:ext cx="49604" cy="496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168" y="0"/>
                  </a:moveTo>
                  <a:cubicBezTo>
                    <a:pt x="3032" y="1516"/>
                    <a:pt x="1516" y="3032"/>
                    <a:pt x="0" y="4547"/>
                  </a:cubicBezTo>
                  <a:cubicBezTo>
                    <a:pt x="17053" y="21600"/>
                    <a:pt x="17053" y="21600"/>
                    <a:pt x="17053" y="21600"/>
                  </a:cubicBezTo>
                  <a:cubicBezTo>
                    <a:pt x="18568" y="20084"/>
                    <a:pt x="20084" y="18947"/>
                    <a:pt x="21600" y="17432"/>
                  </a:cubicBezTo>
                  <a:cubicBezTo>
                    <a:pt x="4168" y="0"/>
                    <a:pt x="4168" y="0"/>
                    <a:pt x="4168" y="0"/>
                  </a:cubicBezTo>
                </a:path>
              </a:pathLst>
            </a:custGeom>
            <a:solidFill>
              <a:srgbClr val="C4C6CA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  <p:sp>
        <p:nvSpPr>
          <p:cNvPr id="48" name="文本框 47"/>
          <p:cNvSpPr txBox="1"/>
          <p:nvPr/>
        </p:nvSpPr>
        <p:spPr>
          <a:xfrm>
            <a:off x="3762790" y="626454"/>
            <a:ext cx="2602151" cy="615454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t">
            <a:noAutofit/>
            <a:scene3d>
              <a:camera prst="orthographicFront"/>
              <a:lightRig rig="threePt" dir="t"/>
            </a:scene3d>
            <a:sp3d>
              <a:bevelT w="0" h="0"/>
              <a:bevelB w="0" h="0"/>
            </a:sp3d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能量守恒定律</a:t>
            </a:r>
          </a:p>
        </p:txBody>
      </p:sp>
      <p:sp>
        <p:nvSpPr>
          <p:cNvPr id="49" name="Shape 25434"/>
          <p:cNvSpPr/>
          <p:nvPr/>
        </p:nvSpPr>
        <p:spPr>
          <a:xfrm>
            <a:off x="3005219" y="566701"/>
            <a:ext cx="559291" cy="487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sp>
        <p:nvSpPr>
          <p:cNvPr id="50" name="Rectangle 44"/>
          <p:cNvSpPr>
            <a:spLocks noChangeArrowheads="1"/>
          </p:cNvSpPr>
          <p:nvPr/>
        </p:nvSpPr>
        <p:spPr bwMode="auto">
          <a:xfrm>
            <a:off x="2680446" y="2882468"/>
            <a:ext cx="9027459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kumimoji="1"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）能量在转化</a:t>
            </a:r>
            <a:r>
              <a:rPr kumimoji="1"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/</a:t>
            </a: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转移过程中，能量的总量保持不变。但某种形式的能量不一定保持不变。</a:t>
            </a:r>
            <a:endParaRPr kumimoji="1" lang="en-US" altLang="zh-CN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816464" y="4714419"/>
            <a:ext cx="8889921" cy="1897112"/>
            <a:chOff x="2816464" y="4714419"/>
            <a:chExt cx="8889921" cy="189711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62377" y="4714419"/>
              <a:ext cx="1544008" cy="1897112"/>
            </a:xfrm>
            <a:prstGeom prst="rect">
              <a:avLst/>
            </a:prstGeom>
          </p:spPr>
        </p:pic>
        <p:sp>
          <p:nvSpPr>
            <p:cNvPr id="3" name="圆角矩形 2"/>
            <p:cNvSpPr/>
            <p:nvPr/>
          </p:nvSpPr>
          <p:spPr>
            <a:xfrm>
              <a:off x="2816464" y="4755047"/>
              <a:ext cx="7352179" cy="1130157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19050">
              <a:solidFill>
                <a:srgbClr val="203092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816464" y="4830760"/>
              <a:ext cx="7352179" cy="9787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    既然能量是守恒的，那能否制造一种</a:t>
              </a:r>
              <a:r>
                <a:rPr lang="zh-CN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不需要外界能量供给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，就源源不断地对外做功的机器呢？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96483" y="1933450"/>
            <a:ext cx="1572904" cy="658425"/>
            <a:chOff x="118542" y="795531"/>
            <a:chExt cx="1572904" cy="658425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37" name="文本框 36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96483" y="719218"/>
            <a:ext cx="1572904" cy="658425"/>
            <a:chOff x="3142451" y="548680"/>
            <a:chExt cx="1572904" cy="658425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0" name="文本框 3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03352" y="3157820"/>
            <a:ext cx="1572904" cy="658425"/>
            <a:chOff x="3142451" y="548680"/>
            <a:chExt cx="1572904" cy="658425"/>
          </a:xfrm>
        </p:grpSpPr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2" name="文本框 5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142203" y="4433727"/>
            <a:ext cx="1572904" cy="658425"/>
            <a:chOff x="3142451" y="548680"/>
            <a:chExt cx="1572904" cy="658425"/>
          </a:xfrm>
        </p:grpSpPr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5" name="文本框 5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142203" y="5709634"/>
            <a:ext cx="1572904" cy="658425"/>
            <a:chOff x="3142451" y="548680"/>
            <a:chExt cx="1572904" cy="658425"/>
          </a:xfrm>
        </p:grpSpPr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8" name="文本框 5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44783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2" grpId="0"/>
      <p:bldP spid="5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圆角矩形 34"/>
          <p:cNvSpPr>
            <a:spLocks noChangeAspect="1"/>
          </p:cNvSpPr>
          <p:nvPr/>
        </p:nvSpPr>
        <p:spPr>
          <a:xfrm flipH="1">
            <a:off x="2566583" y="785584"/>
            <a:ext cx="9453608" cy="5544185"/>
          </a:xfrm>
          <a:prstGeom prst="roundRect">
            <a:avLst>
              <a:gd name="adj" fmla="val 8840"/>
            </a:avLst>
          </a:prstGeom>
          <a:noFill/>
          <a:ln w="19050">
            <a:solidFill>
              <a:srgbClr val="0F3552"/>
            </a:solidFill>
            <a:prstDash val="dash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103755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圆角矩形 35"/>
          <p:cNvSpPr/>
          <p:nvPr/>
        </p:nvSpPr>
        <p:spPr>
          <a:xfrm>
            <a:off x="2948684" y="554751"/>
            <a:ext cx="1910187" cy="461665"/>
          </a:xfrm>
          <a:prstGeom prst="roundRect">
            <a:avLst/>
          </a:prstGeom>
          <a:gradFill flip="none" rotWithShape="1">
            <a:gsLst>
              <a:gs pos="100000">
                <a:schemeClr val="bg1">
                  <a:lumMod val="75000"/>
                  <a:lumOff val="25000"/>
                </a:schemeClr>
              </a:gs>
              <a:gs pos="0">
                <a:schemeClr val="bg1">
                  <a:lumMod val="75000"/>
                </a:schemeClr>
              </a:gs>
            </a:gsLst>
            <a:lin ang="2700000" scaled="1"/>
            <a:tileRect/>
          </a:gra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永动机</a:t>
            </a:r>
            <a:r>
              <a:rPr lang="en-US" altLang="zh-CN" sz="2800" b="1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800" b="1" dirty="0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5579" y="1196959"/>
            <a:ext cx="6335613" cy="356792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文本框 2"/>
          <p:cNvSpPr txBox="1"/>
          <p:nvPr/>
        </p:nvSpPr>
        <p:spPr>
          <a:xfrm>
            <a:off x="2743797" y="4834456"/>
            <a:ext cx="9099176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虽然右边每个球对轮子产生的转动作用效果大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, </a:t>
            </a: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但是球的个数少；左边每个球产生的转动作用效果虽小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, </a:t>
            </a: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但是球的个数多。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所以，轮子不会持续转动、对外做功。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96483" y="1933450"/>
            <a:ext cx="1572904" cy="658425"/>
            <a:chOff x="118542" y="795531"/>
            <a:chExt cx="1572904" cy="658425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26" name="文本框 25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96483" y="719218"/>
            <a:ext cx="1572904" cy="658425"/>
            <a:chOff x="3142451" y="548680"/>
            <a:chExt cx="1572904" cy="658425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03352" y="3157820"/>
            <a:ext cx="1572904" cy="658425"/>
            <a:chOff x="3142451" y="548680"/>
            <a:chExt cx="1572904" cy="658425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8" name="文本框 3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42203" y="4433727"/>
            <a:ext cx="1572904" cy="658425"/>
            <a:chOff x="3142451" y="548680"/>
            <a:chExt cx="1572904" cy="658425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1" name="文本框 4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42203" y="5709634"/>
            <a:ext cx="1572904" cy="658425"/>
            <a:chOff x="3142451" y="548680"/>
            <a:chExt cx="1572904" cy="658425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8" name="文本框 5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347824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圆角矩形 34"/>
          <p:cNvSpPr>
            <a:spLocks noChangeAspect="1"/>
          </p:cNvSpPr>
          <p:nvPr/>
        </p:nvSpPr>
        <p:spPr>
          <a:xfrm flipH="1">
            <a:off x="2566583" y="785584"/>
            <a:ext cx="9453608" cy="5544185"/>
          </a:xfrm>
          <a:prstGeom prst="roundRect">
            <a:avLst>
              <a:gd name="adj" fmla="val 8840"/>
            </a:avLst>
          </a:prstGeom>
          <a:noFill/>
          <a:ln w="19050">
            <a:solidFill>
              <a:srgbClr val="0F3552"/>
            </a:solidFill>
            <a:prstDash val="dash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103755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圆角矩形 35"/>
          <p:cNvSpPr/>
          <p:nvPr/>
        </p:nvSpPr>
        <p:spPr>
          <a:xfrm>
            <a:off x="2948684" y="554751"/>
            <a:ext cx="1910187" cy="461665"/>
          </a:xfrm>
          <a:prstGeom prst="roundRect">
            <a:avLst/>
          </a:prstGeom>
          <a:gradFill flip="none" rotWithShape="1">
            <a:gsLst>
              <a:gs pos="100000">
                <a:schemeClr val="bg1">
                  <a:lumMod val="75000"/>
                  <a:lumOff val="25000"/>
                </a:schemeClr>
              </a:gs>
              <a:gs pos="0">
                <a:schemeClr val="bg1">
                  <a:lumMod val="75000"/>
                </a:schemeClr>
              </a:gs>
            </a:gsLst>
            <a:lin ang="2700000" scaled="1"/>
            <a:tileRect/>
          </a:gra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永动机</a:t>
            </a:r>
            <a:r>
              <a:rPr lang="en-US" altLang="zh-CN" sz="2800" b="1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en-US" sz="2800" b="1" dirty="0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43797" y="4834456"/>
            <a:ext cx="9099176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右边每个重球对轮子产生的转动作用效果虽然较大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, 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但是重球的个数却较少。总会有一个适当的位置，使左右两侧重球对轮子相反方向的转动作用效果恰好相等，使轮子在某一平衡位置静止下来。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6272" y="1173864"/>
            <a:ext cx="6374226" cy="358720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24" name="组合 23"/>
          <p:cNvGrpSpPr/>
          <p:nvPr/>
        </p:nvGrpSpPr>
        <p:grpSpPr>
          <a:xfrm>
            <a:off x="96483" y="1933450"/>
            <a:ext cx="1572904" cy="658425"/>
            <a:chOff x="118542" y="795531"/>
            <a:chExt cx="1572904" cy="658425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26" name="文本框 25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96483" y="719218"/>
            <a:ext cx="1572904" cy="658425"/>
            <a:chOff x="3142451" y="548680"/>
            <a:chExt cx="1572904" cy="658425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03352" y="3157820"/>
            <a:ext cx="1572904" cy="658425"/>
            <a:chOff x="3142451" y="548680"/>
            <a:chExt cx="1572904" cy="658425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8" name="文本框 3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42203" y="4433727"/>
            <a:ext cx="1572904" cy="658425"/>
            <a:chOff x="3142451" y="548680"/>
            <a:chExt cx="1572904" cy="658425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1" name="文本框 4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42203" y="5709634"/>
            <a:ext cx="1572904" cy="658425"/>
            <a:chOff x="3142451" y="548680"/>
            <a:chExt cx="1572904" cy="658425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8" name="文本框 5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784485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圆角矩形 34"/>
          <p:cNvSpPr>
            <a:spLocks noChangeAspect="1"/>
          </p:cNvSpPr>
          <p:nvPr/>
        </p:nvSpPr>
        <p:spPr>
          <a:xfrm flipH="1">
            <a:off x="2566583" y="785584"/>
            <a:ext cx="9453608" cy="5544185"/>
          </a:xfrm>
          <a:prstGeom prst="roundRect">
            <a:avLst>
              <a:gd name="adj" fmla="val 8840"/>
            </a:avLst>
          </a:prstGeom>
          <a:noFill/>
          <a:ln w="19050">
            <a:solidFill>
              <a:srgbClr val="0F3552"/>
            </a:solidFill>
            <a:prstDash val="dash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103755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圆角矩形 35"/>
          <p:cNvSpPr/>
          <p:nvPr/>
        </p:nvSpPr>
        <p:spPr>
          <a:xfrm>
            <a:off x="2948684" y="554751"/>
            <a:ext cx="1910187" cy="461665"/>
          </a:xfrm>
          <a:prstGeom prst="roundRect">
            <a:avLst/>
          </a:prstGeom>
          <a:gradFill flip="none" rotWithShape="1">
            <a:gsLst>
              <a:gs pos="100000">
                <a:schemeClr val="bg1">
                  <a:lumMod val="75000"/>
                  <a:lumOff val="25000"/>
                </a:schemeClr>
              </a:gs>
              <a:gs pos="0">
                <a:schemeClr val="bg1">
                  <a:lumMod val="75000"/>
                </a:schemeClr>
              </a:gs>
            </a:gsLst>
            <a:lin ang="2700000" scaled="1"/>
            <a:tileRect/>
          </a:gra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永动机</a:t>
            </a:r>
            <a:r>
              <a:rPr lang="en-US" altLang="zh-CN" sz="2800" b="1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zh-CN" altLang="en-US" sz="2800" b="1" dirty="0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3634" y="1665061"/>
            <a:ext cx="3212746" cy="348223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4" name="文本框 23"/>
          <p:cNvSpPr txBox="1"/>
          <p:nvPr/>
        </p:nvSpPr>
        <p:spPr>
          <a:xfrm>
            <a:off x="2904549" y="1459159"/>
            <a:ext cx="48678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    右图所示的这种设想中的永动机，现实中可以实现“永动”吗？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160777" y="3976440"/>
            <a:ext cx="15785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zh-CN" dirty="0"/>
              <a:t>克服砂轮摩擦做功</a:t>
            </a:r>
            <a:endParaRPr lang="en-US" altLang="zh-CN" dirty="0"/>
          </a:p>
        </p:txBody>
      </p:sp>
      <p:sp>
        <p:nvSpPr>
          <p:cNvPr id="27" name="文本框 26"/>
          <p:cNvSpPr txBox="1"/>
          <p:nvPr/>
        </p:nvSpPr>
        <p:spPr>
          <a:xfrm>
            <a:off x="5162411" y="3990073"/>
            <a:ext cx="146341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zh-CN" dirty="0"/>
              <a:t>带动抽水机做功</a:t>
            </a:r>
            <a:endParaRPr lang="en-US" altLang="zh-CN" dirty="0"/>
          </a:p>
        </p:txBody>
      </p:sp>
      <p:sp>
        <p:nvSpPr>
          <p:cNvPr id="29" name="文本框 28"/>
          <p:cNvSpPr txBox="1"/>
          <p:nvPr/>
        </p:nvSpPr>
        <p:spPr>
          <a:xfrm>
            <a:off x="4148951" y="2679847"/>
            <a:ext cx="14245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高处水槽水的势能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269727" y="5457604"/>
            <a:ext cx="29866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流水落差永动机</a:t>
            </a:r>
          </a:p>
        </p:txBody>
      </p:sp>
      <p:cxnSp>
        <p:nvCxnSpPr>
          <p:cNvPr id="4" name="直接箭头连接符 3"/>
          <p:cNvCxnSpPr/>
          <p:nvPr/>
        </p:nvCxnSpPr>
        <p:spPr>
          <a:xfrm flipH="1">
            <a:off x="4135888" y="3510844"/>
            <a:ext cx="327224" cy="426959"/>
          </a:xfrm>
          <a:prstGeom prst="straightConnector1">
            <a:avLst/>
          </a:prstGeom>
          <a:ln w="28575">
            <a:solidFill>
              <a:srgbClr val="20309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箭头连接符 37"/>
          <p:cNvCxnSpPr/>
          <p:nvPr/>
        </p:nvCxnSpPr>
        <p:spPr>
          <a:xfrm>
            <a:off x="5233674" y="3531203"/>
            <a:ext cx="285932" cy="422303"/>
          </a:xfrm>
          <a:prstGeom prst="straightConnector1">
            <a:avLst/>
          </a:prstGeom>
          <a:ln w="28575">
            <a:solidFill>
              <a:srgbClr val="20309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箭头连接符 38"/>
          <p:cNvCxnSpPr/>
          <p:nvPr/>
        </p:nvCxnSpPr>
        <p:spPr>
          <a:xfrm>
            <a:off x="5879535" y="4822879"/>
            <a:ext cx="14582" cy="477420"/>
          </a:xfrm>
          <a:prstGeom prst="straightConnector1">
            <a:avLst/>
          </a:prstGeom>
          <a:ln w="28575">
            <a:solidFill>
              <a:srgbClr val="20309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39"/>
          <p:cNvSpPr txBox="1"/>
          <p:nvPr/>
        </p:nvSpPr>
        <p:spPr>
          <a:xfrm>
            <a:off x="5162411" y="5304887"/>
            <a:ext cx="14245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高处水槽水的势能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96483" y="1933450"/>
            <a:ext cx="1572904" cy="658425"/>
            <a:chOff x="118542" y="795531"/>
            <a:chExt cx="1572904" cy="658425"/>
          </a:xfrm>
        </p:grpSpPr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43" name="文本框 42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96483" y="719218"/>
            <a:ext cx="1572904" cy="658425"/>
            <a:chOff x="3142451" y="548680"/>
            <a:chExt cx="1572904" cy="658425"/>
          </a:xfrm>
        </p:grpSpPr>
        <p:pic>
          <p:nvPicPr>
            <p:cNvPr id="59" name="图片 5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0" name="文本框 5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103352" y="3157820"/>
            <a:ext cx="1572904" cy="658425"/>
            <a:chOff x="3142451" y="548680"/>
            <a:chExt cx="1572904" cy="658425"/>
          </a:xfrm>
        </p:grpSpPr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3" name="文本框 6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142203" y="4433727"/>
            <a:ext cx="1572904" cy="658425"/>
            <a:chOff x="3142451" y="548680"/>
            <a:chExt cx="1572904" cy="658425"/>
          </a:xfrm>
        </p:grpSpPr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6" name="文本框 6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142203" y="5709634"/>
            <a:ext cx="1572904" cy="658425"/>
            <a:chOff x="3142451" y="548680"/>
            <a:chExt cx="1572904" cy="658425"/>
          </a:xfrm>
        </p:grpSpPr>
        <p:pic>
          <p:nvPicPr>
            <p:cNvPr id="68" name="图片 6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9" name="文本框 6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162689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6" grpId="0"/>
      <p:bldP spid="27" grpId="0"/>
      <p:bldP spid="29" grpId="0"/>
      <p:bldP spid="4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圆角矩形 29"/>
          <p:cNvSpPr/>
          <p:nvPr/>
        </p:nvSpPr>
        <p:spPr>
          <a:xfrm>
            <a:off x="2966587" y="3380113"/>
            <a:ext cx="5419726" cy="230832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rgbClr val="20309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03092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079081" y="3380113"/>
            <a:ext cx="5307231" cy="230832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任何一部机器，只能使能量从一种形式转化为另一种形式，而不能无中生有地制造能量。</a:t>
            </a:r>
            <a:r>
              <a:rPr lang="zh-CN" altLang="en-US" sz="24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因此，根本不可能造出永动机。</a:t>
            </a:r>
          </a:p>
        </p:txBody>
      </p:sp>
      <p:sp>
        <p:nvSpPr>
          <p:cNvPr id="38" name="Shape 25434"/>
          <p:cNvSpPr/>
          <p:nvPr/>
        </p:nvSpPr>
        <p:spPr>
          <a:xfrm>
            <a:off x="2957062" y="525519"/>
            <a:ext cx="617952" cy="5608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sp>
        <p:nvSpPr>
          <p:cNvPr id="39" name="Shape 25434"/>
          <p:cNvSpPr/>
          <p:nvPr/>
        </p:nvSpPr>
        <p:spPr>
          <a:xfrm>
            <a:off x="2966587" y="468369"/>
            <a:ext cx="536808" cy="487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sp>
        <p:nvSpPr>
          <p:cNvPr id="40" name="圆角矩形 39"/>
          <p:cNvSpPr/>
          <p:nvPr/>
        </p:nvSpPr>
        <p:spPr>
          <a:xfrm>
            <a:off x="2935841" y="598277"/>
            <a:ext cx="3504180" cy="567189"/>
          </a:xfrm>
          <a:prstGeom prst="roundRect">
            <a:avLst>
              <a:gd name="adj" fmla="val 48539"/>
            </a:avLst>
          </a:prstGeom>
          <a:solidFill>
            <a:srgbClr val="026BA5"/>
          </a:solidFill>
          <a:ln w="285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3" name="Group 2261"/>
          <p:cNvGrpSpPr/>
          <p:nvPr/>
        </p:nvGrpSpPr>
        <p:grpSpPr>
          <a:xfrm flipH="1">
            <a:off x="2816464" y="403136"/>
            <a:ext cx="936802" cy="899144"/>
            <a:chOff x="-2" y="-1"/>
            <a:chExt cx="877274" cy="877273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58" name="Shape 2248"/>
            <p:cNvSpPr/>
            <p:nvPr/>
          </p:nvSpPr>
          <p:spPr>
            <a:xfrm>
              <a:off x="-2" y="-1"/>
              <a:ext cx="877274" cy="8772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026BA5"/>
            </a:solidFill>
            <a:ln w="28575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  <p:sp>
          <p:nvSpPr>
            <p:cNvPr id="60" name="Shape 2258"/>
            <p:cNvSpPr/>
            <p:nvPr/>
          </p:nvSpPr>
          <p:spPr>
            <a:xfrm>
              <a:off x="549890" y="549890"/>
              <a:ext cx="49604" cy="496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168" y="0"/>
                  </a:moveTo>
                  <a:cubicBezTo>
                    <a:pt x="3032" y="1516"/>
                    <a:pt x="1516" y="3032"/>
                    <a:pt x="0" y="4547"/>
                  </a:cubicBezTo>
                  <a:cubicBezTo>
                    <a:pt x="17053" y="21600"/>
                    <a:pt x="17053" y="21600"/>
                    <a:pt x="17053" y="21600"/>
                  </a:cubicBezTo>
                  <a:cubicBezTo>
                    <a:pt x="18568" y="20084"/>
                    <a:pt x="20084" y="18947"/>
                    <a:pt x="21600" y="17432"/>
                  </a:cubicBezTo>
                  <a:cubicBezTo>
                    <a:pt x="4168" y="0"/>
                    <a:pt x="4168" y="0"/>
                    <a:pt x="4168" y="0"/>
                  </a:cubicBezTo>
                </a:path>
              </a:pathLst>
            </a:custGeom>
            <a:solidFill>
              <a:srgbClr val="C4C6CA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  <p:sp>
        <p:nvSpPr>
          <p:cNvPr id="61" name="文本框 60"/>
          <p:cNvSpPr txBox="1"/>
          <p:nvPr/>
        </p:nvSpPr>
        <p:spPr>
          <a:xfrm>
            <a:off x="3762790" y="626454"/>
            <a:ext cx="2602151" cy="615454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t">
            <a:noAutofit/>
            <a:scene3d>
              <a:camera prst="orthographicFront"/>
              <a:lightRig rig="threePt" dir="t"/>
            </a:scene3d>
            <a:sp3d>
              <a:bevelT w="0" h="0"/>
              <a:bevelB w="0" h="0"/>
            </a:sp3d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能量守恒定律</a:t>
            </a:r>
          </a:p>
        </p:txBody>
      </p:sp>
      <p:sp>
        <p:nvSpPr>
          <p:cNvPr id="62" name="Shape 25434"/>
          <p:cNvSpPr/>
          <p:nvPr/>
        </p:nvSpPr>
        <p:spPr>
          <a:xfrm>
            <a:off x="3005219" y="566701"/>
            <a:ext cx="559291" cy="487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sp>
        <p:nvSpPr>
          <p:cNvPr id="64" name="Rectangle 44"/>
          <p:cNvSpPr>
            <a:spLocks noChangeArrowheads="1"/>
          </p:cNvSpPr>
          <p:nvPr/>
        </p:nvSpPr>
        <p:spPr bwMode="auto">
          <a:xfrm>
            <a:off x="2916867" y="2126509"/>
            <a:ext cx="429399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kumimoji="1"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2.</a:t>
            </a: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永动机是不存在的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8248650" y="2126509"/>
            <a:ext cx="3133212" cy="3966892"/>
            <a:chOff x="8248650" y="2126509"/>
            <a:chExt cx="3133212" cy="396689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56089" y="4341563"/>
              <a:ext cx="1425773" cy="1751838"/>
            </a:xfrm>
            <a:prstGeom prst="rect">
              <a:avLst/>
            </a:prstGeom>
          </p:spPr>
        </p:pic>
        <p:sp>
          <p:nvSpPr>
            <p:cNvPr id="3" name="云形标注 2"/>
            <p:cNvSpPr/>
            <p:nvPr/>
          </p:nvSpPr>
          <p:spPr>
            <a:xfrm>
              <a:off x="8248650" y="2126509"/>
              <a:ext cx="3133212" cy="1644187"/>
            </a:xfrm>
            <a:prstGeom prst="cloudCallout">
              <a:avLst>
                <a:gd name="adj1" fmla="val 15592"/>
                <a:gd name="adj2" fmla="val 95621"/>
              </a:avLst>
            </a:prstGeom>
            <a:noFill/>
            <a:ln w="19050">
              <a:solidFill>
                <a:srgbClr val="20309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8591660" y="2348437"/>
              <a:ext cx="2447191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为什么从来没有一种永动机成功过？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96483" y="1933450"/>
            <a:ext cx="1572904" cy="658425"/>
            <a:chOff x="118542" y="795531"/>
            <a:chExt cx="1572904" cy="658425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42" name="文本框 41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96483" y="719218"/>
            <a:ext cx="1572904" cy="658425"/>
            <a:chOff x="3142451" y="548680"/>
            <a:chExt cx="1572904" cy="658425"/>
          </a:xfrm>
        </p:grpSpPr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5" name="文本框 6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103352" y="3157820"/>
            <a:ext cx="1572904" cy="658425"/>
            <a:chOff x="3142451" y="548680"/>
            <a:chExt cx="1572904" cy="658425"/>
          </a:xfrm>
        </p:grpSpPr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8" name="文本框 6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142203" y="4433727"/>
            <a:ext cx="1572904" cy="658425"/>
            <a:chOff x="3142451" y="548680"/>
            <a:chExt cx="1572904" cy="658425"/>
          </a:xfrm>
        </p:grpSpPr>
        <p:pic>
          <p:nvPicPr>
            <p:cNvPr id="70" name="图片 6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1" name="文本框 7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142203" y="5709634"/>
            <a:ext cx="1572904" cy="658425"/>
            <a:chOff x="3142451" y="548680"/>
            <a:chExt cx="1572904" cy="658425"/>
          </a:xfrm>
        </p:grpSpPr>
        <p:pic>
          <p:nvPicPr>
            <p:cNvPr id="73" name="图片 7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4" name="文本框 7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834603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0" grpId="1" animBg="1"/>
      <p:bldP spid="29" grpId="0"/>
      <p:bldP spid="29" grpId="1"/>
      <p:bldP spid="6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任意多边形 34"/>
          <p:cNvSpPr/>
          <p:nvPr/>
        </p:nvSpPr>
        <p:spPr>
          <a:xfrm>
            <a:off x="2966565" y="4083562"/>
            <a:ext cx="8532805" cy="2255130"/>
          </a:xfrm>
          <a:custGeom>
            <a:avLst/>
            <a:gdLst>
              <a:gd name="connsiteX0" fmla="*/ 467173 w 9694331"/>
              <a:gd name="connsiteY0" fmla="*/ 143919 h 2043595"/>
              <a:gd name="connsiteX1" fmla="*/ 2316293 w 9694331"/>
              <a:gd name="connsiteY1" fmla="*/ 326799 h 2043595"/>
              <a:gd name="connsiteX2" fmla="*/ 4795333 w 9694331"/>
              <a:gd name="connsiteY2" fmla="*/ 21999 h 2043595"/>
              <a:gd name="connsiteX3" fmla="*/ 8137973 w 9694331"/>
              <a:gd name="connsiteY3" fmla="*/ 113439 h 2043595"/>
              <a:gd name="connsiteX4" fmla="*/ 9418133 w 9694331"/>
              <a:gd name="connsiteY4" fmla="*/ 824639 h 2043595"/>
              <a:gd name="connsiteX5" fmla="*/ 9367333 w 9694331"/>
              <a:gd name="connsiteY5" fmla="*/ 1850799 h 2043595"/>
              <a:gd name="connsiteX6" fmla="*/ 5953573 w 9694331"/>
              <a:gd name="connsiteY6" fmla="*/ 2013359 h 2043595"/>
              <a:gd name="connsiteX7" fmla="*/ 3596453 w 9694331"/>
              <a:gd name="connsiteY7" fmla="*/ 2023519 h 2043595"/>
              <a:gd name="connsiteX8" fmla="*/ 284293 w 9694331"/>
              <a:gd name="connsiteY8" fmla="*/ 1799999 h 2043595"/>
              <a:gd name="connsiteX9" fmla="*/ 396053 w 9694331"/>
              <a:gd name="connsiteY9" fmla="*/ 32159 h 2043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694331" h="2043595">
                <a:moveTo>
                  <a:pt x="467173" y="143919"/>
                </a:moveTo>
                <a:cubicBezTo>
                  <a:pt x="1031053" y="245519"/>
                  <a:pt x="1594933" y="347119"/>
                  <a:pt x="2316293" y="326799"/>
                </a:cubicBezTo>
                <a:cubicBezTo>
                  <a:pt x="3037653" y="306479"/>
                  <a:pt x="3825053" y="57559"/>
                  <a:pt x="4795333" y="21999"/>
                </a:cubicBezTo>
                <a:cubicBezTo>
                  <a:pt x="5765613" y="-13561"/>
                  <a:pt x="7367506" y="-20334"/>
                  <a:pt x="8137973" y="113439"/>
                </a:cubicBezTo>
                <a:cubicBezTo>
                  <a:pt x="8908440" y="247212"/>
                  <a:pt x="9213240" y="535079"/>
                  <a:pt x="9418133" y="824639"/>
                </a:cubicBezTo>
                <a:cubicBezTo>
                  <a:pt x="9623026" y="1114199"/>
                  <a:pt x="9944760" y="1652679"/>
                  <a:pt x="9367333" y="1850799"/>
                </a:cubicBezTo>
                <a:cubicBezTo>
                  <a:pt x="8789906" y="2048919"/>
                  <a:pt x="6915386" y="1984572"/>
                  <a:pt x="5953573" y="2013359"/>
                </a:cubicBezTo>
                <a:cubicBezTo>
                  <a:pt x="4991760" y="2042146"/>
                  <a:pt x="4541333" y="2059079"/>
                  <a:pt x="3596453" y="2023519"/>
                </a:cubicBezTo>
                <a:cubicBezTo>
                  <a:pt x="2651573" y="1987959"/>
                  <a:pt x="817693" y="2131892"/>
                  <a:pt x="284293" y="1799999"/>
                </a:cubicBezTo>
                <a:cubicBezTo>
                  <a:pt x="-249107" y="1468106"/>
                  <a:pt x="73473" y="750132"/>
                  <a:pt x="396053" y="32159"/>
                </a:cubicBezTo>
              </a:path>
            </a:pathLst>
          </a:custGeom>
          <a:solidFill>
            <a:srgbClr val="FDC252">
              <a:alpha val="29000"/>
            </a:srgbClr>
          </a:solidFill>
          <a:ln w="31750">
            <a:noFill/>
          </a:ln>
          <a:effectLst>
            <a:glow>
              <a:schemeClr val="accent1"/>
            </a:glow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Text Box 15"/>
          <p:cNvSpPr txBox="1">
            <a:spLocks noChangeArrowheads="1"/>
          </p:cNvSpPr>
          <p:nvPr/>
        </p:nvSpPr>
        <p:spPr bwMode="auto">
          <a:xfrm>
            <a:off x="3896517" y="4282326"/>
            <a:ext cx="7304884" cy="1865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        太阳能板，在光照时发电，即把太阳能转化为电能；电能供给电动机，转化为机械能，调节百叶窗的开合；故该过程中发生的能量转化是光能→电能→机械能，故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C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正确，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ABD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错误。</a:t>
            </a:r>
            <a:endParaRPr lang="zh-CN" altLang="zh-CN" sz="2400" baseline="300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2512290" y="4061600"/>
            <a:ext cx="1543461" cy="2046058"/>
            <a:chOff x="2766138" y="3864422"/>
            <a:chExt cx="1543461" cy="2046058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6138" y="3864422"/>
              <a:ext cx="1543461" cy="2046058"/>
            </a:xfrm>
            <a:prstGeom prst="rect">
              <a:avLst/>
            </a:prstGeom>
          </p:spPr>
        </p:pic>
        <p:sp>
          <p:nvSpPr>
            <p:cNvPr id="39" name="矩形 38"/>
            <p:cNvSpPr/>
            <p:nvPr/>
          </p:nvSpPr>
          <p:spPr>
            <a:xfrm>
              <a:off x="3192689" y="5023832"/>
              <a:ext cx="95767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kern="100" dirty="0">
                  <a:effectLst>
                    <a:glow>
                      <a:srgbClr val="FDC050"/>
                    </a:glow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仿宋" panose="02010609060101010101" pitchFamily="49" charset="-122"/>
                </a:rPr>
                <a:t>解析</a:t>
              </a:r>
              <a:endParaRPr lang="zh-CN" altLang="en-US" sz="2400" dirty="0"/>
            </a:p>
          </p:txBody>
        </p:sp>
      </p:grpSp>
      <p:sp>
        <p:nvSpPr>
          <p:cNvPr id="42" name="Text Box 3"/>
          <p:cNvSpPr txBox="1">
            <a:spLocks noChangeArrowheads="1"/>
          </p:cNvSpPr>
          <p:nvPr/>
        </p:nvSpPr>
        <p:spPr bwMode="auto">
          <a:xfrm>
            <a:off x="2629581" y="1299495"/>
            <a:ext cx="9286194" cy="23083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 pitchFamily="18" charset="0"/>
              </a:rPr>
              <a:t>题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 pitchFamily="18" charset="0"/>
              </a:rPr>
              <a:t>1</a:t>
            </a:r>
            <a:r>
              <a:rPr lang="zh-CN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 pitchFamily="18" charset="0"/>
              </a:rPr>
              <a:t>.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 pitchFamily="18" charset="0"/>
              </a:rPr>
              <a:t>某智能百叶窗的叶片上贴有太阳能板，在光照时发电，给电动机供电以调节百叶窗的开合。该过程中发生的能量转化是（      ）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黑体" panose="02010609060101010101" pitchFamily="49" charset="-122"/>
              <a:sym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电能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 pitchFamily="18" charset="0"/>
              </a:rPr>
              <a:t>→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机械能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 pitchFamily="18" charset="0"/>
              </a:rPr>
              <a:t>→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光能    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光能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 pitchFamily="18" charset="0"/>
              </a:rPr>
              <a:t>→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机械能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 pitchFamily="18" charset="0"/>
              </a:rPr>
              <a:t>→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电能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 pitchFamily="18" charset="0"/>
              </a:rPr>
              <a:t>C.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 pitchFamily="18" charset="0"/>
              </a:rPr>
              <a:t>光能→电能→机械能         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 pitchFamily="18" charset="0"/>
              </a:rPr>
              <a:t>D.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 pitchFamily="18" charset="0"/>
              </a:rPr>
              <a:t>机械能→电能→光能</a:t>
            </a:r>
            <a:endParaRPr lang="zh-CN" sz="24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黑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0357939" y="1934134"/>
            <a:ext cx="4605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104362" y="3157820"/>
            <a:ext cx="1572904" cy="658425"/>
            <a:chOff x="118542" y="795531"/>
            <a:chExt cx="1572904" cy="658425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31" name="文本框 30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96483" y="1933450"/>
            <a:ext cx="1572904" cy="658425"/>
            <a:chOff x="3142451" y="548680"/>
            <a:chExt cx="1572904" cy="658425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4" name="文本框 3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96483" y="719218"/>
            <a:ext cx="1572904" cy="658425"/>
            <a:chOff x="3142451" y="548680"/>
            <a:chExt cx="1572904" cy="658425"/>
          </a:xfrm>
        </p:grpSpPr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3" name="文本框 6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142203" y="4433727"/>
            <a:ext cx="1572904" cy="658425"/>
            <a:chOff x="3142451" y="548680"/>
            <a:chExt cx="1572904" cy="658425"/>
          </a:xfrm>
        </p:grpSpPr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6" name="文本框 6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142203" y="5709634"/>
            <a:ext cx="1572904" cy="658425"/>
            <a:chOff x="3142451" y="548680"/>
            <a:chExt cx="1572904" cy="658425"/>
          </a:xfrm>
        </p:grpSpPr>
        <p:pic>
          <p:nvPicPr>
            <p:cNvPr id="68" name="图片 6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9" name="文本框 6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845555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/>
      <p:bldP spid="2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任意多边形 45"/>
          <p:cNvSpPr/>
          <p:nvPr/>
        </p:nvSpPr>
        <p:spPr>
          <a:xfrm>
            <a:off x="2887035" y="4305161"/>
            <a:ext cx="8933490" cy="2123747"/>
          </a:xfrm>
          <a:custGeom>
            <a:avLst/>
            <a:gdLst>
              <a:gd name="connsiteX0" fmla="*/ 467173 w 9694331"/>
              <a:gd name="connsiteY0" fmla="*/ 143919 h 2043595"/>
              <a:gd name="connsiteX1" fmla="*/ 2316293 w 9694331"/>
              <a:gd name="connsiteY1" fmla="*/ 326799 h 2043595"/>
              <a:gd name="connsiteX2" fmla="*/ 4795333 w 9694331"/>
              <a:gd name="connsiteY2" fmla="*/ 21999 h 2043595"/>
              <a:gd name="connsiteX3" fmla="*/ 8137973 w 9694331"/>
              <a:gd name="connsiteY3" fmla="*/ 113439 h 2043595"/>
              <a:gd name="connsiteX4" fmla="*/ 9418133 w 9694331"/>
              <a:gd name="connsiteY4" fmla="*/ 824639 h 2043595"/>
              <a:gd name="connsiteX5" fmla="*/ 9367333 w 9694331"/>
              <a:gd name="connsiteY5" fmla="*/ 1850799 h 2043595"/>
              <a:gd name="connsiteX6" fmla="*/ 5953573 w 9694331"/>
              <a:gd name="connsiteY6" fmla="*/ 2013359 h 2043595"/>
              <a:gd name="connsiteX7" fmla="*/ 3596453 w 9694331"/>
              <a:gd name="connsiteY7" fmla="*/ 2023519 h 2043595"/>
              <a:gd name="connsiteX8" fmla="*/ 284293 w 9694331"/>
              <a:gd name="connsiteY8" fmla="*/ 1799999 h 2043595"/>
              <a:gd name="connsiteX9" fmla="*/ 396053 w 9694331"/>
              <a:gd name="connsiteY9" fmla="*/ 32159 h 2043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694331" h="2043595">
                <a:moveTo>
                  <a:pt x="467173" y="143919"/>
                </a:moveTo>
                <a:cubicBezTo>
                  <a:pt x="1031053" y="245519"/>
                  <a:pt x="1594933" y="347119"/>
                  <a:pt x="2316293" y="326799"/>
                </a:cubicBezTo>
                <a:cubicBezTo>
                  <a:pt x="3037653" y="306479"/>
                  <a:pt x="3825053" y="57559"/>
                  <a:pt x="4795333" y="21999"/>
                </a:cubicBezTo>
                <a:cubicBezTo>
                  <a:pt x="5765613" y="-13561"/>
                  <a:pt x="7367506" y="-20334"/>
                  <a:pt x="8137973" y="113439"/>
                </a:cubicBezTo>
                <a:cubicBezTo>
                  <a:pt x="8908440" y="247212"/>
                  <a:pt x="9213240" y="535079"/>
                  <a:pt x="9418133" y="824639"/>
                </a:cubicBezTo>
                <a:cubicBezTo>
                  <a:pt x="9623026" y="1114199"/>
                  <a:pt x="9944760" y="1652679"/>
                  <a:pt x="9367333" y="1850799"/>
                </a:cubicBezTo>
                <a:cubicBezTo>
                  <a:pt x="8789906" y="2048919"/>
                  <a:pt x="6915386" y="1984572"/>
                  <a:pt x="5953573" y="2013359"/>
                </a:cubicBezTo>
                <a:cubicBezTo>
                  <a:pt x="4991760" y="2042146"/>
                  <a:pt x="4541333" y="2059079"/>
                  <a:pt x="3596453" y="2023519"/>
                </a:cubicBezTo>
                <a:cubicBezTo>
                  <a:pt x="2651573" y="1987959"/>
                  <a:pt x="817693" y="2131892"/>
                  <a:pt x="284293" y="1799999"/>
                </a:cubicBezTo>
                <a:cubicBezTo>
                  <a:pt x="-249107" y="1468106"/>
                  <a:pt x="73473" y="750132"/>
                  <a:pt x="396053" y="32159"/>
                </a:cubicBezTo>
              </a:path>
            </a:pathLst>
          </a:custGeom>
          <a:solidFill>
            <a:srgbClr val="FDC252">
              <a:alpha val="29000"/>
            </a:srgbClr>
          </a:solidFill>
          <a:ln w="31750">
            <a:noFill/>
          </a:ln>
          <a:effectLst>
            <a:glow>
              <a:schemeClr val="accent1"/>
            </a:glow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 Box 15"/>
          <p:cNvSpPr txBox="1">
            <a:spLocks noChangeArrowheads="1"/>
          </p:cNvSpPr>
          <p:nvPr/>
        </p:nvSpPr>
        <p:spPr bwMode="auto">
          <a:xfrm>
            <a:off x="3844710" y="3843587"/>
            <a:ext cx="7984576" cy="27515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20000"/>
              </a:lnSpc>
            </a:pPr>
            <a:r>
              <a:rPr kumimoji="1"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A.</a:t>
            </a: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太阳能电池板是太阳能转化为电能，故</a:t>
            </a:r>
            <a:r>
              <a:rPr kumimoji="1"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错误；</a:t>
            </a:r>
            <a:r>
              <a:rPr kumimoji="1"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B.</a:t>
            </a: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人骑自行车时，消耗了化学能，获得了机械能，故</a:t>
            </a:r>
            <a:r>
              <a:rPr kumimoji="1"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正确；</a:t>
            </a:r>
            <a:r>
              <a:rPr kumimoji="1"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C.</a:t>
            </a: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小孩从滑梯上匀速滑下时，质量不变，速度不变，其动能不变；高度不断减小，其重力势能变小；动能不变，重力势能变小，因机械能等于动能与势能的总和，故其机械能变小，故</a:t>
            </a:r>
            <a:r>
              <a:rPr kumimoji="1"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错误；</a:t>
            </a:r>
            <a:r>
              <a:rPr kumimoji="1"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D.</a:t>
            </a: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不可能制成永动机，故</a:t>
            </a:r>
            <a:r>
              <a:rPr kumimoji="1"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错误。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433829" y="4028076"/>
            <a:ext cx="1543461" cy="2046058"/>
            <a:chOff x="2766138" y="3864422"/>
            <a:chExt cx="1543461" cy="2046058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6138" y="3864422"/>
              <a:ext cx="1543461" cy="2046058"/>
            </a:xfrm>
            <a:prstGeom prst="rect">
              <a:avLst/>
            </a:prstGeom>
          </p:spPr>
        </p:pic>
        <p:sp>
          <p:nvSpPr>
            <p:cNvPr id="49" name="矩形 48"/>
            <p:cNvSpPr/>
            <p:nvPr/>
          </p:nvSpPr>
          <p:spPr>
            <a:xfrm>
              <a:off x="3192689" y="5023832"/>
              <a:ext cx="95767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kern="100" dirty="0">
                  <a:effectLst>
                    <a:glow>
                      <a:srgbClr val="FDC050"/>
                    </a:glow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仿宋" panose="02010609060101010101" pitchFamily="49" charset="-122"/>
                </a:rPr>
                <a:t>解析</a:t>
              </a:r>
              <a:endParaRPr lang="zh-CN" altLang="en-US" sz="2400" dirty="0"/>
            </a:p>
          </p:txBody>
        </p:sp>
      </p:grp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3009592" y="866926"/>
            <a:ext cx="7058333" cy="2769989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5220" tIns="0" rIns="95220" bIns="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sym typeface="Times New Roman" panose="02020603050405020304" pitchFamily="18" charset="0"/>
              </a:rPr>
              <a:t>关于能量，以下判断正确的是（   ）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sym typeface="Times New Roman" panose="02020603050405020304" pitchFamily="18" charset="0"/>
              </a:rPr>
              <a:t>太阳能电池板可将光能转化为化学能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  <a:sym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sym typeface="Times New Roman" panose="02020603050405020304" pitchFamily="18" charset="0"/>
              </a:rPr>
              <a:t>骑自行车时，人的化学能转化为机械能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  <a:sym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sym typeface="Times New Roman" panose="02020603050405020304" pitchFamily="18" charset="0"/>
              </a:rPr>
              <a:t>滑梯上匀速下滑的小孩机械能不变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  <a:sym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D.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sym typeface="Times New Roman" panose="02020603050405020304" pitchFamily="18" charset="0"/>
              </a:rPr>
              <a:t>只要结构科学合理，永动机是可以制造出来的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033839" y="915697"/>
            <a:ext cx="4605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04362" y="3157820"/>
            <a:ext cx="1572904" cy="658425"/>
            <a:chOff x="118542" y="795531"/>
            <a:chExt cx="1572904" cy="658425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96483" y="1933450"/>
            <a:ext cx="1572904" cy="658425"/>
            <a:chOff x="3142451" y="548680"/>
            <a:chExt cx="1572904" cy="658425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96483" y="719218"/>
            <a:ext cx="1572904" cy="658425"/>
            <a:chOff x="3142451" y="548680"/>
            <a:chExt cx="1572904" cy="658425"/>
          </a:xfrm>
        </p:grpSpPr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6" name="文本框 5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142203" y="4433727"/>
            <a:ext cx="1572904" cy="658425"/>
            <a:chOff x="3142451" y="548680"/>
            <a:chExt cx="1572904" cy="658425"/>
          </a:xfrm>
        </p:grpSpPr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9" name="文本框 5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142203" y="5709634"/>
            <a:ext cx="1572904" cy="658425"/>
            <a:chOff x="3142451" y="548680"/>
            <a:chExt cx="1572904" cy="658425"/>
          </a:xfrm>
        </p:grpSpPr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2" name="文本框 6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29816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21" grpId="0"/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761615" y="4979290"/>
            <a:ext cx="1384672" cy="1701337"/>
          </a:xfrm>
          <a:prstGeom prst="rect">
            <a:avLst/>
          </a:prstGeom>
        </p:spPr>
      </p:pic>
      <p:sp>
        <p:nvSpPr>
          <p:cNvPr id="140" name="圆角矩形 139"/>
          <p:cNvSpPr/>
          <p:nvPr/>
        </p:nvSpPr>
        <p:spPr>
          <a:xfrm>
            <a:off x="2511412" y="2915800"/>
            <a:ext cx="1842638" cy="963334"/>
          </a:xfrm>
          <a:prstGeom prst="roundRect">
            <a:avLst/>
          </a:prstGeom>
          <a:solidFill>
            <a:srgbClr val="026BA5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能量的转化与守恒</a:t>
            </a:r>
            <a:endParaRPr lang="zh-CN" sz="2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41" name="圆角矩形 140"/>
          <p:cNvSpPr/>
          <p:nvPr/>
        </p:nvSpPr>
        <p:spPr>
          <a:xfrm>
            <a:off x="5366339" y="1729256"/>
            <a:ext cx="1948861" cy="1026688"/>
          </a:xfrm>
          <a:prstGeom prst="roundRect">
            <a:avLst/>
          </a:prstGeom>
          <a:solidFill>
            <a:srgbClr val="026BA5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能量的转化和转移</a:t>
            </a:r>
            <a:endParaRPr lang="zh-CN" altLang="en-US" sz="2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grpSp>
        <p:nvGrpSpPr>
          <p:cNvPr id="143" name="组合 142"/>
          <p:cNvGrpSpPr/>
          <p:nvPr/>
        </p:nvGrpSpPr>
        <p:grpSpPr>
          <a:xfrm>
            <a:off x="4354049" y="2265836"/>
            <a:ext cx="1033638" cy="2153050"/>
            <a:chOff x="3357054" y="2387436"/>
            <a:chExt cx="1033638" cy="2467218"/>
          </a:xfrm>
        </p:grpSpPr>
        <p:cxnSp>
          <p:nvCxnSpPr>
            <p:cNvPr id="144" name="直接箭头连接符 143"/>
            <p:cNvCxnSpPr/>
            <p:nvPr/>
          </p:nvCxnSpPr>
          <p:spPr>
            <a:xfrm>
              <a:off x="3925182" y="2387436"/>
              <a:ext cx="465510" cy="0"/>
            </a:xfrm>
            <a:prstGeom prst="straightConnector1">
              <a:avLst/>
            </a:prstGeom>
            <a:gradFill flip="none" rotWithShape="1">
              <a:gsLst>
                <a:gs pos="100000">
                  <a:schemeClr val="bg1">
                    <a:lumMod val="76000"/>
                    <a:lumOff val="24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ln w="50800">
              <a:solidFill>
                <a:srgbClr val="026BA5"/>
              </a:solidFill>
            </a:ln>
            <a:effectLst>
              <a:outerShdw blurRad="50800" dist="381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45" name="直接箭头连接符 144"/>
            <p:cNvCxnSpPr/>
            <p:nvPr/>
          </p:nvCxnSpPr>
          <p:spPr>
            <a:xfrm>
              <a:off x="3933771" y="4845361"/>
              <a:ext cx="448331" cy="0"/>
            </a:xfrm>
            <a:prstGeom prst="straightConnector1">
              <a:avLst/>
            </a:prstGeom>
            <a:gradFill flip="none" rotWithShape="1">
              <a:gsLst>
                <a:gs pos="100000">
                  <a:schemeClr val="bg1">
                    <a:lumMod val="76000"/>
                    <a:lumOff val="24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ln w="50800">
              <a:solidFill>
                <a:srgbClr val="026BA5"/>
              </a:solidFill>
            </a:ln>
            <a:effectLst>
              <a:outerShdw blurRad="50800" dist="381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46" name="直接连接符 145"/>
            <p:cNvCxnSpPr/>
            <p:nvPr/>
          </p:nvCxnSpPr>
          <p:spPr>
            <a:xfrm>
              <a:off x="3950281" y="2387436"/>
              <a:ext cx="0" cy="2467218"/>
            </a:xfrm>
            <a:prstGeom prst="line">
              <a:avLst/>
            </a:prstGeom>
            <a:gradFill flip="none" rotWithShape="1">
              <a:gsLst>
                <a:gs pos="100000">
                  <a:schemeClr val="bg1">
                    <a:lumMod val="76000"/>
                    <a:lumOff val="24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ln w="50800">
              <a:solidFill>
                <a:srgbClr val="026BA5"/>
              </a:solidFill>
            </a:ln>
            <a:effectLst>
              <a:outerShdw blurRad="50800" dist="381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47" name="直接箭头连接符 146"/>
            <p:cNvCxnSpPr/>
            <p:nvPr/>
          </p:nvCxnSpPr>
          <p:spPr>
            <a:xfrm>
              <a:off x="3357054" y="3684192"/>
              <a:ext cx="569310" cy="0"/>
            </a:xfrm>
            <a:prstGeom prst="straightConnector1">
              <a:avLst/>
            </a:prstGeom>
            <a:gradFill flip="none" rotWithShape="1">
              <a:gsLst>
                <a:gs pos="100000">
                  <a:schemeClr val="bg1">
                    <a:lumMod val="76000"/>
                    <a:lumOff val="24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ln w="50800">
              <a:solidFill>
                <a:srgbClr val="026BA5"/>
              </a:solidFill>
            </a:ln>
            <a:effectLst>
              <a:outerShdw blurRad="50800" dist="381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39" name="圆角矩形 38"/>
          <p:cNvSpPr/>
          <p:nvPr/>
        </p:nvSpPr>
        <p:spPr>
          <a:xfrm>
            <a:off x="5342864" y="3879134"/>
            <a:ext cx="1522889" cy="1013184"/>
          </a:xfrm>
          <a:prstGeom prst="roundRect">
            <a:avLst/>
          </a:prstGeom>
          <a:solidFill>
            <a:srgbClr val="026BA5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能量守恒定律</a:t>
            </a:r>
          </a:p>
        </p:txBody>
      </p:sp>
      <p:cxnSp>
        <p:nvCxnSpPr>
          <p:cNvPr id="68" name="直接箭头连接符 67"/>
          <p:cNvCxnSpPr/>
          <p:nvPr/>
        </p:nvCxnSpPr>
        <p:spPr>
          <a:xfrm>
            <a:off x="6848853" y="4431764"/>
            <a:ext cx="569310" cy="0"/>
          </a:xfrm>
          <a:prstGeom prst="straightConnector1">
            <a:avLst/>
          </a:prstGeom>
          <a:gradFill flip="none" rotWithShape="1">
            <a:gsLst>
              <a:gs pos="100000">
                <a:schemeClr val="bg1">
                  <a:lumMod val="76000"/>
                  <a:lumOff val="24000"/>
                </a:schemeClr>
              </a:gs>
              <a:gs pos="0">
                <a:schemeClr val="bg1">
                  <a:lumMod val="75000"/>
                </a:schemeClr>
              </a:gs>
            </a:gsLst>
            <a:lin ang="2700000" scaled="1"/>
            <a:tileRect/>
          </a:gradFill>
          <a:ln w="50800">
            <a:solidFill>
              <a:srgbClr val="026BA5"/>
            </a:solidFill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9" name="直接连接符 68"/>
          <p:cNvCxnSpPr/>
          <p:nvPr/>
        </p:nvCxnSpPr>
        <p:spPr>
          <a:xfrm>
            <a:off x="7418162" y="3707243"/>
            <a:ext cx="0" cy="1416648"/>
          </a:xfrm>
          <a:prstGeom prst="line">
            <a:avLst/>
          </a:prstGeom>
          <a:gradFill flip="none" rotWithShape="1">
            <a:gsLst>
              <a:gs pos="100000">
                <a:schemeClr val="bg1">
                  <a:lumMod val="76000"/>
                  <a:lumOff val="24000"/>
                </a:schemeClr>
              </a:gs>
              <a:gs pos="0">
                <a:schemeClr val="bg1">
                  <a:lumMod val="75000"/>
                </a:schemeClr>
              </a:gs>
            </a:gsLst>
            <a:lin ang="2700000" scaled="1"/>
            <a:tileRect/>
          </a:gradFill>
          <a:ln w="50800">
            <a:solidFill>
              <a:srgbClr val="026BA5"/>
            </a:solidFill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0" name="直接箭头连接符 69"/>
          <p:cNvCxnSpPr/>
          <p:nvPr/>
        </p:nvCxnSpPr>
        <p:spPr>
          <a:xfrm>
            <a:off x="7418162" y="3729783"/>
            <a:ext cx="465510" cy="0"/>
          </a:xfrm>
          <a:prstGeom prst="straightConnector1">
            <a:avLst/>
          </a:prstGeom>
          <a:gradFill flip="none" rotWithShape="1">
            <a:gsLst>
              <a:gs pos="100000">
                <a:schemeClr val="bg1">
                  <a:lumMod val="76000"/>
                  <a:lumOff val="24000"/>
                </a:schemeClr>
              </a:gs>
              <a:gs pos="0">
                <a:schemeClr val="bg1">
                  <a:lumMod val="75000"/>
                </a:schemeClr>
              </a:gs>
            </a:gsLst>
            <a:lin ang="2700000" scaled="1"/>
            <a:tileRect/>
          </a:gradFill>
          <a:ln w="50800">
            <a:solidFill>
              <a:srgbClr val="026BA5"/>
            </a:solidFill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1" name="直接箭头连接符 70"/>
          <p:cNvCxnSpPr/>
          <p:nvPr/>
        </p:nvCxnSpPr>
        <p:spPr>
          <a:xfrm>
            <a:off x="7418161" y="5109226"/>
            <a:ext cx="465510" cy="0"/>
          </a:xfrm>
          <a:prstGeom prst="straightConnector1">
            <a:avLst/>
          </a:prstGeom>
          <a:gradFill flip="none" rotWithShape="1">
            <a:gsLst>
              <a:gs pos="100000">
                <a:schemeClr val="bg1">
                  <a:lumMod val="76000"/>
                  <a:lumOff val="24000"/>
                </a:schemeClr>
              </a:gs>
              <a:gs pos="0">
                <a:schemeClr val="bg1">
                  <a:lumMod val="75000"/>
                </a:schemeClr>
              </a:gs>
            </a:gsLst>
            <a:lin ang="2700000" scaled="1"/>
            <a:tileRect/>
          </a:gradFill>
          <a:ln w="50800">
            <a:solidFill>
              <a:srgbClr val="026BA5"/>
            </a:solidFill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2" name="圆角矩形 71"/>
          <p:cNvSpPr/>
          <p:nvPr/>
        </p:nvSpPr>
        <p:spPr>
          <a:xfrm>
            <a:off x="7883672" y="3444285"/>
            <a:ext cx="1169843" cy="533837"/>
          </a:xfrm>
          <a:prstGeom prst="roundRect">
            <a:avLst/>
          </a:prstGeom>
          <a:noFill/>
          <a:ln w="28575">
            <a:solidFill>
              <a:srgbClr val="0070C0"/>
            </a:solidFill>
          </a:ln>
          <a:effec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内容</a:t>
            </a:r>
          </a:p>
        </p:txBody>
      </p:sp>
      <p:sp>
        <p:nvSpPr>
          <p:cNvPr id="73" name="圆角矩形 72"/>
          <p:cNvSpPr/>
          <p:nvPr/>
        </p:nvSpPr>
        <p:spPr>
          <a:xfrm>
            <a:off x="7897169" y="4820887"/>
            <a:ext cx="3258377" cy="533837"/>
          </a:xfrm>
          <a:prstGeom prst="roundRect">
            <a:avLst/>
          </a:prstGeom>
          <a:noFill/>
          <a:ln w="28575">
            <a:solidFill>
              <a:srgbClr val="0070C0"/>
            </a:solidFill>
          </a:ln>
          <a:effec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永动机是不存在的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96483" y="3157820"/>
            <a:ext cx="1572904" cy="658425"/>
            <a:chOff x="3142451" y="548680"/>
            <a:chExt cx="1572904" cy="658425"/>
          </a:xfrm>
        </p:grpSpPr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6" name="文本框 4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142203" y="4433727"/>
            <a:ext cx="1572904" cy="658425"/>
            <a:chOff x="118542" y="795531"/>
            <a:chExt cx="1572904" cy="658425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76" name="文本框 75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96483" y="1933450"/>
            <a:ext cx="1572904" cy="658425"/>
            <a:chOff x="3142451" y="548680"/>
            <a:chExt cx="1572904" cy="658425"/>
          </a:xfrm>
        </p:grpSpPr>
        <p:pic>
          <p:nvPicPr>
            <p:cNvPr id="78" name="图片 7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9" name="文本框 7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96483" y="719218"/>
            <a:ext cx="1572904" cy="658425"/>
            <a:chOff x="3142451" y="548680"/>
            <a:chExt cx="1572904" cy="658425"/>
          </a:xfrm>
        </p:grpSpPr>
        <p:pic>
          <p:nvPicPr>
            <p:cNvPr id="81" name="图片 8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2" name="文本框 8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142203" y="5709634"/>
            <a:ext cx="1572904" cy="658425"/>
            <a:chOff x="3142451" y="548680"/>
            <a:chExt cx="1572904" cy="658425"/>
          </a:xfrm>
        </p:grpSpPr>
        <p:pic>
          <p:nvPicPr>
            <p:cNvPr id="84" name="图片 8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5" name="文本框 8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524959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404" y="615330"/>
            <a:ext cx="6810224" cy="5482559"/>
          </a:xfrm>
          <a:prstGeom prst="rect">
            <a:avLst/>
          </a:prstGeom>
        </p:spPr>
      </p:pic>
      <p:sp>
        <p:nvSpPr>
          <p:cNvPr id="40" name="文本框 39"/>
          <p:cNvSpPr txBox="1"/>
          <p:nvPr/>
        </p:nvSpPr>
        <p:spPr>
          <a:xfrm>
            <a:off x="4175491" y="1568808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作业</a:t>
            </a:r>
            <a:r>
              <a:rPr lang="zh-CN" altLang="en-US" sz="2800" dirty="0">
                <a:latin typeface="隶书" panose="02010509060101010101" pitchFamily="49" charset="-122"/>
                <a:ea typeface="隶书" panose="02010509060101010101" pitchFamily="49" charset="-122"/>
              </a:rPr>
              <a:t>：</a:t>
            </a:r>
          </a:p>
        </p:txBody>
      </p:sp>
      <p:cxnSp>
        <p:nvCxnSpPr>
          <p:cNvPr id="43" name="直接连接符 42"/>
          <p:cNvCxnSpPr/>
          <p:nvPr/>
        </p:nvCxnSpPr>
        <p:spPr>
          <a:xfrm>
            <a:off x="4869770" y="2881135"/>
            <a:ext cx="41754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4869770" y="3691788"/>
            <a:ext cx="41754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4934506" y="4565728"/>
            <a:ext cx="41754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文本框 46"/>
          <p:cNvSpPr txBox="1"/>
          <p:nvPr/>
        </p:nvSpPr>
        <p:spPr>
          <a:xfrm>
            <a:off x="7800724" y="4978884"/>
            <a:ext cx="14889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20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134439" y="4433727"/>
            <a:ext cx="1572904" cy="658425"/>
            <a:chOff x="3142451" y="548680"/>
            <a:chExt cx="1572904" cy="658425"/>
          </a:xfrm>
        </p:grpSpPr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2" name="文本框 5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134439" y="5709634"/>
            <a:ext cx="1572904" cy="658425"/>
            <a:chOff x="118542" y="795531"/>
            <a:chExt cx="1572904" cy="658425"/>
          </a:xfrm>
        </p:grpSpPr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55" name="文本框 54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96483" y="3157820"/>
            <a:ext cx="1572904" cy="658425"/>
            <a:chOff x="3142451" y="548680"/>
            <a:chExt cx="1572904" cy="658425"/>
          </a:xfrm>
        </p:grpSpPr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8" name="文本框 5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96483" y="1933450"/>
            <a:ext cx="1572904" cy="658425"/>
            <a:chOff x="3142451" y="548680"/>
            <a:chExt cx="1572904" cy="658425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1" name="文本框 6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96483" y="719218"/>
            <a:ext cx="1572904" cy="658425"/>
            <a:chOff x="3142451" y="548680"/>
            <a:chExt cx="1572904" cy="658425"/>
          </a:xfrm>
        </p:grpSpPr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4" name="文本框 6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598594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23281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内容占位符 1"/>
          <p:cNvSpPr txBox="1">
            <a:spLocks/>
          </p:cNvSpPr>
          <p:nvPr/>
        </p:nvSpPr>
        <p:spPr>
          <a:xfrm>
            <a:off x="3060512" y="2286818"/>
            <a:ext cx="8204122" cy="623825"/>
          </a:xfrm>
          <a:prstGeom prst="rect">
            <a:avLst/>
          </a:prstGeom>
          <a:ln w="28575">
            <a:noFill/>
            <a:prstDash val="dash"/>
          </a:ln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accent6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1.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了解能量及其存在的多种形式。</a:t>
            </a:r>
            <a:endParaRPr lang="zh-CN" altLang="zh-CN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674471" y="326379"/>
            <a:ext cx="2968316" cy="899144"/>
            <a:chOff x="2669935" y="349904"/>
            <a:chExt cx="2968316" cy="899144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3583419" y="1102861"/>
              <a:ext cx="1872208" cy="0"/>
            </a:xfrm>
            <a:prstGeom prst="line">
              <a:avLst/>
            </a:prstGeom>
            <a:ln w="28575">
              <a:solidFill>
                <a:schemeClr val="accent6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1" name="组合 70"/>
            <p:cNvGrpSpPr/>
            <p:nvPr/>
          </p:nvGrpSpPr>
          <p:grpSpPr>
            <a:xfrm>
              <a:off x="2669935" y="349904"/>
              <a:ext cx="2968316" cy="899144"/>
              <a:chOff x="3059156" y="518364"/>
              <a:chExt cx="2275879" cy="689395"/>
            </a:xfrm>
          </p:grpSpPr>
          <p:sp>
            <p:nvSpPr>
              <p:cNvPr id="72" name="圆角矩形 71"/>
              <p:cNvSpPr/>
              <p:nvPr/>
            </p:nvSpPr>
            <p:spPr>
              <a:xfrm>
                <a:off x="3358902" y="667983"/>
                <a:ext cx="1976133" cy="434877"/>
              </a:xfrm>
              <a:prstGeom prst="roundRect">
                <a:avLst>
                  <a:gd name="adj" fmla="val 48539"/>
                </a:avLst>
              </a:prstGeom>
              <a:solidFill>
                <a:srgbClr val="026BA5"/>
              </a:solidFill>
              <a:ln w="285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3" name="Group 2261"/>
              <p:cNvGrpSpPr/>
              <p:nvPr/>
            </p:nvGrpSpPr>
            <p:grpSpPr>
              <a:xfrm flipH="1">
                <a:off x="3059156" y="518364"/>
                <a:ext cx="757333" cy="689395"/>
                <a:chOff x="-2" y="-1"/>
                <a:chExt cx="963727" cy="877273"/>
              </a:xfrm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75" name="Shape 2248"/>
                <p:cNvSpPr/>
                <p:nvPr/>
              </p:nvSpPr>
              <p:spPr>
                <a:xfrm>
                  <a:off x="-2" y="-1"/>
                  <a:ext cx="877274" cy="87727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rgbClr val="026BA5"/>
                </a:solidFill>
                <a:ln w="28575" cap="flat">
                  <a:solidFill>
                    <a:schemeClr val="bg1"/>
                  </a:solidFill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76" name="Shape 2249"/>
                <p:cNvSpPr/>
                <p:nvPr/>
              </p:nvSpPr>
              <p:spPr>
                <a:xfrm>
                  <a:off x="822000" y="384073"/>
                  <a:ext cx="141725" cy="552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968" y="0"/>
                      </a:moveTo>
                      <a:lnTo>
                        <a:pt x="0" y="21600"/>
                      </a:lnTo>
                      <a:lnTo>
                        <a:pt x="16848" y="21600"/>
                      </a:lnTo>
                      <a:lnTo>
                        <a:pt x="21600" y="0"/>
                      </a:lnTo>
                      <a:lnTo>
                        <a:pt x="4968" y="0"/>
                      </a:lnTo>
                      <a:close/>
                    </a:path>
                  </a:pathLst>
                </a:custGeom>
                <a:solidFill>
                  <a:srgbClr val="FF642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77" name="Shape 2250"/>
                <p:cNvSpPr/>
                <p:nvPr/>
              </p:nvSpPr>
              <p:spPr>
                <a:xfrm>
                  <a:off x="822000" y="439345"/>
                  <a:ext cx="141725" cy="5385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lnTo>
                        <a:pt x="16848" y="0"/>
                      </a:lnTo>
                      <a:lnTo>
                        <a:pt x="21600" y="21600"/>
                      </a:lnTo>
                      <a:lnTo>
                        <a:pt x="4968" y="216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642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78" name="Shape 2251"/>
                <p:cNvSpPr/>
                <p:nvPr/>
              </p:nvSpPr>
              <p:spPr>
                <a:xfrm>
                  <a:off x="112323" y="107002"/>
                  <a:ext cx="659019" cy="65901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accent6">
                    <a:lumMod val="75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79" name="Shape 2252"/>
                <p:cNvSpPr/>
                <p:nvPr/>
              </p:nvSpPr>
              <p:spPr>
                <a:xfrm>
                  <a:off x="109128" y="109128"/>
                  <a:ext cx="659018" cy="65901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1800"/>
                      </a:moveTo>
                      <a:cubicBezTo>
                        <a:pt x="15750" y="1800"/>
                        <a:pt x="19800" y="5850"/>
                        <a:pt x="19800" y="10800"/>
                      </a:cubicBezTo>
                      <a:cubicBezTo>
                        <a:pt x="19800" y="15778"/>
                        <a:pt x="15750" y="19800"/>
                        <a:pt x="10800" y="19800"/>
                      </a:cubicBezTo>
                      <a:cubicBezTo>
                        <a:pt x="5850" y="19800"/>
                        <a:pt x="1800" y="15778"/>
                        <a:pt x="1800" y="10800"/>
                      </a:cubicBezTo>
                      <a:cubicBezTo>
                        <a:pt x="1800" y="5850"/>
                        <a:pt x="5850" y="1800"/>
                        <a:pt x="10800" y="1800"/>
                      </a:cubicBezTo>
                      <a:moveTo>
                        <a:pt x="10800" y="0"/>
                      </a:moveTo>
                      <a:cubicBezTo>
                        <a:pt x="4837" y="0"/>
                        <a:pt x="0" y="4837"/>
                        <a:pt x="0" y="10800"/>
                      </a:cubicBezTo>
                      <a:cubicBezTo>
                        <a:pt x="0" y="16791"/>
                        <a:pt x="4837" y="21600"/>
                        <a:pt x="10800" y="21600"/>
                      </a:cubicBezTo>
                      <a:cubicBezTo>
                        <a:pt x="16762" y="21600"/>
                        <a:pt x="21600" y="16791"/>
                        <a:pt x="21600" y="10800"/>
                      </a:cubicBezTo>
                      <a:cubicBezTo>
                        <a:pt x="21600" y="4837"/>
                        <a:pt x="16762" y="0"/>
                        <a:pt x="10800" y="0"/>
                      </a:cubicBezTo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0" name="Shape 2253"/>
                <p:cNvSpPr/>
                <p:nvPr/>
              </p:nvSpPr>
              <p:spPr>
                <a:xfrm>
                  <a:off x="219674" y="219673"/>
                  <a:ext cx="437928" cy="4379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2700"/>
                      </a:moveTo>
                      <a:cubicBezTo>
                        <a:pt x="15272" y="2700"/>
                        <a:pt x="18900" y="6370"/>
                        <a:pt x="18900" y="10800"/>
                      </a:cubicBezTo>
                      <a:cubicBezTo>
                        <a:pt x="18900" y="15272"/>
                        <a:pt x="15272" y="18900"/>
                        <a:pt x="10800" y="18900"/>
                      </a:cubicBezTo>
                      <a:cubicBezTo>
                        <a:pt x="6328" y="18900"/>
                        <a:pt x="2700" y="15272"/>
                        <a:pt x="2700" y="10800"/>
                      </a:cubicBezTo>
                      <a:cubicBezTo>
                        <a:pt x="2700" y="6370"/>
                        <a:pt x="6328" y="2700"/>
                        <a:pt x="10800" y="2700"/>
                      </a:cubicBezTo>
                      <a:moveTo>
                        <a:pt x="10800" y="0"/>
                      </a:moveTo>
                      <a:cubicBezTo>
                        <a:pt x="4852" y="0"/>
                        <a:pt x="0" y="4852"/>
                        <a:pt x="0" y="10800"/>
                      </a:cubicBezTo>
                      <a:cubicBezTo>
                        <a:pt x="0" y="16791"/>
                        <a:pt x="4852" y="21600"/>
                        <a:pt x="10800" y="21600"/>
                      </a:cubicBezTo>
                      <a:cubicBezTo>
                        <a:pt x="16748" y="21600"/>
                        <a:pt x="21600" y="16791"/>
                        <a:pt x="21600" y="10800"/>
                      </a:cubicBezTo>
                      <a:cubicBezTo>
                        <a:pt x="21600" y="4852"/>
                        <a:pt x="16748" y="0"/>
                        <a:pt x="10800" y="0"/>
                      </a:cubicBezTo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1" name="Shape 2254"/>
                <p:cNvSpPr/>
                <p:nvPr/>
              </p:nvSpPr>
              <p:spPr>
                <a:xfrm>
                  <a:off x="328800" y="328800"/>
                  <a:ext cx="219673" cy="2196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5400"/>
                      </a:moveTo>
                      <a:cubicBezTo>
                        <a:pt x="13753" y="5400"/>
                        <a:pt x="16200" y="7847"/>
                        <a:pt x="16200" y="10800"/>
                      </a:cubicBezTo>
                      <a:cubicBezTo>
                        <a:pt x="16200" y="13838"/>
                        <a:pt x="13753" y="16200"/>
                        <a:pt x="10800" y="16200"/>
                      </a:cubicBezTo>
                      <a:cubicBezTo>
                        <a:pt x="7847" y="16200"/>
                        <a:pt x="5400" y="13838"/>
                        <a:pt x="5400" y="10800"/>
                      </a:cubicBezTo>
                      <a:cubicBezTo>
                        <a:pt x="5400" y="7847"/>
                        <a:pt x="7847" y="5400"/>
                        <a:pt x="10800" y="5400"/>
                      </a:cubicBezTo>
                      <a:moveTo>
                        <a:pt x="10800" y="0"/>
                      </a:moveTo>
                      <a:cubicBezTo>
                        <a:pt x="4809" y="0"/>
                        <a:pt x="0" y="4894"/>
                        <a:pt x="0" y="10800"/>
                      </a:cubicBezTo>
                      <a:cubicBezTo>
                        <a:pt x="0" y="16791"/>
                        <a:pt x="4809" y="21600"/>
                        <a:pt x="10800" y="21600"/>
                      </a:cubicBezTo>
                      <a:cubicBezTo>
                        <a:pt x="16791" y="21600"/>
                        <a:pt x="21600" y="16791"/>
                        <a:pt x="21600" y="10800"/>
                      </a:cubicBezTo>
                      <a:cubicBezTo>
                        <a:pt x="21600" y="4894"/>
                        <a:pt x="16791" y="0"/>
                        <a:pt x="10800" y="0"/>
                      </a:cubicBezTo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2" name="Shape 2255"/>
                <p:cNvSpPr/>
                <p:nvPr/>
              </p:nvSpPr>
              <p:spPr>
                <a:xfrm>
                  <a:off x="432259" y="432259"/>
                  <a:ext cx="527215" cy="1275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319" y="21600"/>
                      </a:moveTo>
                      <a:cubicBezTo>
                        <a:pt x="281" y="21600"/>
                        <a:pt x="281" y="21600"/>
                        <a:pt x="281" y="21600"/>
                      </a:cubicBezTo>
                      <a:cubicBezTo>
                        <a:pt x="140" y="21600"/>
                        <a:pt x="0" y="17550"/>
                        <a:pt x="0" y="10800"/>
                      </a:cubicBezTo>
                      <a:cubicBezTo>
                        <a:pt x="0" y="5400"/>
                        <a:pt x="140" y="0"/>
                        <a:pt x="281" y="0"/>
                      </a:cubicBezTo>
                      <a:cubicBezTo>
                        <a:pt x="21319" y="0"/>
                        <a:pt x="21319" y="0"/>
                        <a:pt x="21319" y="0"/>
                      </a:cubicBezTo>
                      <a:cubicBezTo>
                        <a:pt x="21460" y="0"/>
                        <a:pt x="21600" y="5400"/>
                        <a:pt x="21600" y="10800"/>
                      </a:cubicBezTo>
                      <a:cubicBezTo>
                        <a:pt x="21600" y="17550"/>
                        <a:pt x="21460" y="21600"/>
                        <a:pt x="21319" y="21600"/>
                      </a:cubicBezTo>
                    </a:path>
                  </a:pathLst>
                </a:custGeom>
                <a:solidFill>
                  <a:srgbClr val="08191E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3" name="Shape 2256"/>
                <p:cNvSpPr/>
                <p:nvPr/>
              </p:nvSpPr>
              <p:spPr>
                <a:xfrm>
                  <a:off x="433676" y="432259"/>
                  <a:ext cx="204084" cy="20550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7516" y="16539"/>
                      </a:moveTo>
                      <a:cubicBezTo>
                        <a:pt x="17153" y="16900"/>
                        <a:pt x="16790" y="17172"/>
                        <a:pt x="16427" y="17533"/>
                      </a:cubicBezTo>
                      <a:cubicBezTo>
                        <a:pt x="20511" y="21600"/>
                        <a:pt x="20511" y="21600"/>
                        <a:pt x="20511" y="21600"/>
                      </a:cubicBezTo>
                      <a:cubicBezTo>
                        <a:pt x="20874" y="21329"/>
                        <a:pt x="21237" y="20967"/>
                        <a:pt x="21600" y="20606"/>
                      </a:cubicBezTo>
                      <a:cubicBezTo>
                        <a:pt x="17516" y="16539"/>
                        <a:pt x="17516" y="16539"/>
                        <a:pt x="17516" y="16539"/>
                      </a:cubicBezTo>
                      <a:moveTo>
                        <a:pt x="9257" y="8315"/>
                      </a:moveTo>
                      <a:cubicBezTo>
                        <a:pt x="8894" y="8676"/>
                        <a:pt x="8622" y="9038"/>
                        <a:pt x="8259" y="9309"/>
                      </a:cubicBezTo>
                      <a:cubicBezTo>
                        <a:pt x="12343" y="13466"/>
                        <a:pt x="12343" y="13466"/>
                        <a:pt x="12343" y="13466"/>
                      </a:cubicBezTo>
                      <a:cubicBezTo>
                        <a:pt x="12706" y="13105"/>
                        <a:pt x="13069" y="12743"/>
                        <a:pt x="13341" y="12382"/>
                      </a:cubicBezTo>
                      <a:cubicBezTo>
                        <a:pt x="9257" y="8315"/>
                        <a:pt x="9257" y="8315"/>
                        <a:pt x="9257" y="8315"/>
                      </a:cubicBezTo>
                      <a:moveTo>
                        <a:pt x="0" y="1175"/>
                      </a:moveTo>
                      <a:cubicBezTo>
                        <a:pt x="4084" y="5242"/>
                        <a:pt x="4084" y="5242"/>
                        <a:pt x="4084" y="5242"/>
                      </a:cubicBezTo>
                      <a:cubicBezTo>
                        <a:pt x="4447" y="4971"/>
                        <a:pt x="4810" y="4609"/>
                        <a:pt x="5173" y="4248"/>
                      </a:cubicBezTo>
                      <a:cubicBezTo>
                        <a:pt x="2269" y="1356"/>
                        <a:pt x="2269" y="1356"/>
                        <a:pt x="2269" y="1356"/>
                      </a:cubicBezTo>
                      <a:cubicBezTo>
                        <a:pt x="545" y="1356"/>
                        <a:pt x="545" y="1356"/>
                        <a:pt x="545" y="1356"/>
                      </a:cubicBezTo>
                      <a:cubicBezTo>
                        <a:pt x="363" y="1356"/>
                        <a:pt x="182" y="1356"/>
                        <a:pt x="0" y="1175"/>
                      </a:cubicBezTo>
                      <a:moveTo>
                        <a:pt x="91" y="90"/>
                      </a:moveTo>
                      <a:cubicBezTo>
                        <a:pt x="91" y="90"/>
                        <a:pt x="91" y="90"/>
                        <a:pt x="91" y="90"/>
                      </a:cubicBezTo>
                      <a:cubicBezTo>
                        <a:pt x="91" y="90"/>
                        <a:pt x="91" y="90"/>
                        <a:pt x="91" y="90"/>
                      </a:cubicBezTo>
                      <a:moveTo>
                        <a:pt x="91" y="90"/>
                      </a:moveTo>
                      <a:cubicBezTo>
                        <a:pt x="91" y="90"/>
                        <a:pt x="91" y="90"/>
                        <a:pt x="91" y="90"/>
                      </a:cubicBezTo>
                      <a:cubicBezTo>
                        <a:pt x="91" y="90"/>
                        <a:pt x="91" y="90"/>
                        <a:pt x="91" y="90"/>
                      </a:cubicBezTo>
                      <a:moveTo>
                        <a:pt x="182" y="90"/>
                      </a:moveTo>
                      <a:cubicBezTo>
                        <a:pt x="182" y="90"/>
                        <a:pt x="91" y="90"/>
                        <a:pt x="91" y="90"/>
                      </a:cubicBezTo>
                      <a:cubicBezTo>
                        <a:pt x="91" y="90"/>
                        <a:pt x="182" y="90"/>
                        <a:pt x="182" y="90"/>
                      </a:cubicBezTo>
                      <a:moveTo>
                        <a:pt x="182" y="0"/>
                      </a:moveTo>
                      <a:cubicBezTo>
                        <a:pt x="182" y="0"/>
                        <a:pt x="182" y="90"/>
                        <a:pt x="182" y="90"/>
                      </a:cubicBezTo>
                      <a:cubicBezTo>
                        <a:pt x="182" y="90"/>
                        <a:pt x="182" y="0"/>
                        <a:pt x="182" y="0"/>
                      </a:cubicBezTo>
                      <a:moveTo>
                        <a:pt x="182" y="0"/>
                      </a:moveTo>
                      <a:cubicBezTo>
                        <a:pt x="182" y="0"/>
                        <a:pt x="182" y="0"/>
                        <a:pt x="182" y="0"/>
                      </a:cubicBezTo>
                      <a:cubicBezTo>
                        <a:pt x="182" y="0"/>
                        <a:pt x="182" y="0"/>
                        <a:pt x="182" y="0"/>
                      </a:cubicBezTo>
                      <a:moveTo>
                        <a:pt x="182" y="0"/>
                      </a:moveTo>
                      <a:cubicBezTo>
                        <a:pt x="182" y="0"/>
                        <a:pt x="182" y="0"/>
                        <a:pt x="182" y="0"/>
                      </a:cubicBezTo>
                      <a:cubicBezTo>
                        <a:pt x="182" y="0"/>
                        <a:pt x="182" y="0"/>
                        <a:pt x="182" y="0"/>
                      </a:cubicBezTo>
                    </a:path>
                  </a:pathLst>
                </a:custGeom>
                <a:solidFill>
                  <a:srgbClr val="C45A3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4" name="Shape 2257"/>
                <p:cNvSpPr/>
                <p:nvPr/>
              </p:nvSpPr>
              <p:spPr>
                <a:xfrm>
                  <a:off x="627838" y="627839"/>
                  <a:ext cx="48188" cy="496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547" y="0"/>
                      </a:moveTo>
                      <a:cubicBezTo>
                        <a:pt x="3032" y="1516"/>
                        <a:pt x="1516" y="3032"/>
                        <a:pt x="0" y="4168"/>
                      </a:cubicBezTo>
                      <a:cubicBezTo>
                        <a:pt x="17432" y="21600"/>
                        <a:pt x="17432" y="21600"/>
                        <a:pt x="17432" y="21600"/>
                      </a:cubicBezTo>
                      <a:cubicBezTo>
                        <a:pt x="18947" y="20084"/>
                        <a:pt x="20084" y="18568"/>
                        <a:pt x="21600" y="17053"/>
                      </a:cubicBezTo>
                      <a:cubicBezTo>
                        <a:pt x="4547" y="0"/>
                        <a:pt x="4547" y="0"/>
                        <a:pt x="4547" y="0"/>
                      </a:cubicBezTo>
                    </a:path>
                  </a:pathLst>
                </a:custGeom>
                <a:solidFill>
                  <a:srgbClr val="C4C6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5" name="Shape 2258"/>
                <p:cNvSpPr/>
                <p:nvPr/>
              </p:nvSpPr>
              <p:spPr>
                <a:xfrm>
                  <a:off x="549890" y="549890"/>
                  <a:ext cx="49604" cy="496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168" y="0"/>
                      </a:moveTo>
                      <a:cubicBezTo>
                        <a:pt x="3032" y="1516"/>
                        <a:pt x="1516" y="3032"/>
                        <a:pt x="0" y="4547"/>
                      </a:cubicBezTo>
                      <a:cubicBezTo>
                        <a:pt x="17053" y="21600"/>
                        <a:pt x="17053" y="21600"/>
                        <a:pt x="17053" y="21600"/>
                      </a:cubicBezTo>
                      <a:cubicBezTo>
                        <a:pt x="18568" y="20084"/>
                        <a:pt x="20084" y="18947"/>
                        <a:pt x="21600" y="17432"/>
                      </a:cubicBezTo>
                      <a:cubicBezTo>
                        <a:pt x="4168" y="0"/>
                        <a:pt x="4168" y="0"/>
                        <a:pt x="4168" y="0"/>
                      </a:cubicBezTo>
                    </a:path>
                  </a:pathLst>
                </a:custGeom>
                <a:solidFill>
                  <a:srgbClr val="C4C6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6" name="Shape 2259"/>
                <p:cNvSpPr/>
                <p:nvPr/>
              </p:nvSpPr>
              <p:spPr>
                <a:xfrm>
                  <a:off x="471942" y="473359"/>
                  <a:ext cx="49604" cy="4818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547" y="0"/>
                      </a:moveTo>
                      <a:cubicBezTo>
                        <a:pt x="3032" y="1543"/>
                        <a:pt x="1516" y="3086"/>
                        <a:pt x="0" y="4243"/>
                      </a:cubicBezTo>
                      <a:cubicBezTo>
                        <a:pt x="17432" y="21600"/>
                        <a:pt x="17432" y="21600"/>
                        <a:pt x="17432" y="21600"/>
                      </a:cubicBezTo>
                      <a:cubicBezTo>
                        <a:pt x="18947" y="20443"/>
                        <a:pt x="20084" y="18900"/>
                        <a:pt x="21600" y="17357"/>
                      </a:cubicBezTo>
                      <a:cubicBezTo>
                        <a:pt x="4547" y="0"/>
                        <a:pt x="4547" y="0"/>
                        <a:pt x="4547" y="0"/>
                      </a:cubicBezTo>
                    </a:path>
                  </a:pathLst>
                </a:custGeom>
                <a:solidFill>
                  <a:srgbClr val="C4C6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7" name="Shape 2260"/>
                <p:cNvSpPr/>
                <p:nvPr/>
              </p:nvSpPr>
              <p:spPr>
                <a:xfrm>
                  <a:off x="431487" y="432259"/>
                  <a:ext cx="23448" cy="1275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21" h="21600" extrusionOk="0">
                      <a:moveTo>
                        <a:pt x="6364" y="0"/>
                      </a:moveTo>
                      <a:cubicBezTo>
                        <a:pt x="5592" y="0"/>
                        <a:pt x="4821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2700"/>
                        <a:pt x="3278" y="2700"/>
                      </a:cubicBezTo>
                      <a:cubicBezTo>
                        <a:pt x="3278" y="2700"/>
                        <a:pt x="3278" y="2700"/>
                        <a:pt x="3278" y="2700"/>
                      </a:cubicBezTo>
                      <a:cubicBezTo>
                        <a:pt x="3278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4050"/>
                        <a:pt x="1735" y="4050"/>
                      </a:cubicBezTo>
                      <a:cubicBezTo>
                        <a:pt x="-579" y="8100"/>
                        <a:pt x="-579" y="14850"/>
                        <a:pt x="1735" y="18900"/>
                      </a:cubicBezTo>
                      <a:cubicBezTo>
                        <a:pt x="1735" y="18900"/>
                        <a:pt x="1735" y="18900"/>
                        <a:pt x="1735" y="18900"/>
                      </a:cubicBezTo>
                      <a:cubicBezTo>
                        <a:pt x="3278" y="21600"/>
                        <a:pt x="4821" y="21600"/>
                        <a:pt x="6364" y="21600"/>
                      </a:cubicBezTo>
                      <a:cubicBezTo>
                        <a:pt x="21021" y="21600"/>
                        <a:pt x="21021" y="21600"/>
                        <a:pt x="21021" y="21600"/>
                      </a:cubicBezTo>
                      <a:cubicBezTo>
                        <a:pt x="10992" y="4050"/>
                        <a:pt x="10992" y="4050"/>
                        <a:pt x="10992" y="4050"/>
                      </a:cubicBezTo>
                      <a:cubicBezTo>
                        <a:pt x="9450" y="1350"/>
                        <a:pt x="7907" y="0"/>
                        <a:pt x="6364" y="0"/>
                      </a:cubicBezTo>
                    </a:path>
                  </a:pathLst>
                </a:custGeom>
                <a:solidFill>
                  <a:srgbClr val="17252D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</p:grpSp>
        </p:grpSp>
        <p:sp>
          <p:nvSpPr>
            <p:cNvPr id="69" name="文本框 68"/>
            <p:cNvSpPr txBox="1"/>
            <p:nvPr/>
          </p:nvSpPr>
          <p:spPr>
            <a:xfrm>
              <a:off x="3515705" y="568790"/>
              <a:ext cx="2088586" cy="6154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 anchor="t">
              <a:noAutofit/>
              <a:scene3d>
                <a:camera prst="orthographicFront"/>
                <a:lightRig rig="threePt" dir="t"/>
              </a:scene3d>
              <a:sp3d>
                <a:bevelT w="0" h="0"/>
                <a:bevelB w="0" h="0"/>
              </a:sp3d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学习目标</a:t>
              </a:r>
              <a:endParaRPr lang="zh-CN" altLang="en-US" sz="28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74" name="直接连接符 73"/>
          <p:cNvCxnSpPr/>
          <p:nvPr/>
        </p:nvCxnSpPr>
        <p:spPr>
          <a:xfrm>
            <a:off x="2674471" y="6043240"/>
            <a:ext cx="9233049" cy="0"/>
          </a:xfrm>
          <a:prstGeom prst="line">
            <a:avLst/>
          </a:prstGeom>
          <a:ln w="28575">
            <a:solidFill>
              <a:srgbClr val="026BA5"/>
            </a:solidFill>
            <a:prstDash val="dash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接连接符 106"/>
          <p:cNvCxnSpPr/>
          <p:nvPr/>
        </p:nvCxnSpPr>
        <p:spPr>
          <a:xfrm>
            <a:off x="2623096" y="1655287"/>
            <a:ext cx="9093641" cy="0"/>
          </a:xfrm>
          <a:prstGeom prst="line">
            <a:avLst/>
          </a:prstGeom>
          <a:ln w="28575">
            <a:solidFill>
              <a:srgbClr val="026BA5"/>
            </a:solidFill>
            <a:prstDash val="dash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7" name="矩形 116"/>
          <p:cNvSpPr/>
          <p:nvPr/>
        </p:nvSpPr>
        <p:spPr>
          <a:xfrm rot="20913814">
            <a:off x="6525289" y="3681045"/>
            <a:ext cx="700834" cy="400110"/>
          </a:xfrm>
          <a:prstGeom prst="rect">
            <a:avLst/>
          </a:prstGeom>
          <a:noFill/>
          <a:ln w="50800" cmpd="thickThin"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难点</a:t>
            </a:r>
          </a:p>
        </p:txBody>
      </p:sp>
      <p:sp>
        <p:nvSpPr>
          <p:cNvPr id="46" name="矩形 45"/>
          <p:cNvSpPr/>
          <p:nvPr/>
        </p:nvSpPr>
        <p:spPr>
          <a:xfrm>
            <a:off x="3073202" y="2856325"/>
            <a:ext cx="808638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        2.</a:t>
            </a:r>
            <a:r>
              <a:rPr lang="zh-CN" altLang="en-US" sz="2400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知道能量的转移和转化，能解释一些常见现象中的能量转化过程。</a:t>
            </a:r>
          </a:p>
        </p:txBody>
      </p:sp>
      <p:sp>
        <p:nvSpPr>
          <p:cNvPr id="52" name="矩形 51"/>
          <p:cNvSpPr/>
          <p:nvPr/>
        </p:nvSpPr>
        <p:spPr>
          <a:xfrm>
            <a:off x="3098621" y="3975557"/>
            <a:ext cx="807365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        3.</a:t>
            </a:r>
            <a:r>
              <a:rPr lang="zh-CN" altLang="en-US" sz="2400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理解能量守恒定律，有用能量守恒定律的观点分析物理现象的意识，体会能量守恒定律的普适性。</a:t>
            </a:r>
          </a:p>
        </p:txBody>
      </p:sp>
      <p:grpSp>
        <p:nvGrpSpPr>
          <p:cNvPr id="53" name="组合 52"/>
          <p:cNvGrpSpPr/>
          <p:nvPr/>
        </p:nvGrpSpPr>
        <p:grpSpPr>
          <a:xfrm>
            <a:off x="3960801" y="4510163"/>
            <a:ext cx="2531778" cy="45719"/>
            <a:chOff x="2804139" y="4450981"/>
            <a:chExt cx="7078926" cy="223552"/>
          </a:xfrm>
          <a:solidFill>
            <a:schemeClr val="accent6">
              <a:lumMod val="75000"/>
            </a:schemeClr>
          </a:solidFill>
        </p:grpSpPr>
        <p:sp>
          <p:nvSpPr>
            <p:cNvPr id="54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55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56" name="矩形 55"/>
          <p:cNvSpPr/>
          <p:nvPr/>
        </p:nvSpPr>
        <p:spPr>
          <a:xfrm rot="20913814">
            <a:off x="5675496" y="3707383"/>
            <a:ext cx="700833" cy="400110"/>
          </a:xfrm>
          <a:prstGeom prst="rect">
            <a:avLst/>
          </a:prstGeom>
          <a:noFill/>
          <a:ln w="50800" cmpd="thickThin"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重点</a:t>
            </a:r>
          </a:p>
        </p:txBody>
      </p:sp>
      <p:grpSp>
        <p:nvGrpSpPr>
          <p:cNvPr id="49" name="组合 48"/>
          <p:cNvGrpSpPr/>
          <p:nvPr/>
        </p:nvGrpSpPr>
        <p:grpSpPr>
          <a:xfrm>
            <a:off x="96483" y="1938114"/>
            <a:ext cx="1572904" cy="658425"/>
            <a:chOff x="3142451" y="548680"/>
            <a:chExt cx="1572904" cy="658425"/>
          </a:xfrm>
        </p:grpSpPr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1" name="文本框 5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96483" y="720028"/>
            <a:ext cx="1572904" cy="658425"/>
            <a:chOff x="118542" y="795531"/>
            <a:chExt cx="1572904" cy="658425"/>
          </a:xfrm>
        </p:grpSpPr>
        <p:pic>
          <p:nvPicPr>
            <p:cNvPr id="68" name="图片 6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70" name="文本框 69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103352" y="3157820"/>
            <a:ext cx="1572904" cy="658425"/>
            <a:chOff x="3142451" y="548680"/>
            <a:chExt cx="1572904" cy="658425"/>
          </a:xfrm>
        </p:grpSpPr>
        <p:pic>
          <p:nvPicPr>
            <p:cNvPr id="97" name="图片 9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8" name="文本框 9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142203" y="4433727"/>
            <a:ext cx="1572904" cy="658425"/>
            <a:chOff x="3142451" y="548680"/>
            <a:chExt cx="1572904" cy="658425"/>
          </a:xfrm>
        </p:grpSpPr>
        <p:pic>
          <p:nvPicPr>
            <p:cNvPr id="100" name="图片 9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1" name="文本框 10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142203" y="5709634"/>
            <a:ext cx="1572904" cy="658425"/>
            <a:chOff x="3142451" y="548680"/>
            <a:chExt cx="1572904" cy="658425"/>
          </a:xfrm>
        </p:grpSpPr>
        <p:pic>
          <p:nvPicPr>
            <p:cNvPr id="103" name="图片 10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4" name="文本框 10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26854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117" grpId="0" animBg="1"/>
      <p:bldP spid="46" grpId="0"/>
      <p:bldP spid="52" grpId="0"/>
      <p:bldP spid="5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文本框 49"/>
          <p:cNvSpPr txBox="1"/>
          <p:nvPr/>
        </p:nvSpPr>
        <p:spPr>
          <a:xfrm>
            <a:off x="9027834" y="3294831"/>
            <a:ext cx="29657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点亮的灯泡具有光能</a:t>
            </a:r>
          </a:p>
        </p:txBody>
      </p:sp>
      <p:pic>
        <p:nvPicPr>
          <p:cNvPr id="51" name="图片 50">
            <a:extLst>
              <a:ext uri="{FF2B5EF4-FFF2-40B4-BE49-F238E27FC236}">
                <a16:creationId xmlns:a16="http://schemas.microsoft.com/office/drawing/2014/main" id="{E9C9D114-D8A2-458B-B5F4-D20FB7623F5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1154" y="3696478"/>
            <a:ext cx="2775982" cy="215038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1272" y="1398814"/>
            <a:ext cx="2446556" cy="18153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6280" y="1395458"/>
            <a:ext cx="2438399" cy="182207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42" name="组合 41"/>
          <p:cNvGrpSpPr/>
          <p:nvPr/>
        </p:nvGrpSpPr>
        <p:grpSpPr>
          <a:xfrm>
            <a:off x="2566583" y="554751"/>
            <a:ext cx="9453608" cy="5775018"/>
            <a:chOff x="2566583" y="554751"/>
            <a:chExt cx="9453608" cy="5775018"/>
          </a:xfrm>
        </p:grpSpPr>
        <p:sp>
          <p:nvSpPr>
            <p:cNvPr id="43" name="圆角矩形 42"/>
            <p:cNvSpPr>
              <a:spLocks noChangeAspect="1"/>
            </p:cNvSpPr>
            <p:nvPr/>
          </p:nvSpPr>
          <p:spPr>
            <a:xfrm flipH="1">
              <a:off x="2566583" y="785584"/>
              <a:ext cx="9453608" cy="5544185"/>
            </a:xfrm>
            <a:prstGeom prst="roundRect">
              <a:avLst>
                <a:gd name="adj" fmla="val 8840"/>
              </a:avLst>
            </a:prstGeom>
            <a:noFill/>
            <a:ln w="19050">
              <a:solidFill>
                <a:srgbClr val="0F3552"/>
              </a:solidFill>
              <a:prstDash val="dash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103755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圆角矩形 43"/>
            <p:cNvSpPr/>
            <p:nvPr/>
          </p:nvSpPr>
          <p:spPr>
            <a:xfrm>
              <a:off x="2948682" y="554751"/>
              <a:ext cx="5397459" cy="461665"/>
            </a:xfrm>
            <a:prstGeom prst="roundRect">
              <a:avLst/>
            </a:prstGeom>
            <a:gradFill flip="none" rotWithShape="1">
              <a:gsLst>
                <a:gs pos="100000">
                  <a:schemeClr val="bg1">
                    <a:lumMod val="75000"/>
                    <a:lumOff val="25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ln w="317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381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b="1" dirty="0">
                  <a:solidFill>
                    <a:schemeClr val="tx2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你知道哪些生活中常见的能量？</a:t>
              </a:r>
              <a:endParaRPr lang="zh-CN" altLang="en-US" sz="2800" b="1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2453288" y="3298694"/>
            <a:ext cx="32680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滚动的足球具有机械能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5608091" y="3305626"/>
            <a:ext cx="33931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一切物体都具有内能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2594819" y="5760443"/>
            <a:ext cx="29866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高压输电线输送电能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5942170" y="5760443"/>
            <a:ext cx="26370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燃料具有化学能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6265" y="1380320"/>
            <a:ext cx="2446555" cy="183492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6265" y="3854901"/>
            <a:ext cx="2444715" cy="183353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3121" y="3854900"/>
            <a:ext cx="2444715" cy="183353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0" name="文本框 69"/>
          <p:cNvSpPr txBox="1"/>
          <p:nvPr/>
        </p:nvSpPr>
        <p:spPr>
          <a:xfrm>
            <a:off x="8916245" y="5760443"/>
            <a:ext cx="29866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核电站利用核能发电</a:t>
            </a:r>
          </a:p>
        </p:txBody>
      </p:sp>
      <p:grpSp>
        <p:nvGrpSpPr>
          <p:cNvPr id="35" name="组合 34"/>
          <p:cNvGrpSpPr/>
          <p:nvPr/>
        </p:nvGrpSpPr>
        <p:grpSpPr>
          <a:xfrm>
            <a:off x="96483" y="1938114"/>
            <a:ext cx="1572904" cy="658425"/>
            <a:chOff x="3142451" y="548680"/>
            <a:chExt cx="1572904" cy="658425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7" name="文本框 3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96483" y="720028"/>
            <a:ext cx="1572904" cy="658425"/>
            <a:chOff x="118542" y="795531"/>
            <a:chExt cx="1572904" cy="658425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40" name="文本框 39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03352" y="3157820"/>
            <a:ext cx="1572904" cy="658425"/>
            <a:chOff x="3142451" y="548680"/>
            <a:chExt cx="1572904" cy="658425"/>
          </a:xfrm>
        </p:grpSpPr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1" name="文本框 7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142203" y="4433727"/>
            <a:ext cx="1572904" cy="658425"/>
            <a:chOff x="3142451" y="548680"/>
            <a:chExt cx="1572904" cy="658425"/>
          </a:xfrm>
        </p:grpSpPr>
        <p:pic>
          <p:nvPicPr>
            <p:cNvPr id="73" name="图片 72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4" name="文本框 7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142203" y="5709634"/>
            <a:ext cx="1572904" cy="658425"/>
            <a:chOff x="3142451" y="548680"/>
            <a:chExt cx="1572904" cy="658425"/>
          </a:xfrm>
        </p:grpSpPr>
        <p:pic>
          <p:nvPicPr>
            <p:cNvPr id="76" name="图片 75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7" name="文本框 7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04341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45" grpId="0"/>
      <p:bldP spid="46" grpId="0"/>
      <p:bldP spid="48" grpId="0"/>
      <p:bldP spid="49" grpId="0"/>
      <p:bldP spid="7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566583" y="554751"/>
            <a:ext cx="9453608" cy="5775018"/>
            <a:chOff x="2566583" y="554751"/>
            <a:chExt cx="9453608" cy="5775018"/>
          </a:xfrm>
        </p:grpSpPr>
        <p:sp>
          <p:nvSpPr>
            <p:cNvPr id="35" name="圆角矩形 34"/>
            <p:cNvSpPr>
              <a:spLocks noChangeAspect="1"/>
            </p:cNvSpPr>
            <p:nvPr/>
          </p:nvSpPr>
          <p:spPr>
            <a:xfrm flipH="1">
              <a:off x="2566583" y="785584"/>
              <a:ext cx="9453608" cy="5544185"/>
            </a:xfrm>
            <a:prstGeom prst="roundRect">
              <a:avLst>
                <a:gd name="adj" fmla="val 8840"/>
              </a:avLst>
            </a:prstGeom>
            <a:noFill/>
            <a:ln w="19050">
              <a:solidFill>
                <a:srgbClr val="0F3552"/>
              </a:solidFill>
              <a:prstDash val="dash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103755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圆角矩形 37"/>
            <p:cNvSpPr/>
            <p:nvPr/>
          </p:nvSpPr>
          <p:spPr>
            <a:xfrm>
              <a:off x="2948683" y="554751"/>
              <a:ext cx="2053623" cy="461665"/>
            </a:xfrm>
            <a:prstGeom prst="roundRect">
              <a:avLst/>
            </a:prstGeom>
            <a:gradFill flip="none" rotWithShape="1">
              <a:gsLst>
                <a:gs pos="100000">
                  <a:schemeClr val="bg1">
                    <a:lumMod val="75000"/>
                    <a:lumOff val="25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ln w="317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381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b="1" dirty="0">
                  <a:solidFill>
                    <a:schemeClr val="tx2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想想议议</a:t>
              </a:r>
              <a:r>
                <a:rPr lang="en-US" altLang="zh-CN" sz="2800" b="1" dirty="0">
                  <a:solidFill>
                    <a:schemeClr val="tx2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800" b="1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46" name="文本框 45"/>
          <p:cNvSpPr txBox="1"/>
          <p:nvPr/>
        </p:nvSpPr>
        <p:spPr>
          <a:xfrm>
            <a:off x="2868005" y="1201960"/>
            <a:ext cx="85344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下面这些现象中存在哪些能量的转化？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8005" y="4211580"/>
            <a:ext cx="2438400" cy="18288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5205" y="2017025"/>
            <a:ext cx="2438400" cy="18288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8005" y="2014497"/>
            <a:ext cx="2438400" cy="182704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5205" y="4211580"/>
            <a:ext cx="2436058" cy="182704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0" name="文本框 49"/>
          <p:cNvSpPr txBox="1"/>
          <p:nvPr/>
        </p:nvSpPr>
        <p:spPr>
          <a:xfrm>
            <a:off x="5306405" y="4481490"/>
            <a:ext cx="2098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太阳能路灯利用太阳能电池为路灯供电。</a:t>
            </a:r>
            <a:endParaRPr lang="zh-CN" altLang="en-US" sz="2400" dirty="0"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5306405" y="2379879"/>
            <a:ext cx="2098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冬天，人们常会来回迅速摩擦双手取暖。</a:t>
            </a:r>
            <a:endParaRPr lang="zh-CN" altLang="en-US" sz="2400" dirty="0"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9921391" y="2195213"/>
            <a:ext cx="2098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将塑料梳子在头发上摩擦后，梳子可以吸引细碎的纸片。</a:t>
            </a:r>
            <a:endParaRPr lang="zh-CN" altLang="en-US" sz="2400" dirty="0"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9841263" y="4631822"/>
            <a:ext cx="2098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灯丝通电后会发热、发光。</a:t>
            </a:r>
            <a:endParaRPr lang="zh-CN" altLang="en-US" sz="2400" dirty="0"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96483" y="1933450"/>
            <a:ext cx="1572904" cy="658425"/>
            <a:chOff x="118542" y="795531"/>
            <a:chExt cx="1572904" cy="658425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34" name="文本框 33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96483" y="719218"/>
            <a:ext cx="1572904" cy="658425"/>
            <a:chOff x="3142451" y="548680"/>
            <a:chExt cx="1572904" cy="658425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9" name="文本框 3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103352" y="3157820"/>
            <a:ext cx="1572904" cy="658425"/>
            <a:chOff x="3142451" y="548680"/>
            <a:chExt cx="1572904" cy="658425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2" name="文本框 4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42203" y="4433727"/>
            <a:ext cx="1572904" cy="658425"/>
            <a:chOff x="3142451" y="548680"/>
            <a:chExt cx="1572904" cy="658425"/>
          </a:xfrm>
        </p:grpSpPr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5" name="文本框 4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142203" y="5709634"/>
            <a:ext cx="1572904" cy="658425"/>
            <a:chOff x="3142451" y="548680"/>
            <a:chExt cx="1572904" cy="658425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9" name="文本框 4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56001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50" grpId="0"/>
      <p:bldP spid="51" grpId="0"/>
      <p:bldP spid="52" grpId="0"/>
      <p:bldP spid="5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图片 4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82946" y="1086365"/>
            <a:ext cx="5725906" cy="5171493"/>
          </a:xfrm>
          <a:prstGeom prst="rect">
            <a:avLst/>
          </a:prstGeom>
        </p:spPr>
      </p:pic>
      <p:sp>
        <p:nvSpPr>
          <p:cNvPr id="9" name="Shape 25434"/>
          <p:cNvSpPr/>
          <p:nvPr/>
        </p:nvSpPr>
        <p:spPr>
          <a:xfrm>
            <a:off x="2957062" y="525519"/>
            <a:ext cx="617952" cy="5608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sp>
        <p:nvSpPr>
          <p:cNvPr id="10" name="Shape 25434"/>
          <p:cNvSpPr/>
          <p:nvPr/>
        </p:nvSpPr>
        <p:spPr>
          <a:xfrm>
            <a:off x="2966587" y="468369"/>
            <a:ext cx="536808" cy="487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sp>
        <p:nvSpPr>
          <p:cNvPr id="12" name="圆角矩形 11"/>
          <p:cNvSpPr/>
          <p:nvPr/>
        </p:nvSpPr>
        <p:spPr>
          <a:xfrm>
            <a:off x="2935840" y="598277"/>
            <a:ext cx="4209031" cy="567189"/>
          </a:xfrm>
          <a:prstGeom prst="roundRect">
            <a:avLst>
              <a:gd name="adj" fmla="val 48539"/>
            </a:avLst>
          </a:prstGeom>
          <a:solidFill>
            <a:srgbClr val="026BA5"/>
          </a:solidFill>
          <a:ln w="285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Group 2261"/>
          <p:cNvGrpSpPr/>
          <p:nvPr/>
        </p:nvGrpSpPr>
        <p:grpSpPr>
          <a:xfrm flipH="1">
            <a:off x="2816464" y="403136"/>
            <a:ext cx="936802" cy="899144"/>
            <a:chOff x="-2" y="-1"/>
            <a:chExt cx="877274" cy="877273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6" name="Shape 2248"/>
            <p:cNvSpPr/>
            <p:nvPr/>
          </p:nvSpPr>
          <p:spPr>
            <a:xfrm>
              <a:off x="-2" y="-1"/>
              <a:ext cx="877274" cy="8772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026BA5"/>
            </a:solidFill>
            <a:ln w="28575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  <p:sp>
          <p:nvSpPr>
            <p:cNvPr id="17" name="Shape 2258"/>
            <p:cNvSpPr/>
            <p:nvPr/>
          </p:nvSpPr>
          <p:spPr>
            <a:xfrm>
              <a:off x="549890" y="549890"/>
              <a:ext cx="49604" cy="496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168" y="0"/>
                  </a:moveTo>
                  <a:cubicBezTo>
                    <a:pt x="3032" y="1516"/>
                    <a:pt x="1516" y="3032"/>
                    <a:pt x="0" y="4547"/>
                  </a:cubicBezTo>
                  <a:cubicBezTo>
                    <a:pt x="17053" y="21600"/>
                    <a:pt x="17053" y="21600"/>
                    <a:pt x="17053" y="21600"/>
                  </a:cubicBezTo>
                  <a:cubicBezTo>
                    <a:pt x="18568" y="20084"/>
                    <a:pt x="20084" y="18947"/>
                    <a:pt x="21600" y="17432"/>
                  </a:cubicBezTo>
                  <a:cubicBezTo>
                    <a:pt x="4168" y="0"/>
                    <a:pt x="4168" y="0"/>
                    <a:pt x="4168" y="0"/>
                  </a:cubicBezTo>
                </a:path>
              </a:pathLst>
            </a:custGeom>
            <a:solidFill>
              <a:srgbClr val="C4C6CA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3694390" y="626760"/>
            <a:ext cx="3382081" cy="615454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t">
            <a:noAutofit/>
            <a:scene3d>
              <a:camera prst="orthographicFront"/>
              <a:lightRig rig="threePt" dir="t"/>
            </a:scene3d>
            <a:sp3d>
              <a:bevelT w="0" h="0"/>
              <a:bevelB w="0" h="0"/>
            </a:sp3d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能量的转化和转移</a:t>
            </a:r>
          </a:p>
        </p:txBody>
      </p:sp>
      <p:sp>
        <p:nvSpPr>
          <p:cNvPr id="15" name="Shape 25434"/>
          <p:cNvSpPr/>
          <p:nvPr/>
        </p:nvSpPr>
        <p:spPr>
          <a:xfrm>
            <a:off x="3005219" y="566701"/>
            <a:ext cx="559291" cy="487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sp>
        <p:nvSpPr>
          <p:cNvPr id="53" name="文本框 52"/>
          <p:cNvSpPr txBox="1"/>
          <p:nvPr/>
        </p:nvSpPr>
        <p:spPr>
          <a:xfrm rot="19032075">
            <a:off x="6372481" y="1541296"/>
            <a:ext cx="14885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371600"/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钻木取火</a:t>
            </a:r>
          </a:p>
        </p:txBody>
      </p:sp>
      <p:sp>
        <p:nvSpPr>
          <p:cNvPr id="54" name="文本框 53"/>
          <p:cNvSpPr txBox="1"/>
          <p:nvPr/>
        </p:nvSpPr>
        <p:spPr>
          <a:xfrm rot="2674770">
            <a:off x="9737877" y="1618049"/>
            <a:ext cx="15542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371600"/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燃烧发光</a:t>
            </a:r>
          </a:p>
        </p:txBody>
      </p:sp>
      <p:sp>
        <p:nvSpPr>
          <p:cNvPr id="55" name="文本框 54"/>
          <p:cNvSpPr txBox="1"/>
          <p:nvPr/>
        </p:nvSpPr>
        <p:spPr>
          <a:xfrm rot="6420000">
            <a:off x="10498916" y="4470573"/>
            <a:ext cx="18154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371600"/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光合作用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8385350" y="6162530"/>
            <a:ext cx="1082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371600"/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电池</a:t>
            </a:r>
          </a:p>
        </p:txBody>
      </p:sp>
      <p:sp>
        <p:nvSpPr>
          <p:cNvPr id="57" name="文本框 56"/>
          <p:cNvSpPr txBox="1"/>
          <p:nvPr/>
        </p:nvSpPr>
        <p:spPr>
          <a:xfrm>
            <a:off x="7728303" y="5317859"/>
            <a:ext cx="21083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371600"/>
            <a:r>
              <a:rPr lang="zh-CN" altLang="en-US" sz="24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手机电池充电</a:t>
            </a:r>
          </a:p>
        </p:txBody>
      </p:sp>
      <p:sp>
        <p:nvSpPr>
          <p:cNvPr id="58" name="文本框 57"/>
          <p:cNvSpPr txBox="1"/>
          <p:nvPr/>
        </p:nvSpPr>
        <p:spPr>
          <a:xfrm rot="18872004">
            <a:off x="7070112" y="2153634"/>
            <a:ext cx="12638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371600"/>
            <a:r>
              <a:rPr lang="zh-CN" altLang="en-US" sz="24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蒸汽机</a:t>
            </a:r>
          </a:p>
        </p:txBody>
      </p:sp>
      <p:sp>
        <p:nvSpPr>
          <p:cNvPr id="59" name="文本框 58"/>
          <p:cNvSpPr txBox="1"/>
          <p:nvPr/>
        </p:nvSpPr>
        <p:spPr>
          <a:xfrm rot="2591617">
            <a:off x="9109541" y="2316166"/>
            <a:ext cx="15481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371600"/>
            <a:r>
              <a:rPr lang="zh-CN" altLang="en-US" sz="24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红外加热</a:t>
            </a:r>
          </a:p>
        </p:txBody>
      </p:sp>
      <p:sp>
        <p:nvSpPr>
          <p:cNvPr id="60" name="文本框 59"/>
          <p:cNvSpPr txBox="1"/>
          <p:nvPr/>
        </p:nvSpPr>
        <p:spPr>
          <a:xfrm rot="17475527">
            <a:off x="9689280" y="4235553"/>
            <a:ext cx="15185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371600"/>
            <a:r>
              <a:rPr lang="zh-CN" altLang="en-US" sz="24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木材燃烧</a:t>
            </a:r>
          </a:p>
        </p:txBody>
      </p:sp>
      <p:sp>
        <p:nvSpPr>
          <p:cNvPr id="61" name="文本框 60"/>
          <p:cNvSpPr txBox="1"/>
          <p:nvPr/>
        </p:nvSpPr>
        <p:spPr>
          <a:xfrm rot="4260000">
            <a:off x="6517688" y="4222877"/>
            <a:ext cx="1452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371600"/>
            <a:r>
              <a:rPr lang="zh-CN" altLang="en-US" sz="24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发电机</a:t>
            </a:r>
          </a:p>
        </p:txBody>
      </p:sp>
      <p:sp>
        <p:nvSpPr>
          <p:cNvPr id="62" name="矩形 61"/>
          <p:cNvSpPr/>
          <p:nvPr/>
        </p:nvSpPr>
        <p:spPr>
          <a:xfrm rot="17313468">
            <a:off x="7678466" y="2430715"/>
            <a:ext cx="941367" cy="380605"/>
          </a:xfrm>
          <a:prstGeom prst="rect">
            <a:avLst/>
          </a:prstGeom>
          <a:noFill/>
          <a:ln w="38100" cap="flat" cmpd="sng" algn="ctr">
            <a:solidFill>
              <a:srgbClr val="FFC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txBody>
          <a:bodyPr rtlCol="0" anchor="ctr"/>
          <a:lstStyle/>
          <a:p>
            <a:pPr marL="0" marR="0" lvl="0" indent="0" algn="ctr" defTabSz="1371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7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  <a:ea typeface="微软雅黑"/>
              <a:cs typeface="+mn-cs"/>
            </a:endParaRPr>
          </a:p>
        </p:txBody>
      </p:sp>
      <p:sp>
        <p:nvSpPr>
          <p:cNvPr id="63" name="矩形 62"/>
          <p:cNvSpPr/>
          <p:nvPr/>
        </p:nvSpPr>
        <p:spPr>
          <a:xfrm rot="19659064">
            <a:off x="8795548" y="3937404"/>
            <a:ext cx="879345" cy="318434"/>
          </a:xfrm>
          <a:prstGeom prst="rect">
            <a:avLst/>
          </a:prstGeom>
          <a:noFill/>
          <a:ln w="38100" cap="flat" cmpd="sng" algn="ctr">
            <a:solidFill>
              <a:srgbClr val="FFC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txBody>
          <a:bodyPr rtlCol="0" anchor="ctr"/>
          <a:lstStyle/>
          <a:p>
            <a:pPr marL="0" marR="0" lvl="0" indent="0" algn="ctr" defTabSz="1371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7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  <a:ea typeface="微软雅黑"/>
              <a:cs typeface="+mn-cs"/>
            </a:endParaRPr>
          </a:p>
        </p:txBody>
      </p:sp>
      <p:sp>
        <p:nvSpPr>
          <p:cNvPr id="64" name="文本框 63"/>
          <p:cNvSpPr txBox="1"/>
          <p:nvPr/>
        </p:nvSpPr>
        <p:spPr>
          <a:xfrm rot="4087547">
            <a:off x="5710540" y="4549376"/>
            <a:ext cx="13016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电动机</a:t>
            </a:r>
          </a:p>
        </p:txBody>
      </p:sp>
      <p:sp>
        <p:nvSpPr>
          <p:cNvPr id="65" name="Rectangle 44"/>
          <p:cNvSpPr>
            <a:spLocks noChangeArrowheads="1"/>
          </p:cNvSpPr>
          <p:nvPr/>
        </p:nvSpPr>
        <p:spPr bwMode="auto">
          <a:xfrm>
            <a:off x="2723391" y="2757800"/>
            <a:ext cx="3091013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1.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在一定条件下，各种形式的能量之间是可以相互转化的。</a:t>
            </a:r>
          </a:p>
        </p:txBody>
      </p:sp>
      <p:grpSp>
        <p:nvGrpSpPr>
          <p:cNvPr id="43" name="组合 42"/>
          <p:cNvGrpSpPr/>
          <p:nvPr/>
        </p:nvGrpSpPr>
        <p:grpSpPr>
          <a:xfrm>
            <a:off x="96483" y="1933450"/>
            <a:ext cx="1572904" cy="658425"/>
            <a:chOff x="118542" y="795531"/>
            <a:chExt cx="1572904" cy="658425"/>
          </a:xfrm>
        </p:grpSpPr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46" name="文本框 45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96483" y="719218"/>
            <a:ext cx="1572904" cy="658425"/>
            <a:chOff x="3142451" y="548680"/>
            <a:chExt cx="1572904" cy="658425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9" name="文本框 4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103352" y="3157820"/>
            <a:ext cx="1572904" cy="658425"/>
            <a:chOff x="3142451" y="548680"/>
            <a:chExt cx="1572904" cy="658425"/>
          </a:xfrm>
        </p:grpSpPr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2" name="文本框 5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142203" y="4433727"/>
            <a:ext cx="1572904" cy="658425"/>
            <a:chOff x="3142451" y="548680"/>
            <a:chExt cx="1572904" cy="658425"/>
          </a:xfrm>
        </p:grpSpPr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8" name="文本框 6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142203" y="5709634"/>
            <a:ext cx="1572904" cy="658425"/>
            <a:chOff x="3142451" y="548680"/>
            <a:chExt cx="1572904" cy="658425"/>
          </a:xfrm>
        </p:grpSpPr>
        <p:pic>
          <p:nvPicPr>
            <p:cNvPr id="70" name="图片 6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1" name="文本框 7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68143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53" grpId="1"/>
      <p:bldP spid="54" grpId="0"/>
      <p:bldP spid="54" grpId="1"/>
      <p:bldP spid="55" grpId="0"/>
      <p:bldP spid="55" grpId="1"/>
      <p:bldP spid="56" grpId="0"/>
      <p:bldP spid="56" grpId="1"/>
      <p:bldP spid="57" grpId="0"/>
      <p:bldP spid="57" grpId="1"/>
      <p:bldP spid="58" grpId="0"/>
      <p:bldP spid="59" grpId="0"/>
      <p:bldP spid="59" grpId="1"/>
      <p:bldP spid="60" grpId="0"/>
      <p:bldP spid="60" grpId="1"/>
      <p:bldP spid="61" grpId="0"/>
      <p:bldP spid="61" grpId="1"/>
      <p:bldP spid="62" grpId="0" animBg="1"/>
      <p:bldP spid="62" grpId="1" animBg="1"/>
      <p:bldP spid="63" grpId="0" animBg="1"/>
      <p:bldP spid="63" grpId="1" animBg="1"/>
      <p:bldP spid="64" grpId="0"/>
      <p:bldP spid="64" grpId="1"/>
      <p:bldP spid="6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25434"/>
          <p:cNvSpPr/>
          <p:nvPr/>
        </p:nvSpPr>
        <p:spPr>
          <a:xfrm>
            <a:off x="2957062" y="525519"/>
            <a:ext cx="617952" cy="5608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sp>
        <p:nvSpPr>
          <p:cNvPr id="34" name="Shape 25434"/>
          <p:cNvSpPr/>
          <p:nvPr/>
        </p:nvSpPr>
        <p:spPr>
          <a:xfrm>
            <a:off x="2966587" y="468369"/>
            <a:ext cx="536808" cy="487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sp>
        <p:nvSpPr>
          <p:cNvPr id="35" name="圆角矩形 34"/>
          <p:cNvSpPr/>
          <p:nvPr/>
        </p:nvSpPr>
        <p:spPr>
          <a:xfrm>
            <a:off x="2935840" y="598277"/>
            <a:ext cx="4209031" cy="567189"/>
          </a:xfrm>
          <a:prstGeom prst="roundRect">
            <a:avLst>
              <a:gd name="adj" fmla="val 48539"/>
            </a:avLst>
          </a:prstGeom>
          <a:solidFill>
            <a:srgbClr val="026BA5"/>
          </a:solidFill>
          <a:ln w="285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6" name="Group 2261"/>
          <p:cNvGrpSpPr/>
          <p:nvPr/>
        </p:nvGrpSpPr>
        <p:grpSpPr>
          <a:xfrm flipH="1">
            <a:off x="2816464" y="403136"/>
            <a:ext cx="936802" cy="899144"/>
            <a:chOff x="-2" y="-1"/>
            <a:chExt cx="877274" cy="877273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37" name="Shape 2248"/>
            <p:cNvSpPr/>
            <p:nvPr/>
          </p:nvSpPr>
          <p:spPr>
            <a:xfrm>
              <a:off x="-2" y="-1"/>
              <a:ext cx="877274" cy="8772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026BA5"/>
            </a:solidFill>
            <a:ln w="28575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  <p:sp>
          <p:nvSpPr>
            <p:cNvPr id="38" name="Shape 2258"/>
            <p:cNvSpPr/>
            <p:nvPr/>
          </p:nvSpPr>
          <p:spPr>
            <a:xfrm>
              <a:off x="549890" y="549890"/>
              <a:ext cx="49604" cy="496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168" y="0"/>
                  </a:moveTo>
                  <a:cubicBezTo>
                    <a:pt x="3032" y="1516"/>
                    <a:pt x="1516" y="3032"/>
                    <a:pt x="0" y="4547"/>
                  </a:cubicBezTo>
                  <a:cubicBezTo>
                    <a:pt x="17053" y="21600"/>
                    <a:pt x="17053" y="21600"/>
                    <a:pt x="17053" y="21600"/>
                  </a:cubicBezTo>
                  <a:cubicBezTo>
                    <a:pt x="18568" y="20084"/>
                    <a:pt x="20084" y="18947"/>
                    <a:pt x="21600" y="17432"/>
                  </a:cubicBezTo>
                  <a:cubicBezTo>
                    <a:pt x="4168" y="0"/>
                    <a:pt x="4168" y="0"/>
                    <a:pt x="4168" y="0"/>
                  </a:cubicBezTo>
                </a:path>
              </a:pathLst>
            </a:custGeom>
            <a:solidFill>
              <a:srgbClr val="C4C6CA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  <p:sp>
        <p:nvSpPr>
          <p:cNvPr id="60" name="文本框 59"/>
          <p:cNvSpPr txBox="1"/>
          <p:nvPr/>
        </p:nvSpPr>
        <p:spPr>
          <a:xfrm>
            <a:off x="3694390" y="626760"/>
            <a:ext cx="3382081" cy="615454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t">
            <a:noAutofit/>
            <a:scene3d>
              <a:camera prst="orthographicFront"/>
              <a:lightRig rig="threePt" dir="t"/>
            </a:scene3d>
            <a:sp3d>
              <a:bevelT w="0" h="0"/>
              <a:bevelB w="0" h="0"/>
            </a:sp3d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能量的转化和转移</a:t>
            </a:r>
          </a:p>
        </p:txBody>
      </p:sp>
      <p:sp>
        <p:nvSpPr>
          <p:cNvPr id="61" name="Shape 25434"/>
          <p:cNvSpPr/>
          <p:nvPr/>
        </p:nvSpPr>
        <p:spPr>
          <a:xfrm>
            <a:off x="3005219" y="566701"/>
            <a:ext cx="559291" cy="487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sp>
        <p:nvSpPr>
          <p:cNvPr id="63" name="Rectangle 44"/>
          <p:cNvSpPr>
            <a:spLocks noChangeArrowheads="1"/>
          </p:cNvSpPr>
          <p:nvPr/>
        </p:nvSpPr>
        <p:spPr bwMode="auto">
          <a:xfrm>
            <a:off x="2816464" y="1880491"/>
            <a:ext cx="6282712" cy="576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2.</a:t>
            </a: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能量也可以发生转移。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A6D2EF"/>
              </a:clrFrom>
              <a:clrTo>
                <a:srgbClr val="A6D2E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6355" y="1830955"/>
            <a:ext cx="2320650" cy="21626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4" name="Rectangle 44"/>
          <p:cNvSpPr>
            <a:spLocks noChangeArrowheads="1"/>
          </p:cNvSpPr>
          <p:nvPr/>
        </p:nvSpPr>
        <p:spPr bwMode="auto">
          <a:xfrm>
            <a:off x="2816464" y="2456739"/>
            <a:ext cx="628271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能量可以从一个物体转移到另一个物体，也可以从物体的一部分转移到另一部分。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65" name="Rectangle 44"/>
          <p:cNvSpPr>
            <a:spLocks noChangeArrowheads="1"/>
          </p:cNvSpPr>
          <p:nvPr/>
        </p:nvSpPr>
        <p:spPr bwMode="auto">
          <a:xfrm>
            <a:off x="2816464" y="3541162"/>
            <a:ext cx="628271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在这个过程中，</a:t>
            </a:r>
            <a:r>
              <a:rPr kumimoji="1" lang="zh-CN" altLang="en-US" sz="240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能量的形式没有发生改变</a:t>
            </a: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pic>
        <p:nvPicPr>
          <p:cNvPr id="73" name="图片 72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9663952" y="4676175"/>
            <a:ext cx="1927413" cy="547436"/>
          </a:xfrm>
          <a:prstGeom prst="rect">
            <a:avLst/>
          </a:prstGeom>
        </p:spPr>
      </p:pic>
      <p:sp>
        <p:nvSpPr>
          <p:cNvPr id="74" name="Rectangle 44"/>
          <p:cNvSpPr>
            <a:spLocks noChangeArrowheads="1"/>
          </p:cNvSpPr>
          <p:nvPr/>
        </p:nvSpPr>
        <p:spPr bwMode="auto">
          <a:xfrm>
            <a:off x="2698376" y="4595304"/>
            <a:ext cx="9036423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判断能量是发生转化还是发生转移的方法，是看能量的形式是否发生变化。</a:t>
            </a:r>
          </a:p>
        </p:txBody>
      </p:sp>
      <p:sp>
        <p:nvSpPr>
          <p:cNvPr id="76" name="矩形 75"/>
          <p:cNvSpPr/>
          <p:nvPr/>
        </p:nvSpPr>
        <p:spPr>
          <a:xfrm>
            <a:off x="2698376" y="4595312"/>
            <a:ext cx="9036424" cy="1200121"/>
          </a:xfrm>
          <a:prstGeom prst="rect">
            <a:avLst/>
          </a:prstGeom>
          <a:noFill/>
          <a:ln w="19050">
            <a:solidFill>
              <a:srgbClr val="20309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7" name="图片 76">
            <a:extLst>
              <a:ext uri="{FF2B5EF4-FFF2-40B4-BE49-F238E27FC236}">
                <a16:creationId xmlns:a16="http://schemas.microsoft.com/office/drawing/2014/main" id="{B537EAB4-E827-4F16-8BA2-7A186CC1088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2626" y="4669620"/>
            <a:ext cx="440930" cy="476672"/>
          </a:xfrm>
          <a:prstGeom prst="rect">
            <a:avLst/>
          </a:prstGeom>
        </p:spPr>
      </p:pic>
      <p:grpSp>
        <p:nvGrpSpPr>
          <p:cNvPr id="57" name="组合 56"/>
          <p:cNvGrpSpPr/>
          <p:nvPr/>
        </p:nvGrpSpPr>
        <p:grpSpPr>
          <a:xfrm>
            <a:off x="96483" y="1933450"/>
            <a:ext cx="1572904" cy="658425"/>
            <a:chOff x="118542" y="795531"/>
            <a:chExt cx="1572904" cy="658425"/>
          </a:xfrm>
        </p:grpSpPr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59" name="文本框 58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96483" y="719218"/>
            <a:ext cx="1572904" cy="658425"/>
            <a:chOff x="3142451" y="548680"/>
            <a:chExt cx="1572904" cy="658425"/>
          </a:xfrm>
        </p:grpSpPr>
        <p:pic>
          <p:nvPicPr>
            <p:cNvPr id="66" name="图片 65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7" name="文本框 6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103352" y="3157820"/>
            <a:ext cx="1572904" cy="658425"/>
            <a:chOff x="3142451" y="548680"/>
            <a:chExt cx="1572904" cy="658425"/>
          </a:xfrm>
        </p:grpSpPr>
        <p:pic>
          <p:nvPicPr>
            <p:cNvPr id="69" name="图片 68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0" name="文本框 6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142203" y="4433727"/>
            <a:ext cx="1572904" cy="658425"/>
            <a:chOff x="3142451" y="548680"/>
            <a:chExt cx="1572904" cy="658425"/>
          </a:xfrm>
        </p:grpSpPr>
        <p:pic>
          <p:nvPicPr>
            <p:cNvPr id="72" name="图片 71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5" name="文本框 7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142203" y="5709634"/>
            <a:ext cx="1572904" cy="658425"/>
            <a:chOff x="3142451" y="548680"/>
            <a:chExt cx="1572904" cy="658425"/>
          </a:xfrm>
        </p:grpSpPr>
        <p:pic>
          <p:nvPicPr>
            <p:cNvPr id="79" name="图片 78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0" name="文本框 7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07338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64" grpId="0"/>
      <p:bldP spid="65" grpId="0"/>
      <p:bldP spid="74" grpId="0"/>
      <p:bldP spid="7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5875" y="1244126"/>
            <a:ext cx="3142831" cy="210222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5876" y="3827476"/>
            <a:ext cx="3142831" cy="210222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2" name="组合 1"/>
          <p:cNvGrpSpPr/>
          <p:nvPr/>
        </p:nvGrpSpPr>
        <p:grpSpPr>
          <a:xfrm>
            <a:off x="2566583" y="554751"/>
            <a:ext cx="9453608" cy="5775018"/>
            <a:chOff x="2566583" y="554751"/>
            <a:chExt cx="9453608" cy="5775018"/>
          </a:xfrm>
        </p:grpSpPr>
        <p:sp>
          <p:nvSpPr>
            <p:cNvPr id="57" name="圆角矩形 56"/>
            <p:cNvSpPr>
              <a:spLocks noChangeAspect="1"/>
            </p:cNvSpPr>
            <p:nvPr/>
          </p:nvSpPr>
          <p:spPr>
            <a:xfrm flipH="1">
              <a:off x="2566583" y="785584"/>
              <a:ext cx="9453608" cy="5544185"/>
            </a:xfrm>
            <a:prstGeom prst="roundRect">
              <a:avLst>
                <a:gd name="adj" fmla="val 8840"/>
              </a:avLst>
            </a:prstGeom>
            <a:noFill/>
            <a:ln w="19050">
              <a:solidFill>
                <a:srgbClr val="0F3552"/>
              </a:solidFill>
              <a:prstDash val="dash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103755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圆角矩形 57"/>
            <p:cNvSpPr/>
            <p:nvPr/>
          </p:nvSpPr>
          <p:spPr>
            <a:xfrm>
              <a:off x="2948683" y="554751"/>
              <a:ext cx="2053623" cy="461665"/>
            </a:xfrm>
            <a:prstGeom prst="roundRect">
              <a:avLst/>
            </a:prstGeom>
            <a:gradFill flip="none" rotWithShape="1">
              <a:gsLst>
                <a:gs pos="100000">
                  <a:schemeClr val="bg1">
                    <a:lumMod val="75000"/>
                    <a:lumOff val="25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ln w="317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381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b="1" dirty="0">
                  <a:solidFill>
                    <a:schemeClr val="tx2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想想议议</a:t>
              </a:r>
              <a:r>
                <a:rPr lang="en-US" altLang="zh-CN" sz="2800" b="1" dirty="0">
                  <a:solidFill>
                    <a:schemeClr val="tx2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2800" b="1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59" name="文本框 58"/>
          <p:cNvSpPr txBox="1"/>
          <p:nvPr/>
        </p:nvSpPr>
        <p:spPr>
          <a:xfrm>
            <a:off x="2749067" y="1269043"/>
            <a:ext cx="524745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在荡秋千时，停止用力，秋千会越摆越低；掉在地上的弹性小球会跳起，但是越跳越低。</a:t>
            </a:r>
          </a:p>
        </p:txBody>
      </p:sp>
      <p:sp>
        <p:nvSpPr>
          <p:cNvPr id="60" name="文本框 59"/>
          <p:cNvSpPr txBox="1"/>
          <p:nvPr/>
        </p:nvSpPr>
        <p:spPr>
          <a:xfrm>
            <a:off x="2749067" y="3023369"/>
            <a:ext cx="52474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问</a:t>
            </a:r>
            <a:r>
              <a:rPr lang="en-US" altLang="zh-CN" sz="2400" b="1" dirty="0">
                <a:solidFill>
                  <a:srgbClr val="0070C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秋千和小球在运动过程中有怎样的能量的转化？</a:t>
            </a:r>
          </a:p>
        </p:txBody>
      </p:sp>
      <p:sp>
        <p:nvSpPr>
          <p:cNvPr id="61" name="文本框 60"/>
          <p:cNvSpPr txBox="1"/>
          <p:nvPr/>
        </p:nvSpPr>
        <p:spPr>
          <a:xfrm>
            <a:off x="2749067" y="4220536"/>
            <a:ext cx="5247451" cy="16677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问</a:t>
            </a:r>
            <a:r>
              <a:rPr lang="en-US" altLang="zh-CN" sz="2400" b="1" dirty="0">
                <a:solidFill>
                  <a:srgbClr val="0070C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秋千为什么会越摆越低？小球为什么会越跳越低？它们是否丢失了能量？减少的机械能去了哪里？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96483" y="1933450"/>
            <a:ext cx="1572904" cy="658425"/>
            <a:chOff x="118542" y="795531"/>
            <a:chExt cx="1572904" cy="658425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30" name="文本框 29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96483" y="719218"/>
            <a:ext cx="1572904" cy="658425"/>
            <a:chOff x="3142451" y="548680"/>
            <a:chExt cx="1572904" cy="658425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3" name="文本框 3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03352" y="3157820"/>
            <a:ext cx="1572904" cy="658425"/>
            <a:chOff x="3142451" y="548680"/>
            <a:chExt cx="1572904" cy="658425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42203" y="4433727"/>
            <a:ext cx="1572904" cy="658425"/>
            <a:chOff x="3142451" y="548680"/>
            <a:chExt cx="1572904" cy="658425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2" name="文本框 6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142203" y="5709634"/>
            <a:ext cx="1572904" cy="658425"/>
            <a:chOff x="3142451" y="548680"/>
            <a:chExt cx="1572904" cy="658425"/>
          </a:xfrm>
        </p:grpSpPr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5" name="文本框 6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07180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60" grpId="0"/>
      <p:bldP spid="6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圆角矩形 38"/>
          <p:cNvSpPr>
            <a:spLocks noChangeAspect="1"/>
          </p:cNvSpPr>
          <p:nvPr/>
        </p:nvSpPr>
        <p:spPr>
          <a:xfrm flipH="1">
            <a:off x="2566583" y="785584"/>
            <a:ext cx="9453608" cy="5544185"/>
          </a:xfrm>
          <a:prstGeom prst="roundRect">
            <a:avLst>
              <a:gd name="adj" fmla="val 8840"/>
            </a:avLst>
          </a:prstGeom>
          <a:noFill/>
          <a:ln w="19050">
            <a:solidFill>
              <a:srgbClr val="0F3552"/>
            </a:solidFill>
            <a:prstDash val="dash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103755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圆角矩形 40"/>
          <p:cNvSpPr/>
          <p:nvPr/>
        </p:nvSpPr>
        <p:spPr>
          <a:xfrm>
            <a:off x="2948684" y="554751"/>
            <a:ext cx="1632282" cy="461665"/>
          </a:xfrm>
          <a:prstGeom prst="roundRect">
            <a:avLst/>
          </a:prstGeom>
          <a:gradFill flip="none" rotWithShape="1">
            <a:gsLst>
              <a:gs pos="100000">
                <a:schemeClr val="bg1">
                  <a:lumMod val="75000"/>
                  <a:lumOff val="25000"/>
                </a:schemeClr>
              </a:gs>
              <a:gs pos="0">
                <a:schemeClr val="bg1">
                  <a:lumMod val="75000"/>
                </a:schemeClr>
              </a:gs>
            </a:gsLst>
            <a:lin ang="2700000" scaled="1"/>
            <a:tileRect/>
          </a:gra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滚摆</a:t>
            </a:r>
            <a:endParaRPr lang="zh-CN" altLang="en-US" sz="2800" b="1" dirty="0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96483" y="1933450"/>
            <a:ext cx="1572904" cy="658425"/>
            <a:chOff x="118542" y="795531"/>
            <a:chExt cx="1572904" cy="658425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40" name="文本框 39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96483" y="719218"/>
            <a:ext cx="1572904" cy="658425"/>
            <a:chOff x="3142451" y="548680"/>
            <a:chExt cx="1572904" cy="658425"/>
          </a:xfrm>
        </p:grpSpPr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5" name="文本框 4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03352" y="3157820"/>
            <a:ext cx="1572904" cy="658425"/>
            <a:chOff x="3142451" y="548680"/>
            <a:chExt cx="1572904" cy="658425"/>
          </a:xfrm>
        </p:grpSpPr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8" name="文本框 4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142203" y="4433727"/>
            <a:ext cx="1572904" cy="658425"/>
            <a:chOff x="3142451" y="548680"/>
            <a:chExt cx="1572904" cy="658425"/>
          </a:xfrm>
        </p:grpSpPr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1" name="文本框 5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142203" y="5709634"/>
            <a:ext cx="1572904" cy="658425"/>
            <a:chOff x="3142451" y="548680"/>
            <a:chExt cx="1572904" cy="658425"/>
          </a:xfrm>
        </p:grpSpPr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4" name="文本框 5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pic>
        <p:nvPicPr>
          <p:cNvPr id="4" name="滚摆-最终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229387" y="1377643"/>
            <a:ext cx="8128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8026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25434"/>
          <p:cNvSpPr/>
          <p:nvPr/>
        </p:nvSpPr>
        <p:spPr>
          <a:xfrm>
            <a:off x="2957062" y="525519"/>
            <a:ext cx="617952" cy="5608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sp>
        <p:nvSpPr>
          <p:cNvPr id="10" name="Shape 25434"/>
          <p:cNvSpPr/>
          <p:nvPr/>
        </p:nvSpPr>
        <p:spPr>
          <a:xfrm>
            <a:off x="2966587" y="468369"/>
            <a:ext cx="536808" cy="487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sp>
        <p:nvSpPr>
          <p:cNvPr id="12" name="圆角矩形 11"/>
          <p:cNvSpPr/>
          <p:nvPr/>
        </p:nvSpPr>
        <p:spPr>
          <a:xfrm>
            <a:off x="2935841" y="598277"/>
            <a:ext cx="3504180" cy="567189"/>
          </a:xfrm>
          <a:prstGeom prst="roundRect">
            <a:avLst>
              <a:gd name="adj" fmla="val 48539"/>
            </a:avLst>
          </a:prstGeom>
          <a:solidFill>
            <a:srgbClr val="026BA5"/>
          </a:solidFill>
          <a:ln w="285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Group 2261"/>
          <p:cNvGrpSpPr/>
          <p:nvPr/>
        </p:nvGrpSpPr>
        <p:grpSpPr>
          <a:xfrm flipH="1">
            <a:off x="2816464" y="403136"/>
            <a:ext cx="936802" cy="899144"/>
            <a:chOff x="-2" y="-1"/>
            <a:chExt cx="877274" cy="877273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6" name="Shape 2248"/>
            <p:cNvSpPr/>
            <p:nvPr/>
          </p:nvSpPr>
          <p:spPr>
            <a:xfrm>
              <a:off x="-2" y="-1"/>
              <a:ext cx="877274" cy="8772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026BA5"/>
            </a:solidFill>
            <a:ln w="28575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  <p:sp>
          <p:nvSpPr>
            <p:cNvPr id="17" name="Shape 2258"/>
            <p:cNvSpPr/>
            <p:nvPr/>
          </p:nvSpPr>
          <p:spPr>
            <a:xfrm>
              <a:off x="549890" y="549890"/>
              <a:ext cx="49604" cy="496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168" y="0"/>
                  </a:moveTo>
                  <a:cubicBezTo>
                    <a:pt x="3032" y="1516"/>
                    <a:pt x="1516" y="3032"/>
                    <a:pt x="0" y="4547"/>
                  </a:cubicBezTo>
                  <a:cubicBezTo>
                    <a:pt x="17053" y="21600"/>
                    <a:pt x="17053" y="21600"/>
                    <a:pt x="17053" y="21600"/>
                  </a:cubicBezTo>
                  <a:cubicBezTo>
                    <a:pt x="18568" y="20084"/>
                    <a:pt x="20084" y="18947"/>
                    <a:pt x="21600" y="17432"/>
                  </a:cubicBezTo>
                  <a:cubicBezTo>
                    <a:pt x="4168" y="0"/>
                    <a:pt x="4168" y="0"/>
                    <a:pt x="4168" y="0"/>
                  </a:cubicBezTo>
                </a:path>
              </a:pathLst>
            </a:custGeom>
            <a:solidFill>
              <a:srgbClr val="C4C6CA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3762790" y="626454"/>
            <a:ext cx="2602151" cy="615454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t">
            <a:noAutofit/>
            <a:scene3d>
              <a:camera prst="orthographicFront"/>
              <a:lightRig rig="threePt" dir="t"/>
            </a:scene3d>
            <a:sp3d>
              <a:bevelT w="0" h="0"/>
              <a:bevelB w="0" h="0"/>
            </a:sp3d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能量守恒定律</a:t>
            </a:r>
          </a:p>
        </p:txBody>
      </p:sp>
      <p:sp>
        <p:nvSpPr>
          <p:cNvPr id="15" name="Shape 25434"/>
          <p:cNvSpPr/>
          <p:nvPr/>
        </p:nvSpPr>
        <p:spPr>
          <a:xfrm>
            <a:off x="3005219" y="566701"/>
            <a:ext cx="559291" cy="487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6364941" y="2719215"/>
            <a:ext cx="1927413" cy="547436"/>
          </a:xfrm>
          <a:prstGeom prst="rect">
            <a:avLst/>
          </a:prstGeom>
        </p:spPr>
      </p:pic>
      <p:sp>
        <p:nvSpPr>
          <p:cNvPr id="46" name="Rectangle 44"/>
          <p:cNvSpPr>
            <a:spLocks noChangeArrowheads="1"/>
          </p:cNvSpPr>
          <p:nvPr/>
        </p:nvSpPr>
        <p:spPr bwMode="auto">
          <a:xfrm>
            <a:off x="2862082" y="1602485"/>
            <a:ext cx="8634892" cy="16677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kumimoji="1"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1.</a:t>
            </a: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内容：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能量既不会凭空消灭，也不会凭空产生，它只会从一种形式转化为其他形式，或者从一个物体转移到其他物体，而在转化和转移的过程中，能量的总量保持不变。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4926" y="3845473"/>
            <a:ext cx="2438400" cy="18288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8574" y="3845473"/>
            <a:ext cx="2438400" cy="18288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6750" y="3831695"/>
            <a:ext cx="2438400" cy="18288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9" name="文本框 48"/>
          <p:cNvSpPr txBox="1"/>
          <p:nvPr/>
        </p:nvSpPr>
        <p:spPr>
          <a:xfrm>
            <a:off x="3128356" y="4529040"/>
            <a:ext cx="1891540" cy="4616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细胞学说</a:t>
            </a:r>
            <a:endParaRPr lang="zh-CN" altLang="en-US" sz="24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6132334" y="4529040"/>
            <a:ext cx="2087231" cy="4616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能量守恒定律</a:t>
            </a:r>
          </a:p>
        </p:txBody>
      </p:sp>
      <p:sp>
        <p:nvSpPr>
          <p:cNvPr id="60" name="文本框 59"/>
          <p:cNvSpPr txBox="1"/>
          <p:nvPr/>
        </p:nvSpPr>
        <p:spPr>
          <a:xfrm>
            <a:off x="9303553" y="4529040"/>
            <a:ext cx="1948441" cy="4616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生物进化论</a:t>
            </a:r>
          </a:p>
        </p:txBody>
      </p:sp>
      <p:sp>
        <p:nvSpPr>
          <p:cNvPr id="61" name="矩形 60"/>
          <p:cNvSpPr/>
          <p:nvPr/>
        </p:nvSpPr>
        <p:spPr>
          <a:xfrm>
            <a:off x="2653553" y="3570454"/>
            <a:ext cx="9063318" cy="2552440"/>
          </a:xfrm>
          <a:prstGeom prst="rect">
            <a:avLst/>
          </a:prstGeom>
          <a:noFill/>
          <a:ln w="19050">
            <a:solidFill>
              <a:srgbClr val="20309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圆角矩形 61"/>
          <p:cNvSpPr/>
          <p:nvPr/>
        </p:nvSpPr>
        <p:spPr>
          <a:xfrm>
            <a:off x="5409868" y="5892061"/>
            <a:ext cx="6307003" cy="461665"/>
          </a:xfrm>
          <a:prstGeom prst="roundRect">
            <a:avLst/>
          </a:prstGeom>
          <a:solidFill>
            <a:schemeClr val="bg1"/>
          </a:solidFill>
          <a:ln w="19050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19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世纪自然科学的三大发现</a:t>
            </a:r>
            <a:r>
              <a:rPr lang="en-US" altLang="zh-CN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恩格斯</a:t>
            </a:r>
            <a:endParaRPr lang="zh-CN" altLang="en-US" sz="2800" b="1" dirty="0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96483" y="1933450"/>
            <a:ext cx="1572904" cy="658425"/>
            <a:chOff x="118542" y="795531"/>
            <a:chExt cx="1572904" cy="658425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40" name="文本框 39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96483" y="719218"/>
            <a:ext cx="1572904" cy="658425"/>
            <a:chOff x="3142451" y="548680"/>
            <a:chExt cx="1572904" cy="658425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103352" y="3157820"/>
            <a:ext cx="1572904" cy="658425"/>
            <a:chOff x="3142451" y="548680"/>
            <a:chExt cx="1572904" cy="658425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142203" y="4433727"/>
            <a:ext cx="1572904" cy="658425"/>
            <a:chOff x="3142451" y="548680"/>
            <a:chExt cx="1572904" cy="658425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142203" y="5709634"/>
            <a:ext cx="1572904" cy="658425"/>
            <a:chOff x="3142451" y="548680"/>
            <a:chExt cx="1572904" cy="658425"/>
          </a:xfrm>
        </p:grpSpPr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6" name="文本框 5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45645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8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9" grpId="0" animBg="1"/>
      <p:bldP spid="59" grpId="0" animBg="1"/>
      <p:bldP spid="60" grpId="0" animBg="1"/>
      <p:bldP spid="61" grpId="0" animBg="1"/>
      <p:bldP spid="62" grpId="0" animBg="1"/>
    </p:bldLst>
  </p:timing>
</p:sld>
</file>

<file path=ppt/theme/theme1.xml><?xml version="1.0" encoding="utf-8"?>
<a:theme xmlns:a="http://schemas.openxmlformats.org/drawingml/2006/main" name="主题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100000">
              <a:schemeClr val="bg1">
                <a:lumMod val="75000"/>
                <a:lumOff val="25000"/>
              </a:schemeClr>
            </a:gs>
            <a:gs pos="0">
              <a:schemeClr val="bg1">
                <a:lumMod val="75000"/>
              </a:schemeClr>
            </a:gs>
          </a:gsLst>
          <a:lin ang="2700000" scaled="1"/>
          <a:tileRect/>
        </a:gradFill>
        <a:ln w="31750"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</a:ln>
        <a:effectLst>
          <a:outerShdw blurRad="50800" dist="38100" dir="2700000" algn="tl" rotWithShape="0">
            <a:schemeClr val="bg1">
              <a:lumMod val="50000"/>
              <a:alpha val="40000"/>
            </a:schemeClr>
          </a:outerShdw>
        </a:effectLst>
      </a:spPr>
      <a:bodyPr rtlCol="0" anchor="ctr"/>
      <a:lstStyle>
        <a:defPPr algn="ctr">
          <a:defRPr sz="3200" b="1" dirty="0">
            <a:solidFill>
              <a:srgbClr val="C00000"/>
            </a:solidFill>
            <a:latin typeface="隶书" panose="02010509060101010101" pitchFamily="49" charset="-122"/>
            <a:ea typeface="隶书" panose="02010509060101010101" pitchFamily="49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1" id="{D0120C35-834E-4632-BC7A-246F5F457504}" vid="{42459D9B-039C-4713-B6DA-14360CBAE175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主题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100000">
              <a:schemeClr val="bg1">
                <a:lumMod val="75000"/>
                <a:lumOff val="25000"/>
              </a:schemeClr>
            </a:gs>
            <a:gs pos="0">
              <a:schemeClr val="bg1">
                <a:lumMod val="75000"/>
              </a:schemeClr>
            </a:gs>
          </a:gsLst>
          <a:lin ang="2700000" scaled="1"/>
          <a:tileRect/>
        </a:gradFill>
        <a:ln w="31750"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</a:ln>
        <a:effectLst>
          <a:outerShdw blurRad="50800" dist="38100" dir="2700000" algn="tl" rotWithShape="0">
            <a:schemeClr val="bg1">
              <a:lumMod val="50000"/>
              <a:alpha val="40000"/>
            </a:schemeClr>
          </a:outerShdw>
        </a:effectLst>
      </a:spPr>
      <a:bodyPr rtlCol="0" anchor="ctr"/>
      <a:lstStyle>
        <a:defPPr algn="ctr">
          <a:defRPr sz="3200" b="1" dirty="0">
            <a:solidFill>
              <a:srgbClr val="C00000"/>
            </a:solidFill>
            <a:latin typeface="隶书" panose="02010509060101010101" pitchFamily="49" charset="-122"/>
            <a:ea typeface="隶书" panose="02010509060101010101" pitchFamily="49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1" id="{D0120C35-834E-4632-BC7A-246F5F457504}" vid="{42459D9B-039C-4713-B6DA-14360CBAE175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9947</TotalTime>
  <Words>1228</Words>
  <Application>Microsoft Office PowerPoint</Application>
  <PresentationFormat>宽屏</PresentationFormat>
  <Paragraphs>194</Paragraphs>
  <Slides>19</Slides>
  <Notes>19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19</vt:i4>
      </vt:variant>
    </vt:vector>
  </HeadingPairs>
  <TitlesOfParts>
    <vt:vector size="30" baseType="lpstr">
      <vt:lpstr>黑体</vt:lpstr>
      <vt:lpstr>华文楷体</vt:lpstr>
      <vt:lpstr>楷体</vt:lpstr>
      <vt:lpstr>隶书</vt:lpstr>
      <vt:lpstr>微软雅黑</vt:lpstr>
      <vt:lpstr>Arial</vt:lpstr>
      <vt:lpstr>Calibri</vt:lpstr>
      <vt:lpstr>Times New Roman</vt:lpstr>
      <vt:lpstr>主题1</vt:lpstr>
      <vt:lpstr>Office 主题</vt:lpstr>
      <vt:lpstr>1_主题1</vt:lpstr>
      <vt:lpstr>第十四章 内能的利用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第十四章 内能的利用</dc:title>
  <cp:lastModifiedBy>Administrator</cp:lastModifiedBy>
  <cp:revision>1</cp:revision>
  <cp:lastPrinted>2021-03-01T08:24:18Z</cp:lastPrinted>
  <dcterms:created xsi:type="dcterms:W3CDTF">2018-12-13T05:08:29Z</dcterms:created>
  <dcterms:modified xsi:type="dcterms:W3CDTF">2024-02-06T11:31:01Z</dcterms:modified>
</cp:coreProperties>
</file>