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8" r:id="rId2"/>
    <p:sldId id="262" r:id="rId3"/>
    <p:sldId id="263" r:id="rId4"/>
    <p:sldId id="271" r:id="rId5"/>
    <p:sldId id="272" r:id="rId6"/>
    <p:sldId id="273" r:id="rId7"/>
    <p:sldId id="274" r:id="rId8"/>
    <p:sldId id="264" r:id="rId9"/>
    <p:sldId id="275" r:id="rId10"/>
    <p:sldId id="284" r:id="rId11"/>
    <p:sldId id="276" r:id="rId12"/>
    <p:sldId id="277" r:id="rId13"/>
    <p:sldId id="285" r:id="rId14"/>
    <p:sldId id="278" r:id="rId15"/>
    <p:sldId id="279" r:id="rId16"/>
    <p:sldId id="286" r:id="rId17"/>
    <p:sldId id="280" r:id="rId18"/>
    <p:sldId id="287" r:id="rId19"/>
    <p:sldId id="288" r:id="rId20"/>
    <p:sldId id="281" r:id="rId21"/>
    <p:sldId id="282" r:id="rId22"/>
    <p:sldId id="283"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95F"/>
    <a:srgbClr val="E8E8E8"/>
    <a:srgbClr val="F7F7F7"/>
    <a:srgbClr val="017DC7"/>
    <a:srgbClr val="F5F5F5"/>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94" autoAdjust="0"/>
  </p:normalViewPr>
  <p:slideViewPr>
    <p:cSldViewPr showGuides="1">
      <p:cViewPr varScale="1">
        <p:scale>
          <a:sx n="86" d="100"/>
          <a:sy n="86" d="100"/>
        </p:scale>
        <p:origin x="1354" y="58"/>
      </p:cViewPr>
      <p:guideLst>
        <p:guide orient="horz" pos="66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82055" y="4509120"/>
            <a:ext cx="5179890" cy="956905"/>
          </a:xfrm>
          <a:prstGeom prst="rect">
            <a:avLst/>
          </a:prstGeom>
        </p:spPr>
        <p:txBody>
          <a:bodyPr>
            <a:normAutofit/>
          </a:bodyPr>
          <a:lstStyle>
            <a:lvl1pPr algn="ctr">
              <a:defRPr sz="3600" b="1">
                <a:solidFill>
                  <a:schemeClr val="tx1"/>
                </a:solidFill>
                <a:latin typeface="黑体" panose="02010600030101010101" pitchFamily="2" charset="-122"/>
                <a:ea typeface="黑体" panose="02010600030101010101" pitchFamily="2"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043794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17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1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03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bg>
      <p:bgPr>
        <a:solidFill>
          <a:srgbClr val="F5F5F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092" y="510495"/>
            <a:ext cx="7487816" cy="990540"/>
          </a:xfrm>
          <a:prstGeom prst="rect">
            <a:avLst/>
          </a:prstGeom>
        </p:spPr>
      </p:pic>
      <p:sp>
        <p:nvSpPr>
          <p:cNvPr id="8" name="TextBox 7"/>
          <p:cNvSpPr txBox="1"/>
          <p:nvPr userDrawn="1"/>
        </p:nvSpPr>
        <p:spPr>
          <a:xfrm>
            <a:off x="2991453" y="741631"/>
            <a:ext cx="1351652" cy="769441"/>
          </a:xfrm>
          <a:prstGeom prst="rect">
            <a:avLst/>
          </a:prstGeom>
          <a:noFill/>
        </p:spPr>
        <p:txBody>
          <a:bodyPr wrap="none" rtlCol="0">
            <a:spAutoFit/>
          </a:bodyPr>
          <a:lstStyle/>
          <a:p>
            <a:r>
              <a:rPr lang="zh-CN" altLang="en-US" sz="4400" kern="1500" spc="200" baseline="0" dirty="0">
                <a:solidFill>
                  <a:schemeClr val="bg1"/>
                </a:solidFill>
                <a:latin typeface="微软雅黑" panose="020B0503020204020204" pitchFamily="34" charset="-122"/>
                <a:ea typeface="微软雅黑" panose="020B0503020204020204" pitchFamily="34" charset="-122"/>
              </a:rPr>
              <a:t>目录</a:t>
            </a:r>
          </a:p>
        </p:txBody>
      </p:sp>
      <p:sp>
        <p:nvSpPr>
          <p:cNvPr id="9" name="TextBox 8"/>
          <p:cNvSpPr txBox="1"/>
          <p:nvPr userDrawn="1"/>
        </p:nvSpPr>
        <p:spPr>
          <a:xfrm>
            <a:off x="4390590" y="987852"/>
            <a:ext cx="1761957" cy="523220"/>
          </a:xfrm>
          <a:prstGeom prst="rect">
            <a:avLst/>
          </a:prstGeom>
          <a:noFill/>
        </p:spPr>
        <p:txBody>
          <a:bodyPr wrap="none" rtlCol="0">
            <a:spAutoFit/>
          </a:bodyPr>
          <a:lstStyle/>
          <a:p>
            <a:r>
              <a:rPr lang="en-US" altLang="zh-CN" sz="2800" dirty="0">
                <a:solidFill>
                  <a:schemeClr val="bg1"/>
                </a:solidFill>
              </a:rPr>
              <a:t>CONTENTS</a:t>
            </a:r>
            <a:endParaRPr lang="zh-CN" altLang="en-US" sz="2800" dirty="0">
              <a:solidFill>
                <a:schemeClr val="bg1"/>
              </a:solidFill>
            </a:endParaRPr>
          </a:p>
        </p:txBody>
      </p:sp>
      <p:sp>
        <p:nvSpPr>
          <p:cNvPr id="12" name="标题占位符 1"/>
          <p:cNvSpPr>
            <a:spLocks noGrp="1"/>
          </p:cNvSpPr>
          <p:nvPr userDrawn="1">
            <p:ph type="title"/>
          </p:nvPr>
        </p:nvSpPr>
        <p:spPr>
          <a:xfrm>
            <a:off x="467544" y="1642536"/>
            <a:ext cx="2624145" cy="3024336"/>
          </a:xfrm>
          <a:prstGeom prst="rect">
            <a:avLst/>
          </a:prstGeom>
        </p:spPr>
        <p:txBody>
          <a:bodyPr vert="horz" lIns="91440" tIns="45720" rIns="91440" bIns="45720" rtlCol="0" anchor="ctr">
            <a:noAutofit/>
          </a:bodyPr>
          <a:lstStyle>
            <a:lvl1pPr algn="ctr">
              <a:defRPr sz="2800">
                <a:latin typeface="黑体" panose="02010600030101010101" pitchFamily="2" charset="-122"/>
                <a:ea typeface="黑体" panose="02010600030101010101" pitchFamily="2" charset="-122"/>
              </a:defRPr>
            </a:lvl1pPr>
          </a:lstStyle>
          <a:p>
            <a:r>
              <a:rPr lang="zh-CN" altLang="en-US"/>
              <a:t>单击此处编辑母版标题样式</a:t>
            </a:r>
            <a:endParaRPr lang="zh-CN" altLang="en-US" dirty="0"/>
          </a:p>
        </p:txBody>
      </p:sp>
      <p:cxnSp>
        <p:nvCxnSpPr>
          <p:cNvPr id="14" name="直接连接符 13"/>
          <p:cNvCxnSpPr/>
          <p:nvPr userDrawn="1"/>
        </p:nvCxnSpPr>
        <p:spPr>
          <a:xfrm>
            <a:off x="3131840" y="1628800"/>
            <a:ext cx="0" cy="4824536"/>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5" name="内容占位符 2"/>
          <p:cNvSpPr>
            <a:spLocks noGrp="1"/>
          </p:cNvSpPr>
          <p:nvPr userDrawn="1">
            <p:ph sz="half" idx="1"/>
          </p:nvPr>
        </p:nvSpPr>
        <p:spPr>
          <a:xfrm>
            <a:off x="3419872" y="1628801"/>
            <a:ext cx="5211004" cy="4824536"/>
          </a:xfrm>
          <a:prstGeom prst="rect">
            <a:avLst/>
          </a:prstGeom>
        </p:spPr>
        <p:txBody>
          <a:bodyPr>
            <a:normAutofit/>
          </a:bodyPr>
          <a:lstStyle>
            <a:lvl1pPr marL="0" indent="0">
              <a:lnSpc>
                <a:spcPct val="150000"/>
              </a:lnSpc>
              <a:buFontTx/>
              <a:buNone/>
              <a:defRPr sz="1800"/>
            </a:lvl1pPr>
            <a:lvl2pPr marL="457200" indent="0">
              <a:lnSpc>
                <a:spcPct val="150000"/>
              </a:lnSpc>
              <a:buFontTx/>
              <a:buNone/>
              <a:defRPr sz="1800"/>
            </a:lvl2pPr>
            <a:lvl3pPr marL="914400" indent="0">
              <a:lnSpc>
                <a:spcPct val="150000"/>
              </a:lnSpc>
              <a:buFontTx/>
              <a:buNone/>
              <a:defRPr sz="1800"/>
            </a:lvl3pPr>
            <a:lvl4pPr marL="1371600" indent="0">
              <a:lnSpc>
                <a:spcPct val="150000"/>
              </a:lnSpc>
              <a:buFontTx/>
              <a:buNone/>
              <a:defRPr sz="1800"/>
            </a:lvl4pPr>
            <a:lvl5pPr marL="1828800" indent="0">
              <a:lnSpc>
                <a:spcPct val="150000"/>
              </a:lnSpc>
              <a:buFontTx/>
              <a:buNone/>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9068645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50"/>
                                        <p:tgtEl>
                                          <p:spTgt spid="15">
                                            <p:txEl>
                                              <p:pRg st="0" end="0"/>
                                            </p:txEl>
                                          </p:spTgt>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50"/>
                                        <p:tgtEl>
                                          <p:spTgt spid="15">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250"/>
                                        <p:tgtEl>
                                          <p:spTgt spid="15">
                                            <p:txEl>
                                              <p:pRg st="2" end="2"/>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250"/>
                                        <p:tgtEl>
                                          <p:spTgt spid="15">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25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1_仅标题">
    <p:bg>
      <p:bgPr>
        <a:solidFill>
          <a:srgbClr val="F7F7F7"/>
        </a:solidFill>
        <a:effectLst/>
      </p:bgPr>
    </p:bg>
    <p:spTree>
      <p:nvGrpSpPr>
        <p:cNvPr id="1" name=""/>
        <p:cNvGrpSpPr/>
        <p:nvPr/>
      </p:nvGrpSpPr>
      <p:grpSpPr>
        <a:xfrm>
          <a:off x="0" y="0"/>
          <a:ext cx="0" cy="0"/>
          <a:chOff x="0" y="0"/>
          <a:chExt cx="0" cy="0"/>
        </a:xfrm>
      </p:grpSpPr>
      <p:sp>
        <p:nvSpPr>
          <p:cNvPr id="7" name="圆角矩形 6"/>
          <p:cNvSpPr/>
          <p:nvPr userDrawn="1"/>
        </p:nvSpPr>
        <p:spPr>
          <a:xfrm>
            <a:off x="971600" y="2708920"/>
            <a:ext cx="7338738" cy="1008112"/>
          </a:xfrm>
          <a:prstGeom prst="round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75656" y="2708920"/>
            <a:ext cx="6696744" cy="1008112"/>
          </a:xfrm>
          <a:prstGeom prst="rect">
            <a:avLst/>
          </a:prstGeom>
        </p:spPr>
        <p:txBody>
          <a:bodyPr anchor="ctr"/>
          <a:lstStyle>
            <a:lvl1pPr algn="l">
              <a:defRPr sz="2800">
                <a:solidFill>
                  <a:schemeClr val="bg1"/>
                </a:solidFill>
                <a:latin typeface="黑体" panose="02010600030101010101" pitchFamily="2" charset="-122"/>
                <a:ea typeface="黑体" panose="02010600030101010101" pitchFamily="2" charset="-122"/>
              </a:defRPr>
            </a:lvl1pPr>
          </a:lstStyle>
          <a:p>
            <a:r>
              <a:rPr lang="zh-CN" altLang="en-US"/>
              <a:t>单击此处编辑母版标题样式</a:t>
            </a:r>
            <a:endParaRPr lang="zh-CN" altLang="en-US" dirty="0"/>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1723" y="3140968"/>
            <a:ext cx="161925" cy="161925"/>
          </a:xfrm>
          <a:prstGeom prst="rect">
            <a:avLst/>
          </a:prstGeom>
        </p:spPr>
      </p:pic>
    </p:spTree>
    <p:extLst>
      <p:ext uri="{BB962C8B-B14F-4D97-AF65-F5344CB8AC3E}">
        <p14:creationId xmlns:p14="http://schemas.microsoft.com/office/powerpoint/2010/main" val="5626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同侧圆角矩形 2"/>
          <p:cNvSpPr/>
          <p:nvPr userDrawn="1"/>
        </p:nvSpPr>
        <p:spPr>
          <a:xfrm>
            <a:off x="2339752"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首页</a:t>
            </a:r>
          </a:p>
        </p:txBody>
      </p:sp>
    </p:spTree>
    <p:extLst>
      <p:ext uri="{BB962C8B-B14F-4D97-AF65-F5344CB8AC3E}">
        <p14:creationId xmlns:p14="http://schemas.microsoft.com/office/powerpoint/2010/main" val="4434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同侧圆角矩形 2"/>
          <p:cNvSpPr/>
          <p:nvPr userDrawn="1"/>
        </p:nvSpPr>
        <p:spPr>
          <a:xfrm>
            <a:off x="3656444"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首页</a:t>
            </a:r>
          </a:p>
        </p:txBody>
      </p:sp>
    </p:spTree>
    <p:extLst>
      <p:ext uri="{BB962C8B-B14F-4D97-AF65-F5344CB8AC3E}">
        <p14:creationId xmlns:p14="http://schemas.microsoft.com/office/powerpoint/2010/main" val="414783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同侧圆角矩形 1"/>
          <p:cNvSpPr/>
          <p:nvPr userDrawn="1"/>
        </p:nvSpPr>
        <p:spPr>
          <a:xfrm>
            <a:off x="4977967"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考点必备梳理</a:t>
            </a:r>
          </a:p>
        </p:txBody>
      </p:sp>
    </p:spTree>
    <p:extLst>
      <p:ext uri="{BB962C8B-B14F-4D97-AF65-F5344CB8AC3E}">
        <p14:creationId xmlns:p14="http://schemas.microsoft.com/office/powerpoint/2010/main" val="25181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同侧圆角矩形 1"/>
          <p:cNvSpPr/>
          <p:nvPr userDrawn="1"/>
        </p:nvSpPr>
        <p:spPr>
          <a:xfrm>
            <a:off x="6310466"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考点梳理自测</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244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同侧圆角矩形 4"/>
          <p:cNvSpPr/>
          <p:nvPr userDrawn="1"/>
        </p:nvSpPr>
        <p:spPr>
          <a:xfrm>
            <a:off x="6310466"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考点互动研析</a:t>
            </a:r>
          </a:p>
        </p:txBody>
      </p:sp>
    </p:spTree>
    <p:extLst>
      <p:ext uri="{BB962C8B-B14F-4D97-AF65-F5344CB8AC3E}">
        <p14:creationId xmlns:p14="http://schemas.microsoft.com/office/powerpoint/2010/main" val="149186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同侧圆角矩形 1"/>
          <p:cNvSpPr/>
          <p:nvPr userDrawn="1"/>
        </p:nvSpPr>
        <p:spPr>
          <a:xfrm>
            <a:off x="7631989"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考法必研突破</a:t>
            </a:r>
          </a:p>
        </p:txBody>
      </p:sp>
    </p:spTree>
    <p:extLst>
      <p:ext uri="{BB962C8B-B14F-4D97-AF65-F5344CB8AC3E}">
        <p14:creationId xmlns:p14="http://schemas.microsoft.com/office/powerpoint/2010/main" val="148205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288356"/>
            <a:ext cx="9144000" cy="391264"/>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746488"/>
            <a:ext cx="9144000" cy="138896"/>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79280" y="6567025"/>
            <a:ext cx="504056" cy="304159"/>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C2D1088F-7570-48BA-BC40-D11F25FB6C22}" type="slidenum">
              <a:rPr lang="zh-CN" altLang="en-US" sz="1400" b="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zh-CN" altLang="en-US" sz="1400" b="0" dirty="0">
              <a:solidFill>
                <a:schemeClr val="bg1"/>
              </a:solidFill>
            </a:endParaRPr>
          </a:p>
        </p:txBody>
      </p:sp>
      <p:sp>
        <p:nvSpPr>
          <p:cNvPr id="10" name="同侧圆角矩形 9">
            <a:hlinkClick r:id="rId14" action="ppaction://hlinksldjump"/>
          </p:cNvPr>
          <p:cNvSpPr/>
          <p:nvPr userDrawn="1"/>
        </p:nvSpPr>
        <p:spPr>
          <a:xfrm>
            <a:off x="6309688" y="373440"/>
            <a:ext cx="1250217" cy="306180"/>
          </a:xfrm>
          <a:prstGeom prst="round2SameRect">
            <a:avLst/>
          </a:prstGeom>
          <a:gradFill flip="none" rotWithShape="1">
            <a:gsLst>
              <a:gs pos="0">
                <a:srgbClr val="00B0F0">
                  <a:shade val="30000"/>
                  <a:satMod val="115000"/>
                </a:srgbClr>
              </a:gs>
              <a:gs pos="50000">
                <a:srgbClr val="017DC7"/>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考点梳理自测</a:t>
            </a:r>
            <a:endParaRPr lang="zh-CN" altLang="en-US" sz="1200" dirty="0">
              <a:latin typeface="微软雅黑" panose="020B0503020204020204" pitchFamily="34" charset="-122"/>
              <a:ea typeface="微软雅黑" panose="020B0503020204020204" pitchFamily="34" charset="-122"/>
            </a:endParaRPr>
          </a:p>
        </p:txBody>
      </p:sp>
      <p:sp>
        <p:nvSpPr>
          <p:cNvPr id="11" name="同侧圆角矩形 10">
            <a:hlinkClick r:id="rId15" action="ppaction://hlinksldjump"/>
          </p:cNvPr>
          <p:cNvSpPr/>
          <p:nvPr userDrawn="1"/>
        </p:nvSpPr>
        <p:spPr>
          <a:xfrm>
            <a:off x="7633000" y="373440"/>
            <a:ext cx="1250217" cy="306180"/>
          </a:xfrm>
          <a:prstGeom prst="round2SameRect">
            <a:avLst/>
          </a:prstGeom>
          <a:gradFill flip="none" rotWithShape="1">
            <a:gsLst>
              <a:gs pos="0">
                <a:srgbClr val="00B0F0">
                  <a:shade val="30000"/>
                  <a:satMod val="115000"/>
                </a:srgbClr>
              </a:gs>
              <a:gs pos="50000">
                <a:srgbClr val="017DC7"/>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考法必研突破</a:t>
            </a:r>
          </a:p>
        </p:txBody>
      </p:sp>
    </p:spTree>
    <p:extLst>
      <p:ext uri="{BB962C8B-B14F-4D97-AF65-F5344CB8AC3E}">
        <p14:creationId xmlns:p14="http://schemas.microsoft.com/office/powerpoint/2010/main" val="117549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package" Target="../embeddings/Microsoft_Word_Document9.docx"/><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package" Target="../embeddings/Microsoft_Word_Document3.docx"/><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a:t>专题一　图象分析</a:t>
            </a:r>
            <a:endParaRPr lang="zh-CN" altLang="zh-CN" dirty="0"/>
          </a:p>
        </p:txBody>
      </p:sp>
    </p:spTree>
    <p:extLst>
      <p:ext uri="{BB962C8B-B14F-4D97-AF65-F5344CB8AC3E}">
        <p14:creationId xmlns:p14="http://schemas.microsoft.com/office/powerpoint/2010/main" val="39643938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624438222"/>
              </p:ext>
            </p:extLst>
          </p:nvPr>
        </p:nvGraphicFramePr>
        <p:xfrm>
          <a:off x="508000" y="1497937"/>
          <a:ext cx="8128000" cy="4116125"/>
        </p:xfrm>
        <a:graphic>
          <a:graphicData uri="http://schemas.openxmlformats.org/presentationml/2006/ole">
            <mc:AlternateContent xmlns:mc="http://schemas.openxmlformats.org/markup-compatibility/2006">
              <mc:Choice xmlns:v="urn:schemas-microsoft-com:vml" Requires="v">
                <p:oleObj spid="_x0000_s78850" name="文档" r:id="rId3" imgW="3837004" imgH="1943134" progId="Word.Document.12">
                  <p:embed/>
                </p:oleObj>
              </mc:Choice>
              <mc:Fallback>
                <p:oleObj name="文档" r:id="rId3" imgW="3837004" imgH="1943134" progId="Word.Document.12">
                  <p:embed/>
                  <p:pic>
                    <p:nvPicPr>
                      <p:cNvPr id="4" name="对象 3"/>
                      <p:cNvPicPr/>
                      <p:nvPr/>
                    </p:nvPicPr>
                    <p:blipFill>
                      <a:blip r:embed="rId4"/>
                      <a:stretch>
                        <a:fillRect/>
                      </a:stretch>
                    </p:blipFill>
                    <p:spPr>
                      <a:xfrm>
                        <a:off x="508000" y="1497937"/>
                        <a:ext cx="8128000" cy="4116125"/>
                      </a:xfrm>
                      <a:prstGeom prst="rect">
                        <a:avLst/>
                      </a:prstGeom>
                    </p:spPr>
                  </p:pic>
                </p:oleObj>
              </mc:Fallback>
            </mc:AlternateContent>
          </a:graphicData>
        </a:graphic>
      </p:graphicFrame>
    </p:spTree>
    <p:extLst>
      <p:ext uri="{BB962C8B-B14F-4D97-AF65-F5344CB8AC3E}">
        <p14:creationId xmlns:p14="http://schemas.microsoft.com/office/powerpoint/2010/main" val="274405187"/>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836712"/>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四川泸州中考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甲、乙两车在一平直公路上沿同一方向运动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其中甲车做匀速直线运动。甲、乙两车的位置</a:t>
            </a:r>
            <a:r>
              <a:rPr lang="en-US" altLang="zh-CN" sz="2200" i="1">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随时间</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变化的图象如图所示。下列说法正确的是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   </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时刻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甲、乙两车在同一位置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甲、乙两车的速度相等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甲、乙两车通过的路程相等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乙车做匀速直线运动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02312031"/>
              </p:ext>
            </p:extLst>
          </p:nvPr>
        </p:nvGraphicFramePr>
        <p:xfrm>
          <a:off x="5940152" y="1993271"/>
          <a:ext cx="2843212" cy="1719263"/>
        </p:xfrm>
        <a:graphic>
          <a:graphicData uri="http://schemas.openxmlformats.org/presentationml/2006/ole">
            <mc:AlternateContent xmlns:mc="http://schemas.openxmlformats.org/markup-compatibility/2006">
              <mc:Choice xmlns:v="urn:schemas-microsoft-com:vml" Requires="v">
                <p:oleObj spid="_x0000_s79874" name="文档" r:id="rId3" imgW="1492548" imgH="896387" progId="Word.Document.12">
                  <p:embed/>
                </p:oleObj>
              </mc:Choice>
              <mc:Fallback>
                <p:oleObj name="文档" r:id="rId3" imgW="1492548" imgH="896387" progId="Word.Document.12">
                  <p:embed/>
                  <p:pic>
                    <p:nvPicPr>
                      <p:cNvPr id="3" name="对象 2"/>
                      <p:cNvPicPr/>
                      <p:nvPr/>
                    </p:nvPicPr>
                    <p:blipFill>
                      <a:blip r:embed="rId4"/>
                      <a:stretch>
                        <a:fillRect/>
                      </a:stretch>
                    </p:blipFill>
                    <p:spPr>
                      <a:xfrm>
                        <a:off x="5940152" y="1993271"/>
                        <a:ext cx="2843212" cy="1719263"/>
                      </a:xfrm>
                      <a:prstGeom prst="rect">
                        <a:avLst/>
                      </a:prstGeom>
                    </p:spPr>
                  </p:pic>
                </p:oleObj>
              </mc:Fallback>
            </mc:AlternateContent>
          </a:graphicData>
        </a:graphic>
      </p:graphicFrame>
      <p:sp>
        <p:nvSpPr>
          <p:cNvPr id="4" name="矩形 3"/>
          <p:cNvSpPr>
            <a:spLocks noChangeAspect="1"/>
          </p:cNvSpPr>
          <p:nvPr/>
        </p:nvSpPr>
        <p:spPr>
          <a:xfrm>
            <a:off x="4921649" y="1639191"/>
            <a:ext cx="44275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 </a:t>
            </a:r>
            <a:endParaRPr lang="zh-CN" altLang="en-US" sz="2200"/>
          </a:p>
        </p:txBody>
      </p:sp>
      <p:sp>
        <p:nvSpPr>
          <p:cNvPr id="5" name="矩形 4"/>
          <p:cNvSpPr>
            <a:spLocks noChangeAspect="1"/>
          </p:cNvSpPr>
          <p:nvPr/>
        </p:nvSpPr>
        <p:spPr>
          <a:xfrm>
            <a:off x="508000" y="3712534"/>
            <a:ext cx="8128000" cy="262841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由图象知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时刻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甲在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位置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乙在</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位置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所以两车不在同一位置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所用时间相同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乙通过的路程较大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由公式</a:t>
            </a:r>
            <a:r>
              <a:rPr lang="en-US" altLang="zh-CN" sz="2200" i="1">
                <a:solidFill>
                  <a:srgbClr val="000000"/>
                </a:solidFill>
                <a:latin typeface="Times New Roman" panose="02020603050405020304" pitchFamily="18" charset="0"/>
                <a:cs typeface="Times New Roman" panose="02020603050405020304" pitchFamily="18" charset="0"/>
              </a:rPr>
              <a:t>v=   </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乙车的速度较大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甲、乙两车通过的路程都是</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即两车通过的路程相等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时间内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乙车的位置</a:t>
            </a:r>
            <a:r>
              <a:rPr lang="en-US" altLang="zh-CN" sz="2200" i="1">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随时间</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变化图象不是一条倾斜的直线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而是折线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所以不是一直以相同的速度在做匀速直线运动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00945028"/>
              </p:ext>
            </p:extLst>
          </p:nvPr>
        </p:nvGraphicFramePr>
        <p:xfrm>
          <a:off x="1722853" y="4543260"/>
          <a:ext cx="1508125" cy="450850"/>
        </p:xfrm>
        <a:graphic>
          <a:graphicData uri="http://schemas.openxmlformats.org/presentationml/2006/ole">
            <mc:AlternateContent xmlns:mc="http://schemas.openxmlformats.org/markup-compatibility/2006">
              <mc:Choice xmlns:v="urn:schemas-microsoft-com:vml" Requires="v">
                <p:oleObj spid="_x0000_s79875" name="文档" r:id="rId5" imgW="958081" imgH="285214" progId="Word.Document.12">
                  <p:embed/>
                </p:oleObj>
              </mc:Choice>
              <mc:Fallback>
                <p:oleObj name="文档" r:id="rId5" imgW="958081" imgH="285214" progId="Word.Document.12">
                  <p:embed/>
                  <p:pic>
                    <p:nvPicPr>
                      <p:cNvPr id="6" name="对象 5"/>
                      <p:cNvPicPr/>
                      <p:nvPr/>
                    </p:nvPicPr>
                    <p:blipFill>
                      <a:blip r:embed="rId6"/>
                      <a:stretch>
                        <a:fillRect/>
                      </a:stretch>
                    </p:blipFill>
                    <p:spPr>
                      <a:xfrm>
                        <a:off x="1722853" y="4543260"/>
                        <a:ext cx="1508125" cy="450850"/>
                      </a:xfrm>
                      <a:prstGeom prst="rect">
                        <a:avLst/>
                      </a:prstGeom>
                    </p:spPr>
                  </p:pic>
                </p:oleObj>
              </mc:Fallback>
            </mc:AlternateContent>
          </a:graphicData>
        </a:graphic>
      </p:graphicFrame>
    </p:spTree>
    <p:extLst>
      <p:ext uri="{BB962C8B-B14F-4D97-AF65-F5344CB8AC3E}">
        <p14:creationId xmlns:p14="http://schemas.microsoft.com/office/powerpoint/2010/main" val="387912156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836712"/>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内蒙古呼和浩特中考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   </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12742561"/>
              </p:ext>
            </p:extLst>
          </p:nvPr>
        </p:nvGraphicFramePr>
        <p:xfrm>
          <a:off x="1331640" y="1348614"/>
          <a:ext cx="6106686" cy="4936892"/>
        </p:xfrm>
        <a:graphic>
          <a:graphicData uri="http://schemas.openxmlformats.org/presentationml/2006/ole">
            <mc:AlternateContent xmlns:mc="http://schemas.openxmlformats.org/markup-compatibility/2006">
              <mc:Choice xmlns:v="urn:schemas-microsoft-com:vml" Requires="v">
                <p:oleObj spid="_x0000_s80898" name="文档" r:id="rId3" imgW="3837004" imgH="3102380" progId="Word.Document.12">
                  <p:embed/>
                </p:oleObj>
              </mc:Choice>
              <mc:Fallback>
                <p:oleObj name="文档" r:id="rId3" imgW="3837004" imgH="3102380" progId="Word.Document.12">
                  <p:embed/>
                  <p:pic>
                    <p:nvPicPr>
                      <p:cNvPr id="3" name="对象 2"/>
                      <p:cNvPicPr/>
                      <p:nvPr/>
                    </p:nvPicPr>
                    <p:blipFill>
                      <a:blip r:embed="rId4"/>
                      <a:stretch>
                        <a:fillRect/>
                      </a:stretch>
                    </p:blipFill>
                    <p:spPr>
                      <a:xfrm>
                        <a:off x="1331640" y="1348614"/>
                        <a:ext cx="6106686" cy="4936892"/>
                      </a:xfrm>
                      <a:prstGeom prst="rect">
                        <a:avLst/>
                      </a:prstGeom>
                    </p:spPr>
                  </p:pic>
                </p:oleObj>
              </mc:Fallback>
            </mc:AlternateContent>
          </a:graphicData>
        </a:graphic>
      </p:graphicFrame>
      <p:sp>
        <p:nvSpPr>
          <p:cNvPr id="4" name="矩形 3"/>
          <p:cNvSpPr>
            <a:spLocks noChangeAspect="1"/>
          </p:cNvSpPr>
          <p:nvPr/>
        </p:nvSpPr>
        <p:spPr>
          <a:xfrm>
            <a:off x="6516216" y="891981"/>
            <a:ext cx="44275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 </a:t>
            </a:r>
            <a:endParaRPr lang="zh-CN" altLang="en-US" sz="2200"/>
          </a:p>
        </p:txBody>
      </p:sp>
    </p:spTree>
    <p:extLst>
      <p:ext uri="{BB962C8B-B14F-4D97-AF65-F5344CB8AC3E}">
        <p14:creationId xmlns:p14="http://schemas.microsoft.com/office/powerpoint/2010/main" val="14780610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在液体密度一定时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液体压强跟液体深度成正比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图中不是正比例函数图象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错误。水平面上静止的质量均匀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形状为正方体的物体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对水平地面的压力相等。在压力一定时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物体对水平地面的压强跟受力面积成反比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图中是正比例函数图象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错误。对于不同物质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质量相同时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其密度与体积成反比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图中是反比例函数图象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正确。流体产生的压强随流速的增大而减小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图中反映压强随流速增大而增大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60733838"/>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052736"/>
            <a:ext cx="8128000" cy="90486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四川凉山州中考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下图中能正确反映通过某一定值电阻的电流与它两端电压的关系的是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   </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1490031"/>
              </p:ext>
            </p:extLst>
          </p:nvPr>
        </p:nvGraphicFramePr>
        <p:xfrm>
          <a:off x="971600" y="1918742"/>
          <a:ext cx="7389091" cy="1442967"/>
        </p:xfrm>
        <a:graphic>
          <a:graphicData uri="http://schemas.openxmlformats.org/presentationml/2006/ole">
            <mc:AlternateContent xmlns:mc="http://schemas.openxmlformats.org/markup-compatibility/2006">
              <mc:Choice xmlns:v="urn:schemas-microsoft-com:vml" Requires="v">
                <p:oleObj spid="_x0000_s81922" name="文档" r:id="rId3" imgW="3837004" imgH="749994" progId="Word.Document.12">
                  <p:embed/>
                </p:oleObj>
              </mc:Choice>
              <mc:Fallback>
                <p:oleObj name="文档" r:id="rId3" imgW="3837004" imgH="749994" progId="Word.Document.12">
                  <p:embed/>
                  <p:pic>
                    <p:nvPicPr>
                      <p:cNvPr id="3" name="对象 2"/>
                      <p:cNvPicPr/>
                      <p:nvPr/>
                    </p:nvPicPr>
                    <p:blipFill>
                      <a:blip r:embed="rId4"/>
                      <a:stretch>
                        <a:fillRect/>
                      </a:stretch>
                    </p:blipFill>
                    <p:spPr>
                      <a:xfrm>
                        <a:off x="971600" y="1918742"/>
                        <a:ext cx="7389091" cy="1442967"/>
                      </a:xfrm>
                      <a:prstGeom prst="rect">
                        <a:avLst/>
                      </a:prstGeom>
                    </p:spPr>
                  </p:pic>
                </p:oleObj>
              </mc:Fallback>
            </mc:AlternateContent>
          </a:graphicData>
        </a:graphic>
      </p:graphicFrame>
      <p:sp>
        <p:nvSpPr>
          <p:cNvPr id="4" name="矩形 3"/>
          <p:cNvSpPr>
            <a:spLocks noChangeAspect="1"/>
          </p:cNvSpPr>
          <p:nvPr/>
        </p:nvSpPr>
        <p:spPr>
          <a:xfrm>
            <a:off x="508000" y="3426499"/>
            <a:ext cx="8128000" cy="247599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在电阻一定时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导体中的电流与导体两端的电压成正比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图线为反比例函数图象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表示电流与电压成反比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不符合题意</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图线表示电压增大时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导体中的电流不变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不符合题意</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图线为正比例函数图线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表示电阻一定时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通过电阻的电流与电压成正比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符合题意</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图线表示随着电压的增大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电流是减小的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不符合题意。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a:spLocks noChangeAspect="1"/>
          </p:cNvSpPr>
          <p:nvPr/>
        </p:nvSpPr>
        <p:spPr>
          <a:xfrm>
            <a:off x="4350625" y="1477805"/>
            <a:ext cx="44275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 </a:t>
            </a:r>
            <a:endParaRPr lang="zh-CN" altLang="en-US" sz="2200"/>
          </a:p>
        </p:txBody>
      </p:sp>
    </p:spTree>
    <p:extLst>
      <p:ext uri="{BB962C8B-B14F-4D97-AF65-F5344CB8AC3E}">
        <p14:creationId xmlns:p14="http://schemas.microsoft.com/office/powerpoint/2010/main" val="103934198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764704"/>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甘肃天水中考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如图所示的电路中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电源电压保持不变</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为定值电阻。闭合开关</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移动滑片</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多次记录电压表示数</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a:solidFill>
                  <a:srgbClr val="000000"/>
                </a:solidFill>
                <a:latin typeface="Times New Roman" panose="02020603050405020304" pitchFamily="18" charset="0"/>
                <a:cs typeface="Times New Roman" panose="02020603050405020304" pitchFamily="18" charset="0"/>
              </a:rPr>
              <a:t>和对应的电流表示数</a:t>
            </a:r>
            <a:r>
              <a:rPr lang="en-US" altLang="zh-CN" sz="2200" i="1">
                <a:solidFill>
                  <a:srgbClr val="000000"/>
                </a:solidFill>
                <a:latin typeface="Times New Roman" panose="02020603050405020304" pitchFamily="18" charset="0"/>
                <a:cs typeface="Times New Roman" panose="02020603050405020304" pitchFamily="18" charset="0"/>
              </a:rPr>
              <a:t>I</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则绘出的</a:t>
            </a:r>
            <a:r>
              <a:rPr lang="en-US" altLang="zh-CN" sz="2200" i="1">
                <a:solidFill>
                  <a:srgbClr val="000000"/>
                </a:solidFill>
                <a:latin typeface="Times New Roman" panose="02020603050405020304" pitchFamily="18" charset="0"/>
                <a:cs typeface="Times New Roman" panose="02020603050405020304" pitchFamily="18" charset="0"/>
              </a:rPr>
              <a:t>U</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a:t>
            </a:r>
            <a:r>
              <a:rPr lang="zh-CN" altLang="zh-CN" sz="2200">
                <a:solidFill>
                  <a:srgbClr val="000000"/>
                </a:solidFill>
                <a:latin typeface="Times New Roman" panose="02020603050405020304" pitchFamily="18" charset="0"/>
                <a:cs typeface="Times New Roman" panose="02020603050405020304" pitchFamily="18" charset="0"/>
              </a:rPr>
              <a:t>关系图象正确的是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   </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64801355"/>
              </p:ext>
            </p:extLst>
          </p:nvPr>
        </p:nvGraphicFramePr>
        <p:xfrm>
          <a:off x="877454" y="2132856"/>
          <a:ext cx="7389091" cy="4010959"/>
        </p:xfrm>
        <a:graphic>
          <a:graphicData uri="http://schemas.openxmlformats.org/presentationml/2006/ole">
            <mc:AlternateContent xmlns:mc="http://schemas.openxmlformats.org/markup-compatibility/2006">
              <mc:Choice xmlns:v="urn:schemas-microsoft-com:vml" Requires="v">
                <p:oleObj spid="_x0000_s82946" name="文档" r:id="rId3" imgW="3837004" imgH="2083398" progId="Word.Document.12">
                  <p:embed/>
                </p:oleObj>
              </mc:Choice>
              <mc:Fallback>
                <p:oleObj name="文档" r:id="rId3" imgW="3837004" imgH="2083398" progId="Word.Document.12">
                  <p:embed/>
                  <p:pic>
                    <p:nvPicPr>
                      <p:cNvPr id="3" name="对象 2"/>
                      <p:cNvPicPr/>
                      <p:nvPr/>
                    </p:nvPicPr>
                    <p:blipFill>
                      <a:blip r:embed="rId4"/>
                      <a:stretch>
                        <a:fillRect/>
                      </a:stretch>
                    </p:blipFill>
                    <p:spPr>
                      <a:xfrm>
                        <a:off x="877454" y="2132856"/>
                        <a:ext cx="7389091" cy="4010959"/>
                      </a:xfrm>
                      <a:prstGeom prst="rect">
                        <a:avLst/>
                      </a:prstGeom>
                    </p:spPr>
                  </p:pic>
                </p:oleObj>
              </mc:Fallback>
            </mc:AlternateContent>
          </a:graphicData>
        </a:graphic>
      </p:graphicFrame>
      <p:sp>
        <p:nvSpPr>
          <p:cNvPr id="4" name="矩形 3"/>
          <p:cNvSpPr>
            <a:spLocks noChangeAspect="1"/>
          </p:cNvSpPr>
          <p:nvPr/>
        </p:nvSpPr>
        <p:spPr>
          <a:xfrm>
            <a:off x="6022551" y="1585306"/>
            <a:ext cx="44319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 </a:t>
            </a:r>
            <a:endParaRPr lang="zh-CN" altLang="en-US" sz="2200"/>
          </a:p>
        </p:txBody>
      </p:sp>
    </p:spTree>
    <p:extLst>
      <p:ext uri="{BB962C8B-B14F-4D97-AF65-F5344CB8AC3E}">
        <p14:creationId xmlns:p14="http://schemas.microsoft.com/office/powerpoint/2010/main" val="104048711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由电路图可知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定值电阻</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和滑动变阻器串联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电压表测滑动变阻器两端的电压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电流表测电路中的电流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因串联电路中总电压等于各分电压之和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滑动变阻器两端的电压</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滑</a:t>
            </a:r>
            <a:r>
              <a:rPr lang="en-US" altLang="zh-CN" sz="2200" i="1">
                <a:solidFill>
                  <a:srgbClr val="000000"/>
                </a:solidFill>
                <a:latin typeface="Times New Roman" panose="02020603050405020304" pitchFamily="18" charset="0"/>
                <a:cs typeface="Times New Roman" panose="02020603050405020304" pitchFamily="18" charset="0"/>
              </a:rPr>
              <a:t>=U-IR</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由表达式可知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电压表的示数</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滑</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与电流表的示数</a:t>
            </a:r>
            <a:r>
              <a:rPr lang="en-US" altLang="zh-CN" sz="2200" i="1">
                <a:solidFill>
                  <a:srgbClr val="000000"/>
                </a:solidFill>
                <a:latin typeface="Times New Roman" panose="02020603050405020304" pitchFamily="18" charset="0"/>
                <a:cs typeface="Times New Roman" panose="02020603050405020304" pitchFamily="18" charset="0"/>
              </a:rPr>
              <a:t>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是一次函数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且电压表的示数随电流表的示数增大而减小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336025701"/>
      </p:ext>
    </p:extLst>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980728"/>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四川达州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如图甲所示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电源电压保持不变</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为定值电阻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滑动变阻器</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的最大阻值为</a:t>
            </a:r>
            <a:r>
              <a:rPr lang="en-US" altLang="zh-CN" sz="2200">
                <a:solidFill>
                  <a:srgbClr val="000000"/>
                </a:solidFill>
                <a:latin typeface="Times New Roman" panose="02020603050405020304" pitchFamily="18" charset="0"/>
                <a:cs typeface="Times New Roman" panose="02020603050405020304" pitchFamily="18" charset="0"/>
              </a:rPr>
              <a:t>30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电压表的量程为</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15 V</a:t>
            </a:r>
            <a:r>
              <a:rPr lang="zh-CN" altLang="zh-CN" sz="2200">
                <a:solidFill>
                  <a:srgbClr val="000000"/>
                </a:solidFill>
                <a:latin typeface="Times New Roman" panose="02020603050405020304" pitchFamily="18" charset="0"/>
                <a:cs typeface="Times New Roman" panose="02020603050405020304" pitchFamily="18" charset="0"/>
              </a:rPr>
              <a:t>。电压表的示数与滑动变阻器</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的关系如图乙所示。则下列结果正确的是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   </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32896547"/>
              </p:ext>
            </p:extLst>
          </p:nvPr>
        </p:nvGraphicFramePr>
        <p:xfrm>
          <a:off x="1115616" y="2718804"/>
          <a:ext cx="6717355" cy="1934332"/>
        </p:xfrm>
        <a:graphic>
          <a:graphicData uri="http://schemas.openxmlformats.org/presentationml/2006/ole">
            <mc:AlternateContent xmlns:mc="http://schemas.openxmlformats.org/markup-compatibility/2006">
              <mc:Choice xmlns:v="urn:schemas-microsoft-com:vml" Requires="v">
                <p:oleObj spid="_x0000_s83970" name="文档" r:id="rId3" imgW="3837004" imgH="1105520" progId="Word.Document.12">
                  <p:embed/>
                </p:oleObj>
              </mc:Choice>
              <mc:Fallback>
                <p:oleObj name="文档" r:id="rId3" imgW="3837004" imgH="1105520" progId="Word.Document.12">
                  <p:embed/>
                  <p:pic>
                    <p:nvPicPr>
                      <p:cNvPr id="3" name="对象 2"/>
                      <p:cNvPicPr/>
                      <p:nvPr/>
                    </p:nvPicPr>
                    <p:blipFill>
                      <a:blip r:embed="rId4"/>
                      <a:stretch>
                        <a:fillRect/>
                      </a:stretch>
                    </p:blipFill>
                    <p:spPr>
                      <a:xfrm>
                        <a:off x="1115616" y="2718804"/>
                        <a:ext cx="6717355" cy="1934332"/>
                      </a:xfrm>
                      <a:prstGeom prst="rect">
                        <a:avLst/>
                      </a:prstGeom>
                    </p:spPr>
                  </p:pic>
                </p:oleObj>
              </mc:Fallback>
            </mc:AlternateContent>
          </a:graphicData>
        </a:graphic>
      </p:graphicFrame>
      <p:sp>
        <p:nvSpPr>
          <p:cNvPr id="4" name="矩形 3"/>
          <p:cNvSpPr>
            <a:spLocks noChangeAspect="1"/>
          </p:cNvSpPr>
          <p:nvPr/>
        </p:nvSpPr>
        <p:spPr>
          <a:xfrm>
            <a:off x="508000" y="4653136"/>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电源电压为</a:t>
            </a:r>
            <a:r>
              <a:rPr lang="en-US" altLang="zh-CN" sz="2200">
                <a:solidFill>
                  <a:srgbClr val="000000"/>
                </a:solidFill>
                <a:latin typeface="Times New Roman" panose="02020603050405020304" pitchFamily="18" charset="0"/>
                <a:cs typeface="Times New Roman" panose="02020603050405020304" pitchFamily="18" charset="0"/>
              </a:rPr>
              <a:t>20 V</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的阻值为</a:t>
            </a:r>
            <a:r>
              <a:rPr lang="en-US" altLang="zh-CN" sz="2200">
                <a:solidFill>
                  <a:srgbClr val="000000"/>
                </a:solidFill>
                <a:latin typeface="Times New Roman" panose="02020603050405020304" pitchFamily="18" charset="0"/>
                <a:cs typeface="Times New Roman" panose="02020603050405020304" pitchFamily="18" charset="0"/>
              </a:rPr>
              <a:t>5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为了保证电压表不被烧坏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滑动变阻器的阻值变化范围为</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开关</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闭合后电路消耗的最小功率为</a:t>
            </a:r>
            <a:r>
              <a:rPr lang="en-US" altLang="zh-CN" sz="2200">
                <a:solidFill>
                  <a:srgbClr val="000000"/>
                </a:solidFill>
                <a:latin typeface="Times New Roman" panose="02020603050405020304" pitchFamily="18" charset="0"/>
                <a:cs typeface="Times New Roman" panose="02020603050405020304" pitchFamily="18" charset="0"/>
              </a:rPr>
              <a:t>14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 W</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a:spLocks noChangeAspect="1"/>
          </p:cNvSpPr>
          <p:nvPr/>
        </p:nvSpPr>
        <p:spPr>
          <a:xfrm>
            <a:off x="1022826" y="2193903"/>
            <a:ext cx="45878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 </a:t>
            </a:r>
            <a:endParaRPr lang="zh-CN" altLang="en-US" sz="2200"/>
          </a:p>
        </p:txBody>
      </p:sp>
    </p:spTree>
    <p:extLst>
      <p:ext uri="{BB962C8B-B14F-4D97-AF65-F5344CB8AC3E}">
        <p14:creationId xmlns:p14="http://schemas.microsoft.com/office/powerpoint/2010/main" val="161116634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3832432037"/>
              </p:ext>
            </p:extLst>
          </p:nvPr>
        </p:nvGraphicFramePr>
        <p:xfrm>
          <a:off x="508000" y="867403"/>
          <a:ext cx="8128000" cy="5377193"/>
        </p:xfrm>
        <a:graphic>
          <a:graphicData uri="http://schemas.openxmlformats.org/presentationml/2006/ole">
            <mc:AlternateContent xmlns:mc="http://schemas.openxmlformats.org/markup-compatibility/2006">
              <mc:Choice xmlns:v="urn:schemas-microsoft-com:vml" Requires="v">
                <p:oleObj spid="_x0000_s84994" name="文档" r:id="rId3" imgW="3837004" imgH="2538803" progId="Word.Document.12">
                  <p:embed/>
                </p:oleObj>
              </mc:Choice>
              <mc:Fallback>
                <p:oleObj name="文档" r:id="rId3" imgW="3837004" imgH="2538803" progId="Word.Document.12">
                  <p:embed/>
                  <p:pic>
                    <p:nvPicPr>
                      <p:cNvPr id="6" name="对象 5"/>
                      <p:cNvPicPr/>
                      <p:nvPr/>
                    </p:nvPicPr>
                    <p:blipFill>
                      <a:blip r:embed="rId4"/>
                      <a:stretch>
                        <a:fillRect/>
                      </a:stretch>
                    </p:blipFill>
                    <p:spPr>
                      <a:xfrm>
                        <a:off x="508000" y="867403"/>
                        <a:ext cx="8128000" cy="5377193"/>
                      </a:xfrm>
                      <a:prstGeom prst="rect">
                        <a:avLst/>
                      </a:prstGeom>
                    </p:spPr>
                  </p:pic>
                </p:oleObj>
              </mc:Fallback>
            </mc:AlternateContent>
          </a:graphicData>
        </a:graphic>
      </p:graphicFrame>
    </p:spTree>
    <p:extLst>
      <p:ext uri="{BB962C8B-B14F-4D97-AF65-F5344CB8AC3E}">
        <p14:creationId xmlns:p14="http://schemas.microsoft.com/office/powerpoint/2010/main" val="3593764797"/>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178013378"/>
              </p:ext>
            </p:extLst>
          </p:nvPr>
        </p:nvGraphicFramePr>
        <p:xfrm>
          <a:off x="508000" y="2642987"/>
          <a:ext cx="8128000" cy="1826027"/>
        </p:xfrm>
        <a:graphic>
          <a:graphicData uri="http://schemas.openxmlformats.org/presentationml/2006/ole">
            <mc:AlternateContent xmlns:mc="http://schemas.openxmlformats.org/markup-compatibility/2006">
              <mc:Choice xmlns:v="urn:schemas-microsoft-com:vml" Requires="v">
                <p:oleObj spid="_x0000_s86018" name="文档" r:id="rId3" imgW="3837004" imgH="861412" progId="Word.Document.12">
                  <p:embed/>
                </p:oleObj>
              </mc:Choice>
              <mc:Fallback>
                <p:oleObj name="文档" r:id="rId3" imgW="3837004" imgH="861412" progId="Word.Document.12">
                  <p:embed/>
                  <p:pic>
                    <p:nvPicPr>
                      <p:cNvPr id="2" name="对象 1"/>
                      <p:cNvPicPr/>
                      <p:nvPr/>
                    </p:nvPicPr>
                    <p:blipFill>
                      <a:blip r:embed="rId4"/>
                      <a:stretch>
                        <a:fillRect/>
                      </a:stretch>
                    </p:blipFill>
                    <p:spPr>
                      <a:xfrm>
                        <a:off x="508000" y="2642987"/>
                        <a:ext cx="8128000" cy="1826027"/>
                      </a:xfrm>
                      <a:prstGeom prst="rect">
                        <a:avLst/>
                      </a:prstGeom>
                    </p:spPr>
                  </p:pic>
                </p:oleObj>
              </mc:Fallback>
            </mc:AlternateContent>
          </a:graphicData>
        </a:graphic>
      </p:graphicFrame>
    </p:spTree>
    <p:extLst>
      <p:ext uri="{BB962C8B-B14F-4D97-AF65-F5344CB8AC3E}">
        <p14:creationId xmlns:p14="http://schemas.microsoft.com/office/powerpoint/2010/main" val="1024825201"/>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302338"/>
            <a:ext cx="8128000" cy="450732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很多物理问题常与图象相结合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通过问题与图形两种信息的转换可有效解答图象类综合计算题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这类题多年来都是中考物理命题的一大热点。解决这类问题的具体思路是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明确图象中纵坐标、横坐标所表示的物理量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明确图象所表达的物理意义及过程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分析图象变化的特点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确定特殊点和特殊线段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读出图象中纵坐标、横坐标所表示的物理量的值。</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所谓图象信息题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就是根据实际问题所表现出来的图象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要求考生依据所给的信息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运用所学的知识对其进行整理、分析、加工和处理。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巧用图象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解题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常常可达到化难为易、化繁为简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使有些看似复杂的问题迎刃而解。综观近几年全国中考物理试题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物理图象信息题也成为中考命题的热点之一。</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15423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764704"/>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四川内江中考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如图甲所示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是某科技小组的同学们设计的恒温箱电路图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它包括工作电路和控制电路两部分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用于获得高于室温、控制在一定范围内的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恒温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。工作电路中的加热器正常工作时的电功率为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 kW;</a:t>
            </a:r>
            <a:r>
              <a:rPr lang="zh-CN" altLang="zh-CN" sz="2200">
                <a:solidFill>
                  <a:srgbClr val="000000"/>
                </a:solidFill>
                <a:latin typeface="Times New Roman" panose="02020603050405020304" pitchFamily="18" charset="0"/>
                <a:cs typeface="Times New Roman" panose="02020603050405020304" pitchFamily="18" charset="0"/>
              </a:rPr>
              <a:t>控制电路中的电阻</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为滑动变阻器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为置于恒温箱内的热敏电阻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它的阻值随温度变化的关系如图乙所示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继电器的电阻</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10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a:solidFill>
                  <a:srgbClr val="000000"/>
                </a:solidFill>
                <a:latin typeface="Times New Roman" panose="02020603050405020304" pitchFamily="18" charset="0"/>
                <a:cs typeface="Times New Roman" panose="02020603050405020304" pitchFamily="18" charset="0"/>
              </a:rPr>
              <a:t>。当控制电路的电流达到</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04 A</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继电器的衔铁被吸合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当控制电路中的电流减小到</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024 A </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衔铁被释放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16041911"/>
              </p:ext>
            </p:extLst>
          </p:nvPr>
        </p:nvGraphicFramePr>
        <p:xfrm>
          <a:off x="1115616" y="4051161"/>
          <a:ext cx="6717355" cy="2515186"/>
        </p:xfrm>
        <a:graphic>
          <a:graphicData uri="http://schemas.openxmlformats.org/presentationml/2006/ole">
            <mc:AlternateContent xmlns:mc="http://schemas.openxmlformats.org/markup-compatibility/2006">
              <mc:Choice xmlns:v="urn:schemas-microsoft-com:vml" Requires="v">
                <p:oleObj spid="_x0000_s87042" name="文档" r:id="rId3" imgW="3837004" imgH="1436888" progId="Word.Document.12">
                  <p:embed/>
                </p:oleObj>
              </mc:Choice>
              <mc:Fallback>
                <p:oleObj name="文档" r:id="rId3" imgW="3837004" imgH="1436888" progId="Word.Document.12">
                  <p:embed/>
                  <p:pic>
                    <p:nvPicPr>
                      <p:cNvPr id="3" name="对象 2"/>
                      <p:cNvPicPr/>
                      <p:nvPr/>
                    </p:nvPicPr>
                    <p:blipFill>
                      <a:blip r:embed="rId4"/>
                      <a:stretch>
                        <a:fillRect/>
                      </a:stretch>
                    </p:blipFill>
                    <p:spPr>
                      <a:xfrm>
                        <a:off x="1115616" y="4051161"/>
                        <a:ext cx="6717355" cy="2515186"/>
                      </a:xfrm>
                      <a:prstGeom prst="rect">
                        <a:avLst/>
                      </a:prstGeom>
                    </p:spPr>
                  </p:pic>
                </p:oleObj>
              </mc:Fallback>
            </mc:AlternateContent>
          </a:graphicData>
        </a:graphic>
      </p:graphicFrame>
    </p:spTree>
    <p:extLst>
      <p:ext uri="{BB962C8B-B14F-4D97-AF65-F5344CB8AC3E}">
        <p14:creationId xmlns:p14="http://schemas.microsoft.com/office/powerpoint/2010/main" val="3153050310"/>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2204864"/>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正常工作时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加热器的电阻值是多少</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当滑动变阻器</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390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恒温箱内可获得的最高温度为</a:t>
            </a:r>
            <a:r>
              <a:rPr lang="en-US" altLang="zh-CN" sz="2200">
                <a:solidFill>
                  <a:srgbClr val="000000"/>
                </a:solidFill>
                <a:latin typeface="Times New Roman" panose="02020603050405020304" pitchFamily="18" charset="0"/>
                <a:cs typeface="Times New Roman" panose="02020603050405020304" pitchFamily="18" charset="0"/>
              </a:rPr>
              <a:t>150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如果需要将恒温箱内的温度控制在最低温度为</a:t>
            </a:r>
            <a:r>
              <a:rPr lang="en-US" altLang="zh-CN" sz="2200">
                <a:solidFill>
                  <a:srgbClr val="000000"/>
                </a:solidFill>
                <a:latin typeface="Times New Roman" panose="02020603050405020304" pitchFamily="18" charset="0"/>
                <a:cs typeface="Times New Roman" panose="02020603050405020304" pitchFamily="18" charset="0"/>
              </a:rPr>
              <a:t>50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那么</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的阻值为多大</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(1)48</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(2)90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i="1">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07426591"/>
              </p:ext>
            </p:extLst>
          </p:nvPr>
        </p:nvGraphicFramePr>
        <p:xfrm>
          <a:off x="611560" y="4289665"/>
          <a:ext cx="8128000" cy="1140006"/>
        </p:xfrm>
        <a:graphic>
          <a:graphicData uri="http://schemas.openxmlformats.org/presentationml/2006/ole">
            <mc:AlternateContent xmlns:mc="http://schemas.openxmlformats.org/markup-compatibility/2006">
              <mc:Choice xmlns:v="urn:schemas-microsoft-com:vml" Requires="v">
                <p:oleObj spid="_x0000_s88066" name="文档" r:id="rId3" imgW="3837004" imgH="537977" progId="Word.Document.12">
                  <p:embed/>
                </p:oleObj>
              </mc:Choice>
              <mc:Fallback>
                <p:oleObj name="文档" r:id="rId3" imgW="3837004" imgH="537977" progId="Word.Document.12">
                  <p:embed/>
                  <p:pic>
                    <p:nvPicPr>
                      <p:cNvPr id="3" name="对象 2"/>
                      <p:cNvPicPr/>
                      <p:nvPr/>
                    </p:nvPicPr>
                    <p:blipFill>
                      <a:blip r:embed="rId4"/>
                      <a:stretch>
                        <a:fillRect/>
                      </a:stretch>
                    </p:blipFill>
                    <p:spPr>
                      <a:xfrm>
                        <a:off x="611560" y="4289665"/>
                        <a:ext cx="8128000" cy="1140006"/>
                      </a:xfrm>
                      <a:prstGeom prst="rect">
                        <a:avLst/>
                      </a:prstGeom>
                    </p:spPr>
                  </p:pic>
                </p:oleObj>
              </mc:Fallback>
            </mc:AlternateContent>
          </a:graphicData>
        </a:graphic>
      </p:graphicFrame>
    </p:spTree>
    <p:extLst>
      <p:ext uri="{BB962C8B-B14F-4D97-AF65-F5344CB8AC3E}">
        <p14:creationId xmlns:p14="http://schemas.microsoft.com/office/powerpoint/2010/main" val="341292997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268760"/>
            <a:ext cx="8128000" cy="2907655"/>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ea typeface="方正宋黑_GBK" panose="03000509000000000000" pitchFamily="65" charset="-122"/>
                <a:cs typeface="Times New Roman" panose="02020603050405020304" pitchFamily="18" charset="0"/>
              </a:rPr>
              <a:t>由题图乙知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ea typeface="方正宋黑_GBK" panose="03000509000000000000" pitchFamily="65" charset="-122"/>
                <a:cs typeface="Times New Roman" panose="02020603050405020304" pitchFamily="18" charset="0"/>
              </a:rPr>
              <a:t>当最高温度为</a:t>
            </a:r>
            <a:r>
              <a:rPr lang="en-US" altLang="zh-CN" sz="2200">
                <a:solidFill>
                  <a:srgbClr val="000000"/>
                </a:solidFill>
                <a:latin typeface="Times New Roman" panose="02020603050405020304" pitchFamily="18" charset="0"/>
                <a:cs typeface="Times New Roman" panose="02020603050405020304" pitchFamily="18" charset="0"/>
              </a:rPr>
              <a:t>150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NEU-BZ-S92"/>
                <a:ea typeface="方正宋黑_GBK" panose="03000509000000000000" pitchFamily="65"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ea typeface="方正宋黑_GBK" panose="03000509000000000000" pitchFamily="65" charset="-122"/>
                <a:cs typeface="Times New Roman" panose="02020603050405020304" pitchFamily="18" charset="0"/>
              </a:rPr>
              <a:t>热敏电阻的阻值</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宋黑_GBK" panose="03000509000000000000" pitchFamily="65" charset="-122"/>
                <a:cs typeface="Times New Roman" panose="02020603050405020304" pitchFamily="18" charset="0"/>
              </a:rPr>
              <a:t>控制电路电流</a:t>
            </a:r>
            <a:r>
              <a:rPr lang="en-US" altLang="zh-CN" sz="2200" i="1">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04</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宋黑_GBK" panose="03000509000000000000" pitchFamily="65" charset="-122"/>
                <a:cs typeface="Times New Roman" panose="02020603050405020304" pitchFamily="18" charset="0"/>
              </a:rPr>
              <a:t>由欧姆定律得</a:t>
            </a:r>
            <a:r>
              <a:rPr lang="en-US" altLang="zh-CN" sz="2200" i="1">
                <a:solidFill>
                  <a:srgbClr val="000000"/>
                </a:solidFill>
                <a:latin typeface="Times New Roman" panose="02020603050405020304" pitchFamily="18" charset="0"/>
                <a:cs typeface="Times New Roman" panose="02020603050405020304" pitchFamily="18" charset="0"/>
              </a:rPr>
              <a:t>U=I</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+R'+R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04</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390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24</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宋黑_GBK" panose="03000509000000000000" pitchFamily="65" charset="-122"/>
                <a:cs typeface="Times New Roman" panose="02020603050405020304" pitchFamily="18" charset="0"/>
              </a:rPr>
              <a:t>恒温箱内的温度控制在最低温度为</a:t>
            </a:r>
            <a:r>
              <a:rPr lang="en-US" altLang="zh-CN" sz="2200">
                <a:solidFill>
                  <a:srgbClr val="000000"/>
                </a:solidFill>
                <a:latin typeface="Times New Roman" panose="02020603050405020304" pitchFamily="18" charset="0"/>
                <a:cs typeface="Times New Roman" panose="02020603050405020304" pitchFamily="18" charset="0"/>
              </a:rPr>
              <a:t>50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NEU-BZ-S92"/>
                <a:ea typeface="方正宋黑_GBK" panose="03000509000000000000" pitchFamily="65"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ea typeface="方正宋黑_GBK" panose="03000509000000000000" pitchFamily="65" charset="-122"/>
                <a:cs typeface="Times New Roman" panose="02020603050405020304" pitchFamily="18" charset="0"/>
              </a:rPr>
              <a:t>热敏电阻的阻值</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900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宋黑_GBK" panose="03000509000000000000" pitchFamily="65" charset="-122"/>
                <a:cs typeface="Times New Roman" panose="02020603050405020304" pitchFamily="18" charset="0"/>
              </a:rPr>
              <a:t>控制电路电流</a:t>
            </a:r>
            <a:r>
              <a:rPr lang="en-US" altLang="zh-CN" sz="2200" i="1">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024</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90271687"/>
              </p:ext>
            </p:extLst>
          </p:nvPr>
        </p:nvGraphicFramePr>
        <p:xfrm>
          <a:off x="611560" y="4176415"/>
          <a:ext cx="8128000" cy="497701"/>
        </p:xfrm>
        <a:graphic>
          <a:graphicData uri="http://schemas.openxmlformats.org/presentationml/2006/ole">
            <mc:AlternateContent xmlns:mc="http://schemas.openxmlformats.org/markup-compatibility/2006">
              <mc:Choice xmlns:v="urn:schemas-microsoft-com:vml" Requires="v">
                <p:oleObj spid="_x0000_s89090" name="文档" r:id="rId3" imgW="3837004" imgH="235094" progId="Word.Document.12">
                  <p:embed/>
                </p:oleObj>
              </mc:Choice>
              <mc:Fallback>
                <p:oleObj name="文档" r:id="rId3" imgW="3837004" imgH="235094" progId="Word.Document.12">
                  <p:embed/>
                  <p:pic>
                    <p:nvPicPr>
                      <p:cNvPr id="3" name="对象 2"/>
                      <p:cNvPicPr/>
                      <p:nvPr/>
                    </p:nvPicPr>
                    <p:blipFill>
                      <a:blip r:embed="rId4"/>
                      <a:stretch>
                        <a:fillRect/>
                      </a:stretch>
                    </p:blipFill>
                    <p:spPr>
                      <a:xfrm>
                        <a:off x="611560" y="4176415"/>
                        <a:ext cx="8128000" cy="497701"/>
                      </a:xfrm>
                      <a:prstGeom prst="rect">
                        <a:avLst/>
                      </a:prstGeom>
                    </p:spPr>
                  </p:pic>
                </p:oleObj>
              </mc:Fallback>
            </mc:AlternateContent>
          </a:graphicData>
        </a:graphic>
      </p:graphicFrame>
      <p:sp>
        <p:nvSpPr>
          <p:cNvPr id="4" name="矩形 3"/>
          <p:cNvSpPr>
            <a:spLocks noChangeAspect="1"/>
          </p:cNvSpPr>
          <p:nvPr/>
        </p:nvSpPr>
        <p:spPr>
          <a:xfrm>
            <a:off x="508000" y="4674116"/>
            <a:ext cx="8128000" cy="876330"/>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ea typeface="方正宋黑_GBK" panose="03000509000000000000" pitchFamily="65" charset="-122"/>
                <a:cs typeface="Times New Roman" panose="02020603050405020304" pitchFamily="18" charset="0"/>
              </a:rPr>
              <a:t>此时滑动变阻器的阻值</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R'=R</a:t>
            </a:r>
            <a:r>
              <a:rPr lang="zh-CN" altLang="zh-CN" sz="2200" baseline="-25000">
                <a:solidFill>
                  <a:srgbClr val="000000"/>
                </a:solidFill>
                <a:latin typeface="NEU-BZ-S92"/>
                <a:ea typeface="方正宋黑_GBK" panose="03000509000000000000" pitchFamily="65" charset="-122"/>
                <a:cs typeface="Times New Roman" panose="02020603050405020304" pitchFamily="18" charset="0"/>
              </a:rPr>
              <a:t>总</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000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900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90</a:t>
            </a:r>
            <a:r>
              <a:rPr lang="en-US" altLang="zh-CN" sz="2200">
                <a:solidFill>
                  <a:srgbClr val="000000"/>
                </a:solidFill>
                <a:latin typeface="NEU-BZ-S92"/>
                <a:ea typeface="方正宋黑_GBK" panose="03000509000000000000" pitchFamily="65" charset="-122"/>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a:solidFill>
                  <a:srgbClr val="000000"/>
                </a:solidFill>
                <a:latin typeface="NEU-BZ-S92"/>
                <a:ea typeface="方正宋黑_GBK" panose="03000509000000000000" pitchFamily="65" charset="-122"/>
                <a:cs typeface="Times New Roman" panose="02020603050405020304" pitchFamily="18" charset="0"/>
              </a:rPr>
              <a:t>。</a:t>
            </a:r>
            <a:r>
              <a:rPr lang="zh-CN" altLang="zh-CN" sz="2200" i="1">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74294044"/>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908720"/>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理解图象的物理含义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例</a:t>
            </a:r>
            <a:r>
              <a:rPr lang="en-US" altLang="zh-CN" sz="2200">
                <a:solidFill>
                  <a:srgbClr val="000000"/>
                </a:solidFill>
                <a:latin typeface="Times New Roman" panose="02020603050405020304" pitchFamily="18" charset="0"/>
                <a:cs typeface="Times New Roman" panose="02020603050405020304" pitchFamily="18" charset="0"/>
              </a:rPr>
              <a:t>1(2018·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广东深圳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对下列图象中的物理信息描述错误的是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66524394"/>
              </p:ext>
            </p:extLst>
          </p:nvPr>
        </p:nvGraphicFramePr>
        <p:xfrm>
          <a:off x="1115616" y="1916832"/>
          <a:ext cx="6717355" cy="4674635"/>
        </p:xfrm>
        <a:graphic>
          <a:graphicData uri="http://schemas.openxmlformats.org/presentationml/2006/ole">
            <mc:AlternateContent xmlns:mc="http://schemas.openxmlformats.org/markup-compatibility/2006">
              <mc:Choice xmlns:v="urn:schemas-microsoft-com:vml" Requires="v">
                <p:oleObj spid="_x0000_s72706" name="文档" r:id="rId3" imgW="3837004" imgH="2670773" progId="Word.Document.12">
                  <p:embed/>
                </p:oleObj>
              </mc:Choice>
              <mc:Fallback>
                <p:oleObj name="文档" r:id="rId3" imgW="3837004" imgH="2670773" progId="Word.Document.12">
                  <p:embed/>
                  <p:pic>
                    <p:nvPicPr>
                      <p:cNvPr id="3" name="对象 2"/>
                      <p:cNvPicPr/>
                      <p:nvPr/>
                    </p:nvPicPr>
                    <p:blipFill>
                      <a:blip r:embed="rId4"/>
                      <a:stretch>
                        <a:fillRect/>
                      </a:stretch>
                    </p:blipFill>
                    <p:spPr>
                      <a:xfrm>
                        <a:off x="1115616" y="1916832"/>
                        <a:ext cx="6717355" cy="4674635"/>
                      </a:xfrm>
                      <a:prstGeom prst="rect">
                        <a:avLst/>
                      </a:prstGeom>
                    </p:spPr>
                  </p:pic>
                </p:oleObj>
              </mc:Fallback>
            </mc:AlternateContent>
          </a:graphicData>
        </a:graphic>
      </p:graphicFrame>
    </p:spTree>
    <p:extLst>
      <p:ext uri="{BB962C8B-B14F-4D97-AF65-F5344CB8AC3E}">
        <p14:creationId xmlns:p14="http://schemas.microsoft.com/office/powerpoint/2010/main" val="26910933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物体受到的重力与物体质量关系</a:t>
            </a:r>
            <a:r>
              <a:rPr lang="en-US" altLang="zh-CN" sz="2200" i="1">
                <a:solidFill>
                  <a:srgbClr val="000000"/>
                </a:solidFill>
                <a:latin typeface="Times New Roman" panose="02020603050405020304" pitchFamily="18" charset="0"/>
                <a:cs typeface="Times New Roman" panose="02020603050405020304" pitchFamily="18" charset="0"/>
              </a:rPr>
              <a:t>G=mg</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重力与质量成正比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质量与体积成正比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并且横纵坐标相同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质量与体积的比值可能为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g/cm</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故该物质可能为水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随着时间的推移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路程不变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物体处于静止状态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黑龙江北部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最低温度</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52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低于水银的凝固点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故不可以使用水银温度计测量气温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方法归纳</a:t>
            </a:r>
            <a:r>
              <a:rPr lang="zh-CN" altLang="zh-CN" sz="22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图象法是反映物理量之间规律和关系的常用方法。要看清图象中的横坐标、纵坐标代表的物理量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再根据图象形状反映的物理规律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结合选项中物理量的含义来解答。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1390096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836712"/>
            <a:ext cx="8128000" cy="249106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利用图象进行分析计算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例</a:t>
            </a:r>
            <a:r>
              <a:rPr lang="en-US" altLang="zh-CN" sz="2200">
                <a:solidFill>
                  <a:srgbClr val="000000"/>
                </a:solidFill>
                <a:latin typeface="Times New Roman" panose="02020603050405020304" pitchFamily="18" charset="0"/>
                <a:cs typeface="Times New Roman" panose="02020603050405020304" pitchFamily="18" charset="0"/>
              </a:rPr>
              <a:t>2(2019·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山东德阳中考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电源电压保持不变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小灯泡上标有</a:t>
            </a:r>
            <a:r>
              <a:rPr lang="en-US" altLang="zh-CN" sz="2200">
                <a:solidFill>
                  <a:srgbClr val="000000"/>
                </a:solidFill>
                <a:latin typeface="Times New Roman" panose="02020603050405020304" pitchFamily="18" charset="0"/>
                <a:cs typeface="Times New Roman" panose="02020603050405020304" pitchFamily="18" charset="0"/>
              </a:rPr>
              <a:t>“8 V”</a:t>
            </a:r>
            <a:r>
              <a:rPr lang="zh-CN" altLang="zh-CN" sz="2200">
                <a:solidFill>
                  <a:srgbClr val="000000"/>
                </a:solidFill>
                <a:latin typeface="Times New Roman" panose="02020603050405020304" pitchFamily="18" charset="0"/>
                <a:cs typeface="Times New Roman" panose="02020603050405020304" pitchFamily="18" charset="0"/>
              </a:rPr>
              <a:t>字样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电流表的量程为</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 A,</a:t>
            </a:r>
            <a:r>
              <a:rPr lang="zh-CN" altLang="zh-CN" sz="2200">
                <a:solidFill>
                  <a:srgbClr val="000000"/>
                </a:solidFill>
                <a:latin typeface="Times New Roman" panose="02020603050405020304" pitchFamily="18" charset="0"/>
                <a:cs typeface="Times New Roman" panose="02020603050405020304" pitchFamily="18" charset="0"/>
              </a:rPr>
              <a:t>如图乙是小灯泡的电流随电压变化的图象。滑动变阻器</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的最大阻值为</a:t>
            </a:r>
            <a:r>
              <a:rPr lang="en-US" altLang="zh-CN" sz="2200">
                <a:solidFill>
                  <a:srgbClr val="000000"/>
                </a:solidFill>
                <a:latin typeface="Times New Roman" panose="02020603050405020304" pitchFamily="18" charset="0"/>
                <a:cs typeface="Times New Roman" panose="02020603050405020304" pitchFamily="18" charset="0"/>
              </a:rPr>
              <a:t>20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定值电阻</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的阻值为</a:t>
            </a:r>
            <a:r>
              <a:rPr lang="en-US" altLang="zh-CN" sz="2200">
                <a:solidFill>
                  <a:srgbClr val="000000"/>
                </a:solidFill>
                <a:latin typeface="Times New Roman" panose="02020603050405020304" pitchFamily="18" charset="0"/>
                <a:cs typeface="Times New Roman" panose="02020603050405020304" pitchFamily="18" charset="0"/>
              </a:rPr>
              <a:t>9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、滑动变阻器的滑片移到中点时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小灯泡恰好正常发光。求</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74755606"/>
              </p:ext>
            </p:extLst>
          </p:nvPr>
        </p:nvGraphicFramePr>
        <p:xfrm>
          <a:off x="2555776" y="2973969"/>
          <a:ext cx="6717355" cy="2089968"/>
        </p:xfrm>
        <a:graphic>
          <a:graphicData uri="http://schemas.openxmlformats.org/presentationml/2006/ole">
            <mc:AlternateContent xmlns:mc="http://schemas.openxmlformats.org/markup-compatibility/2006">
              <mc:Choice xmlns:v="urn:schemas-microsoft-com:vml" Requires="v">
                <p:oleObj spid="_x0000_s73730" name="文档" r:id="rId3" imgW="3837004" imgH="1194582" progId="Word.Document.12">
                  <p:embed/>
                </p:oleObj>
              </mc:Choice>
              <mc:Fallback>
                <p:oleObj name="文档" r:id="rId3" imgW="3837004" imgH="1194582" progId="Word.Document.12">
                  <p:embed/>
                  <p:pic>
                    <p:nvPicPr>
                      <p:cNvPr id="3" name="对象 2"/>
                      <p:cNvPicPr/>
                      <p:nvPr/>
                    </p:nvPicPr>
                    <p:blipFill>
                      <a:blip r:embed="rId4"/>
                      <a:stretch>
                        <a:fillRect/>
                      </a:stretch>
                    </p:blipFill>
                    <p:spPr>
                      <a:xfrm>
                        <a:off x="2555776" y="2973969"/>
                        <a:ext cx="6717355" cy="2089968"/>
                      </a:xfrm>
                      <a:prstGeom prst="rect">
                        <a:avLst/>
                      </a:prstGeom>
                    </p:spPr>
                  </p:pic>
                </p:oleObj>
              </mc:Fallback>
            </mc:AlternateContent>
          </a:graphicData>
        </a:graphic>
      </p:graphicFrame>
      <p:sp>
        <p:nvSpPr>
          <p:cNvPr id="4" name="矩形 3"/>
          <p:cNvSpPr>
            <a:spLocks noChangeAspect="1"/>
          </p:cNvSpPr>
          <p:nvPr/>
        </p:nvSpPr>
        <p:spPr>
          <a:xfrm>
            <a:off x="508000" y="4761886"/>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电源电压是多少</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为保证电流表的安全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滑动变阻器的取值范围为多少</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当滑动变阻器的阻值调到</a:t>
            </a:r>
            <a:r>
              <a:rPr lang="en-US" altLang="zh-CN" sz="2200">
                <a:solidFill>
                  <a:srgbClr val="000000"/>
                </a:solidFill>
                <a:latin typeface="Times New Roman" panose="02020603050405020304" pitchFamily="18" charset="0"/>
                <a:cs typeface="Times New Roman" panose="02020603050405020304" pitchFamily="18" charset="0"/>
              </a:rPr>
              <a:t>17</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5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这时小灯泡的功率为</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 W,</a:t>
            </a:r>
            <a:r>
              <a:rPr lang="zh-CN" altLang="zh-CN" sz="2200">
                <a:solidFill>
                  <a:srgbClr val="000000"/>
                </a:solidFill>
                <a:latin typeface="Times New Roman" panose="02020603050405020304" pitchFamily="18" charset="0"/>
                <a:cs typeface="Times New Roman" panose="02020603050405020304" pitchFamily="18" charset="0"/>
              </a:rPr>
              <a:t>此时电流表的读数为多少</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1065295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908720"/>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(1)18 V</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(2)6</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 </a:t>
            </a:r>
            <a:r>
              <a:rPr lang="en-US" altLang="zh-CN" sz="22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(3)0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 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当闭合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、滑动变阻器的滑片移到中点时</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串联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电流表测电路中的电流。由于小灯泡恰好正常发光。则</a:t>
            </a:r>
            <a:r>
              <a:rPr lang="en-US" altLang="zh-CN" sz="2200" i="1">
                <a:solidFill>
                  <a:srgbClr val="000000"/>
                </a:solidFill>
                <a:latin typeface="Times New Roman" panose="02020603050405020304" pitchFamily="18" charset="0"/>
                <a:cs typeface="Times New Roman" panose="02020603050405020304" pitchFamily="18" charset="0"/>
              </a:rPr>
              <a:t>U</a:t>
            </a:r>
            <a:r>
              <a:rPr lang="en-US" altLang="zh-CN" sz="2200" baseline="-25000">
                <a:solidFill>
                  <a:srgbClr val="000000"/>
                </a:solidFill>
                <a:latin typeface="Times New Roman" panose="02020603050405020304" pitchFamily="18" charset="0"/>
                <a:cs typeface="Times New Roman" panose="02020603050405020304" pitchFamily="18" charset="0"/>
              </a:rPr>
              <a:t>L</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由图乙可知通过灯泡的电流</a:t>
            </a:r>
            <a:r>
              <a:rPr lang="en-US" altLang="zh-CN" sz="2200" i="1">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L</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因串联电路中各处的电流相等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滑动变阻器两端的电压</a:t>
            </a:r>
            <a:r>
              <a:rPr lang="en-US" altLang="zh-CN" sz="2200" i="1">
                <a:solidFill>
                  <a:srgbClr val="000000"/>
                </a:solidFill>
                <a:latin typeface="Times New Roman" panose="02020603050405020304" pitchFamily="18" charset="0"/>
                <a:cs typeface="Times New Roman" panose="02020603050405020304" pitchFamily="18" charset="0"/>
              </a:rPr>
              <a:t>U</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L</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20</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因串联电路中总电压等于各分电压之和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电源的电压</a:t>
            </a:r>
            <a:r>
              <a:rPr lang="en-US" altLang="zh-CN" sz="2200" i="1">
                <a:solidFill>
                  <a:srgbClr val="000000"/>
                </a:solidFill>
                <a:latin typeface="Times New Roman" panose="02020603050405020304" pitchFamily="18" charset="0"/>
                <a:cs typeface="Times New Roman" panose="02020603050405020304" pitchFamily="18" charset="0"/>
              </a:rPr>
              <a:t>U=U</a:t>
            </a:r>
            <a:r>
              <a:rPr lang="en-US" altLang="zh-CN" sz="2200" baseline="-25000">
                <a:solidFill>
                  <a:srgbClr val="000000"/>
                </a:solidFill>
                <a:latin typeface="Times New Roman" panose="02020603050405020304" pitchFamily="18" charset="0"/>
                <a:cs typeface="Times New Roman" panose="02020603050405020304" pitchFamily="18" charset="0"/>
              </a:rPr>
              <a:t>L</a:t>
            </a:r>
            <a:r>
              <a:rPr lang="en-US" altLang="zh-CN" sz="2200" i="1">
                <a:solidFill>
                  <a:srgbClr val="000000"/>
                </a:solidFill>
                <a:latin typeface="Times New Roman" panose="02020603050405020304" pitchFamily="18" charset="0"/>
                <a:cs typeface="Times New Roman" panose="02020603050405020304" pitchFamily="18" charset="0"/>
              </a:rPr>
              <a:t>+U</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18</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470342954"/>
              </p:ext>
            </p:extLst>
          </p:nvPr>
        </p:nvGraphicFramePr>
        <p:xfrm>
          <a:off x="467544" y="3973470"/>
          <a:ext cx="8128000" cy="2115230"/>
        </p:xfrm>
        <a:graphic>
          <a:graphicData uri="http://schemas.openxmlformats.org/presentationml/2006/ole">
            <mc:AlternateContent xmlns:mc="http://schemas.openxmlformats.org/markup-compatibility/2006">
              <mc:Choice xmlns:v="urn:schemas-microsoft-com:vml" Requires="v">
                <p:oleObj spid="_x0000_s74754" name="文档" r:id="rId3" imgW="3837004" imgH="998430" progId="Word.Document.12">
                  <p:embed/>
                </p:oleObj>
              </mc:Choice>
              <mc:Fallback>
                <p:oleObj name="文档" r:id="rId3" imgW="3837004" imgH="998430" progId="Word.Document.12">
                  <p:embed/>
                  <p:pic>
                    <p:nvPicPr>
                      <p:cNvPr id="3" name="对象 2"/>
                      <p:cNvPicPr/>
                      <p:nvPr/>
                    </p:nvPicPr>
                    <p:blipFill>
                      <a:blip r:embed="rId4"/>
                      <a:stretch>
                        <a:fillRect/>
                      </a:stretch>
                    </p:blipFill>
                    <p:spPr>
                      <a:xfrm>
                        <a:off x="467544" y="3973470"/>
                        <a:ext cx="8128000" cy="211523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23896475"/>
              </p:ext>
            </p:extLst>
          </p:nvPr>
        </p:nvGraphicFramePr>
        <p:xfrm>
          <a:off x="6660232" y="2492896"/>
          <a:ext cx="341312" cy="550863"/>
        </p:xfrm>
        <a:graphic>
          <a:graphicData uri="http://schemas.openxmlformats.org/presentationml/2006/ole">
            <mc:AlternateContent xmlns:mc="http://schemas.openxmlformats.org/markup-compatibility/2006">
              <mc:Choice xmlns:v="urn:schemas-microsoft-com:vml" Requires="v">
                <p:oleObj spid="_x0000_s74755" name="文档" r:id="rId5" imgW="257673" imgH="400067" progId="Word.Document.12">
                  <p:embed/>
                </p:oleObj>
              </mc:Choice>
              <mc:Fallback>
                <p:oleObj name="文档" r:id="rId5" imgW="257673" imgH="400067" progId="Word.Document.12">
                  <p:embed/>
                  <p:pic>
                    <p:nvPicPr>
                      <p:cNvPr id="4" name="对象 3"/>
                      <p:cNvPicPr>
                        <a:picLocks noChangeAspect="1" noChangeArrowheads="1"/>
                      </p:cNvPicPr>
                      <p:nvPr/>
                    </p:nvPicPr>
                    <p:blipFill>
                      <a:blip r:embed="rId6"/>
                      <a:srcRect/>
                      <a:stretch>
                        <a:fillRect/>
                      </a:stretch>
                    </p:blipFill>
                    <p:spPr bwMode="auto">
                      <a:xfrm>
                        <a:off x="6660232" y="2492896"/>
                        <a:ext cx="341312" cy="550863"/>
                      </a:xfrm>
                      <a:prstGeom prst="rect">
                        <a:avLst/>
                      </a:prstGeom>
                      <a:noFill/>
                    </p:spPr>
                  </p:pic>
                </p:oleObj>
              </mc:Fallback>
            </mc:AlternateContent>
          </a:graphicData>
        </a:graphic>
      </p:graphicFrame>
    </p:spTree>
    <p:extLst>
      <p:ext uri="{BB962C8B-B14F-4D97-AF65-F5344CB8AC3E}">
        <p14:creationId xmlns:p14="http://schemas.microsoft.com/office/powerpoint/2010/main" val="171917127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684355553"/>
              </p:ext>
            </p:extLst>
          </p:nvPr>
        </p:nvGraphicFramePr>
        <p:xfrm>
          <a:off x="508000" y="2574049"/>
          <a:ext cx="8128000" cy="1963903"/>
        </p:xfrm>
        <a:graphic>
          <a:graphicData uri="http://schemas.openxmlformats.org/presentationml/2006/ole">
            <mc:AlternateContent xmlns:mc="http://schemas.openxmlformats.org/markup-compatibility/2006">
              <mc:Choice xmlns:v="urn:schemas-microsoft-com:vml" Requires="v">
                <p:oleObj spid="_x0000_s75778" name="文档" r:id="rId3" imgW="3837004" imgH="927397" progId="Word.Document.12">
                  <p:embed/>
                </p:oleObj>
              </mc:Choice>
              <mc:Fallback>
                <p:oleObj name="文档" r:id="rId3" imgW="3837004" imgH="927397" progId="Word.Document.12">
                  <p:embed/>
                  <p:pic>
                    <p:nvPicPr>
                      <p:cNvPr id="2" name="对象 1"/>
                      <p:cNvPicPr/>
                      <p:nvPr/>
                    </p:nvPicPr>
                    <p:blipFill>
                      <a:blip r:embed="rId4"/>
                      <a:stretch>
                        <a:fillRect/>
                      </a:stretch>
                    </p:blipFill>
                    <p:spPr>
                      <a:xfrm>
                        <a:off x="508000" y="2574049"/>
                        <a:ext cx="8128000" cy="1963903"/>
                      </a:xfrm>
                      <a:prstGeom prst="rect">
                        <a:avLst/>
                      </a:prstGeom>
                    </p:spPr>
                  </p:pic>
                </p:oleObj>
              </mc:Fallback>
            </mc:AlternateContent>
          </a:graphicData>
        </a:graphic>
      </p:graphicFrame>
    </p:spTree>
    <p:extLst>
      <p:ext uri="{BB962C8B-B14F-4D97-AF65-F5344CB8AC3E}">
        <p14:creationId xmlns:p14="http://schemas.microsoft.com/office/powerpoint/2010/main" val="33388685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764704"/>
            <a:ext cx="8128000" cy="208480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贵州铜仁中考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把</a:t>
            </a:r>
            <a:r>
              <a:rPr lang="en-US" altLang="zh-CN" sz="2200">
                <a:solidFill>
                  <a:srgbClr val="000000"/>
                </a:solidFill>
                <a:latin typeface="Times New Roman" panose="02020603050405020304" pitchFamily="18" charset="0"/>
                <a:cs typeface="Times New Roman" panose="02020603050405020304" pitchFamily="18" charset="0"/>
              </a:rPr>
              <a:t>1 kg</a:t>
            </a:r>
            <a:r>
              <a:rPr lang="zh-CN" altLang="zh-CN" sz="2200">
                <a:solidFill>
                  <a:srgbClr val="000000"/>
                </a:solidFill>
                <a:latin typeface="Times New Roman" panose="02020603050405020304" pitchFamily="18" charset="0"/>
                <a:cs typeface="Times New Roman" panose="02020603050405020304" pitchFamily="18" charset="0"/>
              </a:rPr>
              <a:t>的水从</a:t>
            </a:r>
            <a:r>
              <a:rPr lang="en-US" altLang="zh-CN" sz="2200">
                <a:solidFill>
                  <a:srgbClr val="000000"/>
                </a:solidFill>
                <a:latin typeface="Times New Roman" panose="02020603050405020304" pitchFamily="18" charset="0"/>
                <a:cs typeface="Times New Roman" panose="02020603050405020304" pitchFamily="18" charset="0"/>
              </a:rPr>
              <a:t>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开始加热至沸腾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温度随时间变化的图象如图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由图象可知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水的沸点是</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98</a:t>
            </a:r>
            <a:r>
              <a:rPr lang="zh-CN"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水从</a:t>
            </a:r>
            <a:r>
              <a:rPr lang="en-US" altLang="zh-CN" sz="2200">
                <a:solidFill>
                  <a:srgbClr val="000000"/>
                </a:solidFill>
                <a:latin typeface="Times New Roman" panose="02020603050405020304" pitchFamily="18" charset="0"/>
                <a:cs typeface="Times New Roman" panose="02020603050405020304" pitchFamily="18" charset="0"/>
              </a:rPr>
              <a:t>70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加热至</a:t>
            </a:r>
            <a:r>
              <a:rPr lang="en-US" altLang="zh-CN" sz="2200">
                <a:solidFill>
                  <a:srgbClr val="000000"/>
                </a:solidFill>
                <a:latin typeface="Times New Roman" panose="02020603050405020304" pitchFamily="18" charset="0"/>
                <a:cs typeface="Times New Roman" panose="02020603050405020304" pitchFamily="18" charset="0"/>
              </a:rPr>
              <a:t>90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需要吸收的热量是</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8</a:t>
            </a:r>
            <a:r>
              <a:rPr lang="en-US"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4</a:t>
            </a:r>
            <a:r>
              <a:rPr lang="en-US"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10</a:t>
            </a:r>
            <a:r>
              <a:rPr lang="en-US" altLang="zh-CN" sz="2200" u="sng" baseline="30000">
                <a:solidFill>
                  <a:srgbClr val="FF0000"/>
                </a:solidFill>
                <a:uFill>
                  <a:solidFill>
                    <a:srgbClr val="000000"/>
                  </a:solidFill>
                </a:uFill>
                <a:latin typeface="Times New Roman" panose="02020603050405020304" pitchFamily="18" charset="0"/>
                <a:cs typeface="Times New Roman" panose="02020603050405020304" pitchFamily="18" charset="0"/>
              </a:rPr>
              <a:t>4</a:t>
            </a:r>
            <a:r>
              <a:rPr lang="zh-CN"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J;</a:t>
            </a:r>
            <a:r>
              <a:rPr lang="zh-CN" altLang="zh-CN" sz="2200">
                <a:solidFill>
                  <a:srgbClr val="000000"/>
                </a:solidFill>
                <a:latin typeface="Times New Roman" panose="02020603050405020304" pitchFamily="18" charset="0"/>
                <a:cs typeface="Times New Roman" panose="02020603050405020304" pitchFamily="18" charset="0"/>
              </a:rPr>
              <a:t>水沸腾时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水面上方的气压</a:t>
            </a:r>
            <a:r>
              <a:rPr lang="zh-CN" altLang="zh-CN" sz="2200" u="sng">
                <a:solidFill>
                  <a:srgbClr val="FF0000"/>
                </a:solidFill>
                <a:uFill>
                  <a:solidFill>
                    <a:srgbClr val="000000"/>
                  </a:solidFill>
                </a:uFill>
                <a:latin typeface="NEU-BZ-S92"/>
                <a:ea typeface="方正宋黑_GBK" panose="03000509000000000000" pitchFamily="65" charset="-122"/>
                <a:cs typeface="Times New Roman" panose="02020603050405020304" pitchFamily="18" charset="0"/>
              </a:rPr>
              <a:t>小于</a:t>
            </a:r>
            <a:r>
              <a:rPr lang="zh-CN"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等于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标准大气压。</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zh-CN" altLang="zh-CN" sz="2200" baseline="-25000">
                <a:solidFill>
                  <a:srgbClr val="000000"/>
                </a:solidFill>
                <a:latin typeface="Times New Roman" panose="02020603050405020304" pitchFamily="18" charset="0"/>
                <a:cs typeface="Times New Roman" panose="02020603050405020304" pitchFamily="18" charset="0"/>
              </a:rPr>
              <a:t>水</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 J/(kg·</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24000950"/>
              </p:ext>
            </p:extLst>
          </p:nvPr>
        </p:nvGraphicFramePr>
        <p:xfrm>
          <a:off x="755576" y="2708920"/>
          <a:ext cx="7389091" cy="1834280"/>
        </p:xfrm>
        <a:graphic>
          <a:graphicData uri="http://schemas.openxmlformats.org/presentationml/2006/ole">
            <mc:AlternateContent xmlns:mc="http://schemas.openxmlformats.org/markup-compatibility/2006">
              <mc:Choice xmlns:v="urn:schemas-microsoft-com:vml" Requires="v">
                <p:oleObj spid="_x0000_s76802" name="文档" r:id="rId3" imgW="3837004" imgH="952637" progId="Word.Document.12">
                  <p:embed/>
                </p:oleObj>
              </mc:Choice>
              <mc:Fallback>
                <p:oleObj name="文档" r:id="rId3" imgW="3837004" imgH="952637" progId="Word.Document.12">
                  <p:embed/>
                  <p:pic>
                    <p:nvPicPr>
                      <p:cNvPr id="3" name="对象 2"/>
                      <p:cNvPicPr/>
                      <p:nvPr/>
                    </p:nvPicPr>
                    <p:blipFill>
                      <a:blip r:embed="rId4"/>
                      <a:stretch>
                        <a:fillRect/>
                      </a:stretch>
                    </p:blipFill>
                    <p:spPr>
                      <a:xfrm>
                        <a:off x="755576" y="2708920"/>
                        <a:ext cx="7389091" cy="1834280"/>
                      </a:xfrm>
                      <a:prstGeom prst="rect">
                        <a:avLst/>
                      </a:prstGeom>
                    </p:spPr>
                  </p:pic>
                </p:oleObj>
              </mc:Fallback>
            </mc:AlternateContent>
          </a:graphicData>
        </a:graphic>
      </p:graphicFrame>
      <p:sp>
        <p:nvSpPr>
          <p:cNvPr id="4" name="矩形 3"/>
          <p:cNvSpPr>
            <a:spLocks noChangeAspect="1"/>
          </p:cNvSpPr>
          <p:nvPr/>
        </p:nvSpPr>
        <p:spPr>
          <a:xfrm>
            <a:off x="508000" y="4653136"/>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    </a:t>
            </a: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水沸腾时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不断吸收热量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保持</a:t>
            </a:r>
            <a:r>
              <a:rPr lang="en-US" altLang="zh-CN" sz="2200">
                <a:solidFill>
                  <a:srgbClr val="000000"/>
                </a:solidFill>
                <a:latin typeface="Times New Roman" panose="02020603050405020304" pitchFamily="18" charset="0"/>
                <a:cs typeface="Times New Roman" panose="02020603050405020304" pitchFamily="18" charset="0"/>
              </a:rPr>
              <a:t>98</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98</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是水的沸点。水吸收的热量</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吸</a:t>
            </a:r>
            <a:r>
              <a:rPr lang="en-US" altLang="zh-CN" sz="2200" i="1">
                <a:solidFill>
                  <a:srgbClr val="000000"/>
                </a:solidFill>
                <a:latin typeface="Times New Roman" panose="02020603050405020304" pitchFamily="18" charset="0"/>
                <a:cs typeface="Times New Roman" panose="02020603050405020304" pitchFamily="18" charset="0"/>
              </a:rPr>
              <a:t>=c</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J/(kg·</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kg</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(90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70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baseline="30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J;</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标准大气压下水的沸点是</a:t>
            </a:r>
            <a:r>
              <a:rPr lang="en-US" altLang="zh-CN" sz="2200">
                <a:solidFill>
                  <a:srgbClr val="000000"/>
                </a:solidFill>
                <a:latin typeface="Times New Roman" panose="02020603050405020304" pitchFamily="18" charset="0"/>
                <a:cs typeface="Times New Roman" panose="02020603050405020304" pitchFamily="18" charset="0"/>
              </a:rPr>
              <a:t>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。沸点跟气压有关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气压越高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沸点越高。实验中水的沸点是</a:t>
            </a:r>
            <a:r>
              <a:rPr lang="en-US" altLang="zh-CN" sz="2200">
                <a:solidFill>
                  <a:srgbClr val="000000"/>
                </a:solidFill>
                <a:latin typeface="Times New Roman" panose="02020603050405020304" pitchFamily="18" charset="0"/>
                <a:cs typeface="Times New Roman" panose="02020603050405020304" pitchFamily="18" charset="0"/>
              </a:rPr>
              <a:t>98</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所以实验时气压小于标准大气压。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p:nvPr/>
        </p:nvSpPr>
        <p:spPr>
          <a:xfrm>
            <a:off x="6300192" y="1238316"/>
            <a:ext cx="523695" cy="2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70248" y="1643124"/>
            <a:ext cx="984832" cy="2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4145" y="2067478"/>
            <a:ext cx="523695" cy="2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346518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268760"/>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四川南充中考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如图甲所示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电源电压保持不变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小灯泡</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cs typeface="Times New Roman" panose="02020603050405020304" pitchFamily="18" charset="0"/>
              </a:rPr>
              <a:t>标有</a:t>
            </a:r>
            <a:r>
              <a:rPr lang="en-US" altLang="zh-CN" sz="2200">
                <a:solidFill>
                  <a:srgbClr val="000000"/>
                </a:solidFill>
                <a:latin typeface="Times New Roman" panose="02020603050405020304" pitchFamily="18" charset="0"/>
                <a:cs typeface="Times New Roman" panose="02020603050405020304" pitchFamily="18" charset="0"/>
              </a:rPr>
              <a:t>“6 V</a:t>
            </a:r>
            <a:r>
              <a:rPr lang="zh-CN" altLang="zh-CN" sz="2200" i="1">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3 W”</a:t>
            </a:r>
            <a:r>
              <a:rPr lang="zh-CN" altLang="zh-CN" sz="2200">
                <a:solidFill>
                  <a:srgbClr val="000000"/>
                </a:solidFill>
                <a:latin typeface="Times New Roman" panose="02020603050405020304" pitchFamily="18" charset="0"/>
                <a:cs typeface="Times New Roman" panose="02020603050405020304" pitchFamily="18" charset="0"/>
              </a:rPr>
              <a:t>字样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图乙是通过小灯泡的电功率随其两端电压变化的图象。滑动变阻器</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的最大值为</a:t>
            </a:r>
            <a:r>
              <a:rPr lang="en-US" altLang="zh-CN" sz="2200">
                <a:solidFill>
                  <a:srgbClr val="000000"/>
                </a:solidFill>
                <a:latin typeface="Times New Roman" panose="02020603050405020304" pitchFamily="18" charset="0"/>
                <a:cs typeface="Times New Roman" panose="02020603050405020304" pitchFamily="18" charset="0"/>
              </a:rPr>
              <a:t>40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定值电阻</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10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在中点时</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的功率为</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9 W,</a:t>
            </a:r>
            <a:r>
              <a:rPr lang="zh-CN" altLang="zh-CN" sz="2200">
                <a:solidFill>
                  <a:srgbClr val="000000"/>
                </a:solidFill>
                <a:latin typeface="Times New Roman" panose="02020603050405020304" pitchFamily="18" charset="0"/>
                <a:cs typeface="Times New Roman" panose="02020603050405020304" pitchFamily="18" charset="0"/>
              </a:rPr>
              <a:t>电源电压为</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9</a:t>
            </a:r>
            <a:r>
              <a:rPr lang="zh-CN"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V,</a:t>
            </a:r>
            <a:r>
              <a:rPr lang="zh-CN" altLang="zh-CN" sz="2200">
                <a:solidFill>
                  <a:srgbClr val="000000"/>
                </a:solidFill>
                <a:latin typeface="Times New Roman" panose="02020603050405020304" pitchFamily="18" charset="0"/>
                <a:cs typeface="Times New Roman" panose="02020603050405020304" pitchFamily="18" charset="0"/>
              </a:rPr>
              <a:t>当闭合</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断开</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小灯泡功率为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6 W</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滑动变阻器连入电路中的阻值为</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12</a:t>
            </a:r>
            <a:r>
              <a:rPr lang="en-US"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5</a:t>
            </a:r>
            <a:r>
              <a:rPr lang="zh-CN" altLang="zh-CN" sz="22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Ω</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62666531"/>
              </p:ext>
            </p:extLst>
          </p:nvPr>
        </p:nvGraphicFramePr>
        <p:xfrm>
          <a:off x="683568" y="3759827"/>
          <a:ext cx="8128000" cy="2317000"/>
        </p:xfrm>
        <a:graphic>
          <a:graphicData uri="http://schemas.openxmlformats.org/presentationml/2006/ole">
            <mc:AlternateContent xmlns:mc="http://schemas.openxmlformats.org/markup-compatibility/2006">
              <mc:Choice xmlns:v="urn:schemas-microsoft-com:vml" Requires="v">
                <p:oleObj spid="_x0000_s77826" name="文档" r:id="rId3" imgW="3837004" imgH="1093261" progId="Word.Document.12">
                  <p:embed/>
                </p:oleObj>
              </mc:Choice>
              <mc:Fallback>
                <p:oleObj name="文档" r:id="rId3" imgW="3837004" imgH="1093261" progId="Word.Document.12">
                  <p:embed/>
                  <p:pic>
                    <p:nvPicPr>
                      <p:cNvPr id="3" name="对象 2"/>
                      <p:cNvPicPr/>
                      <p:nvPr/>
                    </p:nvPicPr>
                    <p:blipFill>
                      <a:blip r:embed="rId4"/>
                      <a:stretch>
                        <a:fillRect/>
                      </a:stretch>
                    </p:blipFill>
                    <p:spPr>
                      <a:xfrm>
                        <a:off x="683568" y="3759827"/>
                        <a:ext cx="8128000" cy="2317000"/>
                      </a:xfrm>
                      <a:prstGeom prst="rect">
                        <a:avLst/>
                      </a:prstGeom>
                    </p:spPr>
                  </p:pic>
                </p:oleObj>
              </mc:Fallback>
            </mc:AlternateContent>
          </a:graphicData>
        </a:graphic>
      </p:graphicFrame>
      <p:sp>
        <p:nvSpPr>
          <p:cNvPr id="4" name="矩形 3"/>
          <p:cNvSpPr/>
          <p:nvPr/>
        </p:nvSpPr>
        <p:spPr>
          <a:xfrm>
            <a:off x="7359530" y="2555857"/>
            <a:ext cx="247197" cy="2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42906" y="3356992"/>
            <a:ext cx="523695" cy="2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792085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初中总复习模板">
  <a:themeElements>
    <a:clrScheme name="图钉">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初中总复习模板</Template>
  <TotalTime>381</TotalTime>
  <Words>2064</Words>
  <Application>Microsoft Office PowerPoint</Application>
  <PresentationFormat>全屏显示(4:3)</PresentationFormat>
  <Paragraphs>51</Paragraphs>
  <Slides>22</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1" baseType="lpstr">
      <vt:lpstr>NEU-BZ-S92</vt:lpstr>
      <vt:lpstr>黑体</vt:lpstr>
      <vt:lpstr>宋体</vt:lpstr>
      <vt:lpstr>微软雅黑</vt:lpstr>
      <vt:lpstr>Arial</vt:lpstr>
      <vt:lpstr>Calibri</vt:lpstr>
      <vt:lpstr>Times New Roman</vt:lpstr>
      <vt:lpstr>初中总复习模板</vt:lpstr>
      <vt:lpstr>文档</vt:lpstr>
      <vt:lpstr>专题一　图象分析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lastModifiedBy>
  <dcterms:created xsi:type="dcterms:W3CDTF">2014-12-25T05:12:42Z</dcterms:created>
  <dcterms:modified xsi:type="dcterms:W3CDTF">2019-12-12T04:21:51Z</dcterms:modified>
</cp:coreProperties>
</file>