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4" r:id="rId3"/>
    <p:sldId id="257" r:id="rId4"/>
    <p:sldId id="272" r:id="rId5"/>
    <p:sldId id="256" r:id="rId6"/>
    <p:sldId id="271" r:id="rId7"/>
    <p:sldId id="259" r:id="rId8"/>
    <p:sldId id="260" r:id="rId9"/>
    <p:sldId id="278" r:id="rId10"/>
    <p:sldId id="273" r:id="rId11"/>
    <p:sldId id="274" r:id="rId12"/>
    <p:sldId id="268" r:id="rId13"/>
    <p:sldId id="275" r:id="rId14"/>
    <p:sldId id="277" r:id="rId15"/>
    <p:sldId id="276" r:id="rId16"/>
    <p:sldId id="279" r:id="rId17"/>
    <p:sldId id="281" r:id="rId18"/>
    <p:sldId id="282" r:id="rId20"/>
    <p:sldId id="28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0DBE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03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3B0D7-89EE-4BDC-997F-2C758671BB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47856-5607-432A-A4A0-B06776E88F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47856-5607-432A-A4A0-B06776E88F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443844-EB0C-4168-A73C-2C1E4DF0D3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06615F-BE13-4D35-A914-B3F7B25C39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file:///C:\Users\Administrator\Desktop\&#20061;&#19978;&#29289;&#29702;&#20154;&#25945;&#29256;\K41.TIF" TargetMode="Externa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&#29926;&#29305;&#25925;&#20107;%20.mp4" TargetMode="External"/><Relationship Id="rId2" Type="http://schemas.openxmlformats.org/officeDocument/2006/relationships/image" Target="../media/image4.png"/><Relationship Id="rId1" Type="http://schemas.openxmlformats.org/officeDocument/2006/relationships/hyperlink" Target="&#29926;&#29305;&#25925;&#20107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35838;&#22530;&#24494;&#35838;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1794" y="611712"/>
            <a:ext cx="8038531" cy="1668637"/>
          </a:xfrm>
          <a:solidFill>
            <a:srgbClr val="F8F8F8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zh-CN" altLang="en-US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§</a:t>
            </a:r>
            <a:r>
              <a:rPr lang="en-US" altLang="zh-CN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14.1  </a:t>
            </a:r>
            <a:r>
              <a:rPr lang="zh-CN" altLang="en-US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热机</a:t>
            </a:r>
            <a:endParaRPr lang="zh-CN" altLang="en-US" sz="7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展示提升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4244" y="568547"/>
            <a:ext cx="23102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不同之处：</a:t>
            </a:r>
            <a:endParaRPr lang="zh-CN" altLang="en-US" sz="3600" dirty="0"/>
          </a:p>
        </p:txBody>
      </p:sp>
      <p:pic>
        <p:nvPicPr>
          <p:cNvPr id="5" name="Picture 2" descr="C:\Users\Administrator.PC-20121217URRP\Desktop\热机\jpg\0180400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92838" y="876653"/>
            <a:ext cx="28067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Users\Administrator.PC-20121217URRP\Desktop\QQ图片201409181044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3465513"/>
            <a:ext cx="316706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23850" y="1715496"/>
          <a:ext cx="5292588" cy="497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936104"/>
                <a:gridCol w="1764196"/>
                <a:gridCol w="1944216"/>
              </a:tblGrid>
              <a:tr h="708394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38027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75371">
                <a:tc rowSpan="4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60194">
                <a:tc vMerge="1"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1921">
                <a:tc vMerge="1"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00155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7700" y="1715496"/>
            <a:ext cx="111601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项目</a:t>
            </a:r>
            <a:endParaRPr lang="zh-CN" altLang="en-US" sz="3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1050" y="1752009"/>
            <a:ext cx="15128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汽油机</a:t>
            </a:r>
            <a:endParaRPr lang="zh-CN" altLang="en-US" sz="3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95738" y="1752009"/>
            <a:ext cx="1512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柴油机</a:t>
            </a:r>
            <a:endParaRPr lang="zh-CN" altLang="en-US" sz="3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8775" y="3398246"/>
            <a:ext cx="828675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工作过程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51050" y="2436221"/>
            <a:ext cx="15128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火花塞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59225" y="2463209"/>
            <a:ext cx="15128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喷油嘴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7700" y="2472734"/>
            <a:ext cx="11160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结构</a:t>
            </a:r>
            <a:endParaRPr lang="zh-CN" altLang="en-US" sz="3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35038" y="3218859"/>
            <a:ext cx="1116012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吸气</a:t>
            </a:r>
            <a:endParaRPr lang="zh-CN" altLang="en-US" sz="3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43100" y="3156946"/>
            <a:ext cx="18732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吸入汽油和空气的混合物</a:t>
            </a:r>
            <a:endParaRPr lang="zh-CN" altLang="en-US" sz="20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24300" y="3299821"/>
            <a:ext cx="18716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吸入纯空气</a:t>
            </a:r>
            <a:endParaRPr lang="zh-CN" altLang="en-US" sz="20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35038" y="4020546"/>
            <a:ext cx="11160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压缩</a:t>
            </a:r>
            <a:endParaRPr lang="zh-CN" altLang="en-US" sz="3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95388" y="4100075"/>
            <a:ext cx="18716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压缩程度小</a:t>
            </a:r>
            <a:endParaRPr lang="zh-CN" altLang="en-US" sz="24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79838" y="4104843"/>
            <a:ext cx="187166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压缩程度大</a:t>
            </a:r>
            <a:endParaRPr lang="zh-CN" altLang="en-US" sz="2400" dirty="0" smtClean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  <a:p>
            <a:endParaRPr lang="zh-CN" altLang="en-US" sz="24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35038" y="4984159"/>
            <a:ext cx="11160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做功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88649" y="5016411"/>
            <a:ext cx="18716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点燃式</a:t>
            </a:r>
            <a:endParaRPr lang="zh-CN" altLang="en-US" sz="28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948615" y="4992350"/>
            <a:ext cx="20161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压燃式</a:t>
            </a:r>
            <a:endParaRPr lang="zh-CN" altLang="en-US" sz="28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06958" y="5870511"/>
            <a:ext cx="11160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排气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80095" y="5626036"/>
            <a:ext cx="187166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排出燃料混合气体燃烧产生的废气</a:t>
            </a:r>
            <a:endParaRPr lang="zh-CN" altLang="en-US" sz="20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643808" y="5626036"/>
            <a:ext cx="20161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排出柴油燃烧产生的废气</a:t>
            </a:r>
            <a:endParaRPr lang="zh-CN" altLang="en-US" sz="2000" dirty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67777" y="1296975"/>
            <a:ext cx="8589618" cy="741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 dirty="0" smtClean="0">
                <a:latin typeface="楷体_GB2312" pitchFamily="49" charset="-122"/>
              </a:rPr>
              <a:t>本节课你有什么收获？</a:t>
            </a:r>
            <a:endParaRPr lang="zh-CN" altLang="en-US" sz="3600" dirty="0">
              <a:latin typeface="楷体_GB2312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总结归纳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2071" y="3546194"/>
            <a:ext cx="620347" cy="153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 dirty="0" smtClean="0">
                <a:latin typeface="楷体_GB2312" pitchFamily="49" charset="-122"/>
              </a:rPr>
              <a:t>热机</a:t>
            </a:r>
            <a:endParaRPr lang="zh-CN" altLang="en-US" sz="3600" dirty="0">
              <a:latin typeface="楷体_GB2312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576552" y="2948152"/>
            <a:ext cx="457200" cy="27747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5255" y="2437348"/>
            <a:ext cx="1776484" cy="812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 dirty="0" smtClean="0">
                <a:latin typeface="楷体_GB2312" pitchFamily="49" charset="-122"/>
              </a:rPr>
              <a:t>汽油机</a:t>
            </a:r>
            <a:endParaRPr lang="zh-CN" altLang="en-US" sz="3600" dirty="0">
              <a:latin typeface="楷体_GB2312" pitchFamily="49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17296" y="5254121"/>
            <a:ext cx="1776484" cy="742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 dirty="0" smtClean="0">
                <a:latin typeface="楷体_GB2312" pitchFamily="49" charset="-122"/>
              </a:rPr>
              <a:t>柴油机</a:t>
            </a:r>
            <a:endParaRPr lang="zh-CN" altLang="en-US" sz="3600" dirty="0">
              <a:latin typeface="楷体_GB2312" pitchFamily="49" charset="-122"/>
            </a:endParaRPr>
          </a:p>
        </p:txBody>
      </p:sp>
      <p:grpSp>
        <p:nvGrpSpPr>
          <p:cNvPr id="9" name="Group 17"/>
          <p:cNvGrpSpPr/>
          <p:nvPr/>
        </p:nvGrpSpPr>
        <p:grpSpPr bwMode="auto">
          <a:xfrm>
            <a:off x="7483871" y="2491563"/>
            <a:ext cx="939732" cy="1401241"/>
            <a:chOff x="4240" y="2208"/>
            <a:chExt cx="1337" cy="2039"/>
          </a:xfrm>
        </p:grpSpPr>
        <p:pic>
          <p:nvPicPr>
            <p:cNvPr id="10" name="Picture 5" descr="14-1-4丙丁"/>
            <p:cNvPicPr>
              <a:picLocks noChangeAspect="1" noChangeArrowheads="1"/>
            </p:cNvPicPr>
            <p:nvPr/>
          </p:nvPicPr>
          <p:blipFill>
            <a:blip r:embed="rId1" cstate="print"/>
            <a:srcRect l="52048"/>
            <a:stretch>
              <a:fillRect/>
            </a:stretch>
          </p:blipFill>
          <p:spPr bwMode="auto">
            <a:xfrm>
              <a:off x="4240" y="2208"/>
              <a:ext cx="1337" cy="203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1" name="Picture 13" descr=")AVQFT}[$)C8`ZVNPEK6C{8"/>
            <p:cNvPicPr>
              <a:picLocks noChangeAspect="1" noChangeArrowheads="1"/>
            </p:cNvPicPr>
            <p:nvPr/>
          </p:nvPicPr>
          <p:blipFill>
            <a:blip r:embed="rId2" cstate="print"/>
            <a:srcRect l="80696" r="-455"/>
            <a:stretch>
              <a:fillRect/>
            </a:stretch>
          </p:blipFill>
          <p:spPr bwMode="auto">
            <a:xfrm>
              <a:off x="4354" y="2228"/>
              <a:ext cx="104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4"/>
          <p:cNvGrpSpPr/>
          <p:nvPr/>
        </p:nvGrpSpPr>
        <p:grpSpPr bwMode="auto">
          <a:xfrm>
            <a:off x="4543834" y="2455050"/>
            <a:ext cx="989154" cy="1439034"/>
            <a:chOff x="2788" y="164"/>
            <a:chExt cx="1361" cy="1980"/>
          </a:xfrm>
        </p:grpSpPr>
        <p:pic>
          <p:nvPicPr>
            <p:cNvPr id="13" name="Picture 8" descr="14-1-4甲乙"/>
            <p:cNvPicPr>
              <a:picLocks noChangeAspect="1" noChangeArrowheads="1"/>
            </p:cNvPicPr>
            <p:nvPr/>
          </p:nvPicPr>
          <p:blipFill>
            <a:blip r:embed="rId3" cstate="print"/>
            <a:srcRect r="50879"/>
            <a:stretch>
              <a:fillRect/>
            </a:stretch>
          </p:blipFill>
          <p:spPr bwMode="auto">
            <a:xfrm>
              <a:off x="2788" y="164"/>
              <a:ext cx="1361" cy="19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4" name="Picture 10" descr=")AVQFT}[$)C8`ZVNPEK6C{8"/>
            <p:cNvPicPr>
              <a:picLocks noChangeAspect="1" noChangeArrowheads="1"/>
            </p:cNvPicPr>
            <p:nvPr/>
          </p:nvPicPr>
          <p:blipFill>
            <a:blip r:embed="rId2" cstate="print"/>
            <a:srcRect r="81113"/>
            <a:stretch>
              <a:fillRect/>
            </a:stretch>
          </p:blipFill>
          <p:spPr bwMode="auto">
            <a:xfrm>
              <a:off x="2993" y="164"/>
              <a:ext cx="99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5"/>
          <p:cNvGrpSpPr/>
          <p:nvPr/>
        </p:nvGrpSpPr>
        <p:grpSpPr bwMode="auto">
          <a:xfrm>
            <a:off x="5533689" y="2455049"/>
            <a:ext cx="990608" cy="1439034"/>
            <a:chOff x="4239" y="164"/>
            <a:chExt cx="1363" cy="1980"/>
          </a:xfrm>
        </p:grpSpPr>
        <p:pic>
          <p:nvPicPr>
            <p:cNvPr id="16" name="Picture 8" descr="14-1-4甲乙"/>
            <p:cNvPicPr>
              <a:picLocks noChangeAspect="1" noChangeArrowheads="1"/>
            </p:cNvPicPr>
            <p:nvPr/>
          </p:nvPicPr>
          <p:blipFill>
            <a:blip r:embed="rId3" cstate="print"/>
            <a:srcRect l="50804"/>
            <a:stretch>
              <a:fillRect/>
            </a:stretch>
          </p:blipFill>
          <p:spPr bwMode="auto">
            <a:xfrm>
              <a:off x="4239" y="164"/>
              <a:ext cx="1363" cy="19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7" name="Picture 11" descr=")AVQFT}[$)C8`ZVNPEK6C{8"/>
            <p:cNvPicPr>
              <a:picLocks noChangeAspect="1" noChangeArrowheads="1"/>
            </p:cNvPicPr>
            <p:nvPr/>
          </p:nvPicPr>
          <p:blipFill>
            <a:blip r:embed="rId2" cstate="print"/>
            <a:srcRect l="26192" r="53198"/>
            <a:stretch>
              <a:fillRect/>
            </a:stretch>
          </p:blipFill>
          <p:spPr bwMode="auto">
            <a:xfrm>
              <a:off x="4377" y="164"/>
              <a:ext cx="1089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6"/>
          <p:cNvGrpSpPr/>
          <p:nvPr/>
        </p:nvGrpSpPr>
        <p:grpSpPr bwMode="auto">
          <a:xfrm>
            <a:off x="6541126" y="2475798"/>
            <a:ext cx="954995" cy="1415777"/>
            <a:chOff x="2789" y="2208"/>
            <a:chExt cx="1360" cy="2039"/>
          </a:xfrm>
        </p:grpSpPr>
        <p:pic>
          <p:nvPicPr>
            <p:cNvPr id="19" name="Picture 5" descr="14-1-4丙丁"/>
            <p:cNvPicPr>
              <a:picLocks noChangeAspect="1" noChangeArrowheads="1"/>
            </p:cNvPicPr>
            <p:nvPr/>
          </p:nvPicPr>
          <p:blipFill>
            <a:blip r:embed="rId4" cstate="print"/>
            <a:srcRect l="3264" r="47949"/>
            <a:stretch>
              <a:fillRect/>
            </a:stretch>
          </p:blipFill>
          <p:spPr bwMode="auto">
            <a:xfrm>
              <a:off x="2789" y="2208"/>
              <a:ext cx="1360" cy="203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0" name="Picture 12" descr=")AVQFT}[$)C8`ZVNPEK6C{8"/>
            <p:cNvPicPr>
              <a:picLocks noChangeAspect="1" noChangeArrowheads="1"/>
            </p:cNvPicPr>
            <p:nvPr/>
          </p:nvPicPr>
          <p:blipFill>
            <a:blip r:embed="rId2" cstate="print"/>
            <a:srcRect l="53236" r="26590"/>
            <a:stretch>
              <a:fillRect/>
            </a:stretch>
          </p:blipFill>
          <p:spPr bwMode="auto">
            <a:xfrm>
              <a:off x="2925" y="2228"/>
              <a:ext cx="106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爆炸形 1 20"/>
          <p:cNvSpPr/>
          <p:nvPr/>
        </p:nvSpPr>
        <p:spPr>
          <a:xfrm>
            <a:off x="4477406" y="4067504"/>
            <a:ext cx="3736428" cy="2112579"/>
          </a:xfrm>
          <a:prstGeom prst="irregularSeal1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chemeClr val="tx1"/>
                </a:solidFill>
              </a:rPr>
              <a:t>对比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allAtOnce"/>
      <p:bldP spid="4" grpId="0" animBg="1" build="allAtOnce"/>
      <p:bldP spid="5" grpId="0" animBg="1"/>
      <p:bldP spid="7" grpId="0" animBg="1" build="allAtOnce"/>
      <p:bldP spid="8" grpId="0" animBg="1" build="allAtOnce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1800" y="1578251"/>
            <a:ext cx="8712200" cy="1227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内燃机 </a:t>
            </a:r>
            <a:r>
              <a:rPr lang="zh-CN" altLang="en-US" sz="2800" b="1" u="sng" dirty="0" smtClean="0">
                <a:latin typeface="Times New Roman" panose="02020603050405020304" pitchFamily="18" charset="0"/>
              </a:rPr>
              <a:t>                  </a:t>
            </a:r>
            <a:r>
              <a:rPr lang="zh-CN" altLang="en-US" sz="2800" b="1" dirty="0" smtClean="0"/>
              <a:t>冲程中机械能转化为内能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；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在做功冲程中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  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能转化为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      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能。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163554" y="1631725"/>
            <a:ext cx="13668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CC0000"/>
                </a:solidFill>
              </a:rPr>
              <a:t>压缩</a:t>
            </a:r>
            <a:endParaRPr lang="zh-CN" altLang="en-US" sz="2800" b="1" dirty="0">
              <a:solidFill>
                <a:srgbClr val="CC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84775" y="2306913"/>
            <a:ext cx="10080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</a:rPr>
              <a:t>机械</a:t>
            </a:r>
            <a:endParaRPr lang="zh-CN" altLang="en-US" sz="2800" b="1">
              <a:solidFill>
                <a:srgbClr val="CC00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951163" y="2292626"/>
            <a:ext cx="7921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</a:rPr>
              <a:t>内</a:t>
            </a:r>
            <a:endParaRPr lang="zh-CN" altLang="en-US" sz="2800" b="1">
              <a:solidFill>
                <a:srgbClr val="CC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31800" y="3094313"/>
            <a:ext cx="8135938" cy="316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．汽油机在压缩冲程中工作物质被压缩，汽缸中的（        ）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 　A．压强增大，温度降低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 B．压强减小，温度升高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 C．压强增大，温度升高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 D．压强减小，温度降低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51050" y="3634063"/>
            <a:ext cx="6492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当堂检测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6034" y="707135"/>
            <a:ext cx="2419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笃实基础</a:t>
            </a:r>
            <a:endParaRPr lang="zh-CN" alt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7" grpId="0" autoUpdateAnimBg="0"/>
      <p:bldP spid="18438" grpId="0" autoUpdateAnimBg="0"/>
      <p:bldP spid="13" grpId="0"/>
      <p:bldP spid="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594786"/>
            <a:ext cx="8388350" cy="54006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．汽油机和柴油机相比较，下列叙述中正确的是</a:t>
            </a:r>
            <a:r>
              <a:rPr lang="en-US" sz="2800" b="1" dirty="0" smtClean="0">
                <a:latin typeface="Times New Roman" panose="02020603050405020304" pitchFamily="18" charset="0"/>
              </a:rPr>
              <a:t>（       ）</a:t>
            </a:r>
            <a:endParaRPr lang="en-US" altLang="zh-CN" sz="2800" b="1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．柴油机吸入汽缸的是柴油和空气的混合物，汽油机吸入的是空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气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．在压缩冲程中它们的压缩程度是一样的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．柴油机里推动活塞做功的燃气的压强比汽油机里的高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D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．在压缩冲程末，汽油机汽缸内的温度比柴油机的高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58888" y="2134536"/>
            <a:ext cx="6492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当堂检测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6034" y="707135"/>
            <a:ext cx="2419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笃实基础</a:t>
            </a:r>
            <a:endParaRPr lang="zh-CN" alt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7737" y="1304527"/>
            <a:ext cx="8208963" cy="34532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　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4.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如图所示，图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D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是四冲程汽油机的工作示意图，图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E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F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是演示实验的示意图，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图是</a:t>
            </a:r>
            <a:endParaRPr lang="en-US" altLang="zh-CN" sz="28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冲程，与它原理相同的是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图所示的演示实验。汽油机的工作示意图中机械能转化为内能的冲程是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图。（后两空选填字母）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62141" y="2376507"/>
            <a:ext cx="15113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做功</a:t>
            </a:r>
            <a:endParaRPr lang="en-US" altLang="zh-CN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Picture 8" descr="14-1-4甲乙"/>
          <p:cNvPicPr>
            <a:picLocks noChangeAspect="1" noChangeArrowheads="1"/>
          </p:cNvPicPr>
          <p:nvPr/>
        </p:nvPicPr>
        <p:blipFill>
          <a:blip r:embed="rId1" cstate="print"/>
          <a:srcRect l="10234" t="3689" r="55145" b="12753"/>
          <a:stretch>
            <a:fillRect/>
          </a:stretch>
        </p:blipFill>
        <p:spPr bwMode="auto">
          <a:xfrm>
            <a:off x="409065" y="4223096"/>
            <a:ext cx="1118937" cy="21632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1" name="Picture 5" descr="14-1-4丙丁"/>
          <p:cNvPicPr>
            <a:picLocks noChangeAspect="1" noChangeArrowheads="1"/>
          </p:cNvPicPr>
          <p:nvPr/>
        </p:nvPicPr>
        <p:blipFill>
          <a:blip r:embed="rId2" cstate="print"/>
          <a:srcRect l="55415" t="3452" r="8160" b="13141"/>
          <a:stretch>
            <a:fillRect/>
          </a:stretch>
        </p:blipFill>
        <p:spPr bwMode="auto">
          <a:xfrm>
            <a:off x="4463716" y="4223095"/>
            <a:ext cx="1167063" cy="21536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2" name="Picture 8" descr="14-1-4甲乙"/>
          <p:cNvPicPr>
            <a:picLocks noChangeAspect="1" noChangeArrowheads="1"/>
          </p:cNvPicPr>
          <p:nvPr/>
        </p:nvPicPr>
        <p:blipFill>
          <a:blip r:embed="rId1" cstate="print"/>
          <a:srcRect l="56185" t="2199" r="6312" b="11648"/>
          <a:stretch>
            <a:fillRect/>
          </a:stretch>
        </p:blipFill>
        <p:spPr bwMode="auto">
          <a:xfrm>
            <a:off x="1708473" y="4223097"/>
            <a:ext cx="1215190" cy="21416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827664" y="6334780"/>
            <a:ext cx="788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A            B             C             D            E              F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14344" name="Picture 5" descr="14-1-4丙丁"/>
          <p:cNvPicPr>
            <a:picLocks noChangeAspect="1" noChangeArrowheads="1"/>
          </p:cNvPicPr>
          <p:nvPr/>
        </p:nvPicPr>
        <p:blipFill>
          <a:blip r:embed="rId2" cstate="print"/>
          <a:srcRect l="9951" t="5843" r="55777" b="13324"/>
          <a:stretch>
            <a:fillRect/>
          </a:stretch>
        </p:blipFill>
        <p:spPr bwMode="auto">
          <a:xfrm>
            <a:off x="3092103" y="4199033"/>
            <a:ext cx="1179096" cy="21806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圆角矩形 14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当堂检测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6034" y="707135"/>
            <a:ext cx="2419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能力提升</a:t>
            </a:r>
            <a:endParaRPr lang="zh-CN" alt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lenovo\Desktop\Donzy\学科工作\教参\9132\jpg\00904006.jpg"/>
          <p:cNvPicPr>
            <a:picLocks noChangeAspect="1" noChangeArrowheads="1"/>
          </p:cNvPicPr>
          <p:nvPr/>
        </p:nvPicPr>
        <p:blipFill>
          <a:blip r:embed="rId3" cstate="print"/>
          <a:srcRect l="17528" r="19872"/>
          <a:stretch>
            <a:fillRect/>
          </a:stretch>
        </p:blipFill>
        <p:spPr bwMode="auto">
          <a:xfrm>
            <a:off x="5931556" y="4223088"/>
            <a:ext cx="1026596" cy="21295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27" name="Picture 3" descr="C:\Users\lenovo\Desktop\Donzy\学科工作\教参\9141\jpg\01704001.jpg"/>
          <p:cNvPicPr>
            <a:picLocks noChangeAspect="1" noChangeArrowheads="1"/>
          </p:cNvPicPr>
          <p:nvPr/>
        </p:nvPicPr>
        <p:blipFill>
          <a:blip r:embed="rId4" cstate="print"/>
          <a:srcRect l="13525" r="12056"/>
          <a:stretch>
            <a:fillRect/>
          </a:stretch>
        </p:blipFill>
        <p:spPr bwMode="auto">
          <a:xfrm>
            <a:off x="7167317" y="4247151"/>
            <a:ext cx="1651819" cy="2133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972347" y="2444686"/>
            <a:ext cx="15113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75431" y="3475399"/>
            <a:ext cx="15113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utoUpdateAnimBg="0"/>
      <p:bldP spid="16" grpId="0" bldLvl="0" autoUpdateAnimBg="0"/>
      <p:bldP spid="1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594786"/>
            <a:ext cx="8388350" cy="255610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 smtClean="0">
                <a:latin typeface="+mn-ea"/>
              </a:rPr>
              <a:t>5.</a:t>
            </a:r>
            <a:r>
              <a:rPr lang="zh-CN" altLang="en-US" sz="2800" b="1" dirty="0" smtClean="0">
                <a:latin typeface="+mn-ea"/>
              </a:rPr>
              <a:t>若某四冲程汽油机在工作时转速为</a:t>
            </a:r>
            <a:r>
              <a:rPr lang="en-US" altLang="zh-CN" sz="2800" b="1" dirty="0" smtClean="0">
                <a:latin typeface="+mn-ea"/>
              </a:rPr>
              <a:t>4800 r/min</a:t>
            </a:r>
            <a:r>
              <a:rPr lang="zh-CN" altLang="en-US" sz="2800" b="1" dirty="0" smtClean="0">
                <a:latin typeface="+mn-ea"/>
              </a:rPr>
              <a:t>，则每秒有</a:t>
            </a:r>
            <a:r>
              <a:rPr lang="zh-CN" altLang="en-US" sz="2800" b="1" u="sng" dirty="0" smtClean="0">
                <a:latin typeface="+mn-ea"/>
              </a:rPr>
              <a:t>        </a:t>
            </a:r>
            <a:r>
              <a:rPr lang="zh-CN" altLang="en-US" sz="2800" b="1" dirty="0" smtClean="0">
                <a:latin typeface="+mn-ea"/>
              </a:rPr>
              <a:t>个工作循环，</a:t>
            </a:r>
            <a:r>
              <a:rPr lang="zh-CN" altLang="en-US" sz="2800" b="1" u="sng" dirty="0" smtClean="0">
                <a:latin typeface="+mn-ea"/>
              </a:rPr>
              <a:t>        </a:t>
            </a:r>
            <a:r>
              <a:rPr lang="zh-CN" altLang="en-US" sz="2800" b="1" dirty="0" smtClean="0">
                <a:latin typeface="+mn-ea"/>
              </a:rPr>
              <a:t>个冲程，对外做功</a:t>
            </a:r>
            <a:r>
              <a:rPr lang="zh-CN" altLang="en-US" sz="2800" b="1" u="sng" dirty="0" smtClean="0">
                <a:latin typeface="+mn-ea"/>
              </a:rPr>
              <a:t>         </a:t>
            </a:r>
            <a:r>
              <a:rPr lang="zh-CN" altLang="en-US" sz="2800" b="1" dirty="0" smtClean="0">
                <a:latin typeface="+mn-ea"/>
              </a:rPr>
              <a:t>次。</a:t>
            </a:r>
            <a:endParaRPr lang="en-US" altLang="zh-CN" sz="2800" b="1" dirty="0" smtClean="0">
              <a:latin typeface="+mn-ea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999328" y="2266891"/>
            <a:ext cx="91882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160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当堂检测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034" y="707135"/>
            <a:ext cx="2419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能力提升</a:t>
            </a:r>
            <a:endParaRPr lang="zh-CN" alt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61782" y="2166625"/>
            <a:ext cx="6492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40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78088" y="2908572"/>
            <a:ext cx="6492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40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8" grpId="0" autoUpdateAnimBg="0"/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685800" y="1219200"/>
            <a:ext cx="7848600" cy="20128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/>
              <a:t>6.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图甲为四缸发动机工作原理：内燃机通过连杆把四个汽缸的活塞连在一根曲轴上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并使各汽缸的做功冲程错开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在飞轮转动的每半周里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都有一个汽缸在做功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其他三个汽缸分别在做吸气、压缩和排气工作。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9" name="Picture 29" descr="C:\Users\Administrator\Desktop\九上物理人教版\K41.TIF"/>
          <p:cNvPicPr>
            <a:picLocks noChangeAspect="1" noChangeArrowheads="1"/>
          </p:cNvPicPr>
          <p:nvPr/>
        </p:nvPicPr>
        <p:blipFill>
          <a:blip r:embed="rId1" r:link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276600"/>
            <a:ext cx="4191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838200" y="5095875"/>
            <a:ext cx="7696200" cy="10020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发动机在做功冲程里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高温、高压的燃气推动活塞向下运动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对外做功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同时将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能转化为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4748496" y="559276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</a:rPr>
              <a:t>内</a:t>
            </a:r>
            <a:endParaRPr lang="zh-CN" altLang="en-US" sz="2400" b="1" dirty="0">
              <a:solidFill>
                <a:srgbClr val="FF0066"/>
              </a:solidFill>
            </a:endParaRP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6653496" y="5562600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</a:rPr>
              <a:t>机械</a:t>
            </a:r>
            <a:endParaRPr lang="zh-CN" altLang="en-US" sz="2400" b="1">
              <a:solidFill>
                <a:srgbClr val="FF0066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当堂检测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6034" y="707135"/>
            <a:ext cx="2419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综合应用</a:t>
            </a:r>
            <a:endParaRPr lang="zh-CN" alt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2" grpId="0"/>
      <p:bldP spid="409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733425" y="1249363"/>
            <a:ext cx="731482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有一台四缸发动机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其主要技术指标如下表所示。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772" name="Group 44"/>
          <p:cNvGraphicFramePr>
            <a:graphicFrameLocks noGrp="1"/>
          </p:cNvGraphicFramePr>
          <p:nvPr/>
        </p:nvGraphicFramePr>
        <p:xfrm>
          <a:off x="3200400" y="1752600"/>
          <a:ext cx="2287588" cy="1128714"/>
        </p:xfrm>
        <a:graphic>
          <a:graphicData uri="http://schemas.openxmlformats.org/drawingml/2006/table">
            <a:tbl>
              <a:tblPr/>
              <a:tblGrid>
                <a:gridCol w="1068388"/>
                <a:gridCol w="12192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排量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2.0 L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输出功率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120 kW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转速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6 000 r/min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74" name="Rectangle 46"/>
          <p:cNvSpPr>
            <a:spLocks noChangeArrowheads="1"/>
          </p:cNvSpPr>
          <p:nvPr/>
        </p:nvSpPr>
        <p:spPr bwMode="auto">
          <a:xfrm>
            <a:off x="762000" y="2924175"/>
            <a:ext cx="7848600" cy="19612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其中排量等于四个汽缸工作容积的总和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汽缸工作容积指活塞从上止点到下止点所扫过的容积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又称单缸排量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它取决于活塞的面积和活塞上下运动的距离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即冲程长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。转速表示每分钟曲轴或飞轮所转的周数。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76" name="Rectangle 48"/>
          <p:cNvSpPr>
            <a:spLocks noChangeArrowheads="1"/>
          </p:cNvSpPr>
          <p:nvPr/>
        </p:nvSpPr>
        <p:spPr bwMode="auto">
          <a:xfrm>
            <a:off x="762000" y="4800600"/>
            <a:ext cx="8510663" cy="10020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cs typeface="Times New Roman" panose="02020603050405020304" pitchFamily="18" charset="0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该发动机在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内做功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____________J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单缸排量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/>
          </a:p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cs typeface="Times New Roman" panose="02020603050405020304" pitchFamily="18" charset="0"/>
              </a:rPr>
              <a:t>②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在每个做功冲程里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发动机做功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_______J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79" name="Rectangle 51"/>
          <p:cNvSpPr>
            <a:spLocks noChangeArrowheads="1"/>
          </p:cNvSpPr>
          <p:nvPr/>
        </p:nvSpPr>
        <p:spPr bwMode="auto">
          <a:xfrm>
            <a:off x="4271210" y="4816642"/>
            <a:ext cx="128753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altLang="zh-CN" sz="2400" b="0">
                <a:solidFill>
                  <a:srgbClr val="FF0066"/>
                </a:solidFill>
                <a:cs typeface="Times New Roman" panose="02020603050405020304" pitchFamily="18" charset="0"/>
              </a:rPr>
              <a:t>×</a:t>
            </a:r>
            <a:r>
              <a:rPr lang="en-US" altLang="zh-CN" sz="24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="0" baseline="300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400" b="0" baseline="300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81" name="Rectangle 53"/>
          <p:cNvSpPr>
            <a:spLocks noChangeArrowheads="1"/>
          </p:cNvSpPr>
          <p:nvPr/>
        </p:nvSpPr>
        <p:spPr bwMode="auto">
          <a:xfrm>
            <a:off x="7964906" y="4804610"/>
            <a:ext cx="5693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en-US" altLang="zh-CN" sz="2400" b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82" name="Rectangle 54"/>
          <p:cNvSpPr>
            <a:spLocks noChangeArrowheads="1"/>
          </p:cNvSpPr>
          <p:nvPr/>
        </p:nvSpPr>
        <p:spPr bwMode="auto">
          <a:xfrm>
            <a:off x="6276474" y="5299995"/>
            <a:ext cx="64633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600</a:t>
            </a:r>
            <a:endParaRPr lang="en-US" altLang="zh-CN" sz="2400" b="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当堂检测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6034" y="707135"/>
            <a:ext cx="2419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综合应用</a:t>
            </a:r>
            <a:endParaRPr lang="zh-CN" alt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9" grpId="0"/>
      <p:bldP spid="73781" grpId="0"/>
      <p:bldP spid="737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685800" y="1584158"/>
            <a:ext cx="8001000" cy="14863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在做功冲程里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  <a:cs typeface="Times New Roman" panose="02020603050405020304" pitchFamily="18" charset="0"/>
              </a:rPr>
              <a:t>，燃气对活塞所做的功可表示为</a:t>
            </a:r>
            <a:r>
              <a:rPr lang="en-US" altLang="zh-CN" sz="2400" b="1" i="1" dirty="0">
                <a:latin typeface="Times New Roman" panose="02020603050405020304" pitchFamily="18" charset="0"/>
                <a:ea typeface="MingLiU_HKSCS" panose="02020500000000000000" charset="-120"/>
                <a:cs typeface="Times New Roman" panose="02020603050405020304" pitchFamily="18" charset="0"/>
              </a:rPr>
              <a:t>W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MingLiU_HKSCS" panose="02020500000000000000" charset="-120"/>
                <a:cs typeface="Times New Roman" panose="02020603050405020304" pitchFamily="18" charset="0"/>
              </a:rPr>
              <a:t>pV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式中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表示燃气对活塞的压强</a:t>
            </a:r>
            <a:r>
              <a:rPr lang="zh-CN" altLang="en-US" sz="2400" b="1" dirty="0">
                <a:latin typeface="Times New Roman" panose="02020603050405020304" pitchFamily="18" charset="0"/>
                <a:ea typeface="MingLiU_HKSCS" panose="02020500000000000000" charset="-12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__________Pa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dirty="0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775158" y="2059490"/>
            <a:ext cx="128753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altLang="zh-CN" sz="2400" b="0" dirty="0">
                <a:solidFill>
                  <a:srgbClr val="FF0066"/>
                </a:solidFill>
                <a:cs typeface="Times New Roman" panose="02020603050405020304" pitchFamily="18" charset="0"/>
              </a:rPr>
              <a:t>×</a:t>
            </a:r>
            <a:r>
              <a:rPr lang="en-US" altLang="zh-CN" sz="2400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="0" baseline="30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2400" b="0" baseline="30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当堂检测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6034" y="707135"/>
            <a:ext cx="2419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综合应用</a:t>
            </a:r>
            <a:endParaRPr lang="zh-CN" alt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>
            <a:hlinkClick r:id="rId1" action="ppaction://hlinkfile"/>
          </p:cNvPr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创设问题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3313" name="Picture 1" descr="C:\Users\lenovo\AppData\Roaming\Tencent\Users\548933536\QQ\WinTemp\RichOle\8[JUPP83UV%9X8~$_R3KE}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065" y="1909081"/>
            <a:ext cx="6536052" cy="4337007"/>
          </a:xfrm>
          <a:prstGeom prst="rect">
            <a:avLst/>
          </a:prstGeom>
          <a:noFill/>
        </p:spPr>
      </p:pic>
      <p:sp>
        <p:nvSpPr>
          <p:cNvPr id="4" name="TextBox 3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488089" y="1218705"/>
            <a:ext cx="60483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情景</a:t>
            </a:r>
            <a:r>
              <a:rPr lang="en-US" altLang="zh-CN" sz="3200" dirty="0" smtClean="0">
                <a:latin typeface="隶书" pitchFamily="49" charset="-122"/>
                <a:ea typeface="隶书" pitchFamily="49" charset="-122"/>
              </a:rPr>
              <a:t>1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8" descr="14-1-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4425" y="1260037"/>
            <a:ext cx="29495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1800" y="1534018"/>
            <a:ext cx="6646917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请你说说这个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过程中不同形式的能量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之间的转化情况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1050" y="3529013"/>
            <a:ext cx="47164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内能         机械能     </a:t>
            </a:r>
            <a:endParaRPr lang="zh-CN" altLang="en-US" sz="32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5650" y="3529013"/>
            <a:ext cx="20875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水蒸气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6350" y="3529013"/>
            <a:ext cx="13319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塞子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00113" y="4365625"/>
            <a:ext cx="6948487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燃料燃烧时化学能</a:t>
            </a:r>
            <a:endParaRPr lang="en-US" altLang="zh-CN" sz="3200" dirty="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3200" dirty="0">
                <a:latin typeface="隶书" pitchFamily="49" charset="-122"/>
                <a:ea typeface="隶书" pitchFamily="49" charset="-122"/>
              </a:rPr>
              <a:t>         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        水和水蒸气内能  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3132138" y="3608388"/>
            <a:ext cx="684212" cy="43338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" name="矩形标注 19"/>
          <p:cNvSpPr/>
          <p:nvPr/>
        </p:nvSpPr>
        <p:spPr bwMode="auto">
          <a:xfrm>
            <a:off x="1547813" y="2673350"/>
            <a:ext cx="1800225" cy="863600"/>
          </a:xfrm>
          <a:prstGeom prst="wedgeRectCallout">
            <a:avLst/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水蒸气的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内能为什么会增加呢？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31800" y="5589588"/>
            <a:ext cx="8189913" cy="954087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楷体_GB2312" pitchFamily="49" charset="-122"/>
              </a:rPr>
              <a:t>　　</a:t>
            </a:r>
            <a:r>
              <a:rPr lang="zh-CN" altLang="en-US" sz="2800" b="1" dirty="0"/>
              <a:t>燃料燃烧时化学能转化为内能，传给水和水蒸气；水蒸气把塞子冲出去，内能转化为塞子的动能。</a:t>
            </a:r>
            <a:endParaRPr lang="zh-CN" altLang="en-US" sz="2800" b="1" dirty="0"/>
          </a:p>
        </p:txBody>
      </p:sp>
      <p:sp>
        <p:nvSpPr>
          <p:cNvPr id="22" name="右箭头 21"/>
          <p:cNvSpPr/>
          <p:nvPr/>
        </p:nvSpPr>
        <p:spPr bwMode="auto">
          <a:xfrm>
            <a:off x="3635375" y="4976813"/>
            <a:ext cx="684213" cy="431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创设问题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88089" y="1076811"/>
            <a:ext cx="60483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情景</a:t>
            </a:r>
            <a:r>
              <a:rPr lang="en-US" altLang="zh-CN" sz="3200" dirty="0" smtClean="0">
                <a:latin typeface="隶书" pitchFamily="49" charset="-122"/>
                <a:ea typeface="隶书" pitchFamily="49" charset="-122"/>
              </a:rPr>
              <a:t>2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 animBg="1"/>
      <p:bldP spid="20" grpId="0" animBg="1"/>
      <p:bldP spid="21" grpId="0" animBg="1"/>
      <p:bldP spid="22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5910" y="2068404"/>
            <a:ext cx="8038531" cy="2509213"/>
          </a:xfrm>
        </p:spPr>
        <p:txBody>
          <a:bodyPr>
            <a:no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§</a:t>
            </a:r>
            <a:r>
              <a:rPr lang="en-US" altLang="zh-CN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14.1 </a:t>
            </a:r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热机</a:t>
            </a:r>
            <a:b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4351283" y="331077"/>
            <a:ext cx="3972910" cy="22860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利用内能做功的机械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42161" y="4312581"/>
            <a:ext cx="8189913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>
            <a:solidFill>
              <a:srgbClr val="F2F2F2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 smtClean="0"/>
              <a:t>       燃料直接在发动机气缸内燃烧产生动力的热机，叫做内燃机。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52266" y="1796387"/>
            <a:ext cx="7834534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汽油机有哪些冲程？怎样区分？</a:t>
            </a:r>
            <a:endParaRPr lang="en-US" altLang="zh-CN" sz="36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汽油机和柴油机有什么不同之处？</a:t>
            </a:r>
            <a:endParaRPr lang="en-US" altLang="zh-CN" sz="36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学习问题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2031" y="1221533"/>
            <a:ext cx="8137831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观看微课，思考下列问题：</a:t>
            </a:r>
            <a:endParaRPr lang="en-US" altLang="zh-CN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内燃机有几类？</a:t>
            </a:r>
            <a:endParaRPr lang="en-US" altLang="zh-CN" sz="32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汽油机和柴油机有什么不同之处？</a:t>
            </a:r>
            <a:endParaRPr lang="en-US" altLang="zh-CN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（提示：可从结构和工作过程去分析）</a:t>
            </a:r>
            <a:endParaRPr lang="zh-CN" alt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3">
            <a:hlinkClick r:id="rId1" action="ppaction://hlinkfile"/>
          </p:cNvPr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自主探究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1357" y="1051346"/>
            <a:ext cx="8577927" cy="507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以小组为单位讨论下列问题：</a:t>
            </a:r>
            <a:endParaRPr lang="en-US" altLang="zh-CN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怎样区分汽油机的</a:t>
            </a: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个冲程？</a:t>
            </a:r>
            <a:endParaRPr lang="en-US" altLang="zh-CN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四冲程汽油机一个工作循环飞轮转动几周，活塞往返几次，对外做功几次？在哪些冲程有能量转化？怎么转化？</a:t>
            </a:r>
            <a:endParaRPr lang="en-US" altLang="zh-CN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请你说说汽油机和柴油机有什么不同之处？</a:t>
            </a:r>
            <a:endParaRPr lang="en-US" altLang="zh-CN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（提示：可从结构和工作过程去分析）</a:t>
            </a:r>
            <a:endParaRPr lang="zh-CN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讨论解疑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展示提升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onzy\Desktop\9141\jpg\01804003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5355" y="1839789"/>
            <a:ext cx="5308600" cy="478155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4853285" y="2094336"/>
            <a:ext cx="1066252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91105" y="2766997"/>
            <a:ext cx="930165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2401614" y="4007218"/>
            <a:ext cx="930165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475186" y="5515453"/>
            <a:ext cx="930165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1282283"/>
            <a:ext cx="2335463" cy="523220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/>
              <a:t>汽油机的结构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446" y="1052513"/>
            <a:ext cx="8952088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四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冲程汽油机一个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工作循环飞轮转动</a:t>
            </a:r>
            <a:r>
              <a:rPr lang="zh-CN" altLang="en-US" sz="3200" u="sng" dirty="0" smtClean="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周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，活塞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往返</a:t>
            </a:r>
            <a:r>
              <a:rPr lang="zh-CN" altLang="en-US" sz="3200" u="sng" dirty="0" smtClean="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次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，对外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做功</a:t>
            </a:r>
            <a:r>
              <a:rPr lang="zh-CN" altLang="en-US" sz="3200" u="sng" dirty="0" smtClean="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次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3" name="Group 14"/>
          <p:cNvGrpSpPr/>
          <p:nvPr/>
        </p:nvGrpSpPr>
        <p:grpSpPr bwMode="auto">
          <a:xfrm>
            <a:off x="250825" y="2313160"/>
            <a:ext cx="2160588" cy="3143250"/>
            <a:chOff x="2788" y="164"/>
            <a:chExt cx="1361" cy="1980"/>
          </a:xfrm>
        </p:grpSpPr>
        <p:pic>
          <p:nvPicPr>
            <p:cNvPr id="9232" name="Picture 8" descr="14-1-4甲乙"/>
            <p:cNvPicPr>
              <a:picLocks noChangeAspect="1" noChangeArrowheads="1"/>
            </p:cNvPicPr>
            <p:nvPr/>
          </p:nvPicPr>
          <p:blipFill>
            <a:blip r:embed="rId1" cstate="print"/>
            <a:srcRect r="50879"/>
            <a:stretch>
              <a:fillRect/>
            </a:stretch>
          </p:blipFill>
          <p:spPr bwMode="auto">
            <a:xfrm>
              <a:off x="2788" y="164"/>
              <a:ext cx="1361" cy="19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233" name="Picture 10" descr=")AVQFT}[$)C8`ZVNPEK6C{8"/>
            <p:cNvPicPr>
              <a:picLocks noChangeAspect="1" noChangeArrowheads="1"/>
            </p:cNvPicPr>
            <p:nvPr/>
          </p:nvPicPr>
          <p:blipFill>
            <a:blip r:embed="rId2" cstate="print"/>
            <a:srcRect r="81113"/>
            <a:stretch>
              <a:fillRect/>
            </a:stretch>
          </p:blipFill>
          <p:spPr bwMode="auto">
            <a:xfrm>
              <a:off x="2993" y="164"/>
              <a:ext cx="99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5"/>
          <p:cNvGrpSpPr/>
          <p:nvPr/>
        </p:nvGrpSpPr>
        <p:grpSpPr bwMode="auto">
          <a:xfrm>
            <a:off x="2484438" y="2313160"/>
            <a:ext cx="2163762" cy="3143250"/>
            <a:chOff x="4239" y="164"/>
            <a:chExt cx="1363" cy="1980"/>
          </a:xfrm>
        </p:grpSpPr>
        <p:pic>
          <p:nvPicPr>
            <p:cNvPr id="9230" name="Picture 8" descr="14-1-4甲乙"/>
            <p:cNvPicPr>
              <a:picLocks noChangeAspect="1" noChangeArrowheads="1"/>
            </p:cNvPicPr>
            <p:nvPr/>
          </p:nvPicPr>
          <p:blipFill>
            <a:blip r:embed="rId1" cstate="print"/>
            <a:srcRect l="50804"/>
            <a:stretch>
              <a:fillRect/>
            </a:stretch>
          </p:blipFill>
          <p:spPr bwMode="auto">
            <a:xfrm>
              <a:off x="4239" y="164"/>
              <a:ext cx="1363" cy="19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231" name="Picture 11" descr=")AVQFT}[$)C8`ZVNPEK6C{8"/>
            <p:cNvPicPr>
              <a:picLocks noChangeAspect="1" noChangeArrowheads="1"/>
            </p:cNvPicPr>
            <p:nvPr/>
          </p:nvPicPr>
          <p:blipFill>
            <a:blip r:embed="rId2" cstate="print"/>
            <a:srcRect l="26192" r="53198"/>
            <a:stretch>
              <a:fillRect/>
            </a:stretch>
          </p:blipFill>
          <p:spPr bwMode="auto">
            <a:xfrm>
              <a:off x="4377" y="164"/>
              <a:ext cx="1089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6"/>
          <p:cNvGrpSpPr/>
          <p:nvPr/>
        </p:nvGrpSpPr>
        <p:grpSpPr bwMode="auto">
          <a:xfrm>
            <a:off x="4716463" y="2337641"/>
            <a:ext cx="2085975" cy="3092450"/>
            <a:chOff x="2789" y="2208"/>
            <a:chExt cx="1360" cy="2039"/>
          </a:xfrm>
        </p:grpSpPr>
        <p:pic>
          <p:nvPicPr>
            <p:cNvPr id="9228" name="Picture 5" descr="14-1-4丙丁"/>
            <p:cNvPicPr>
              <a:picLocks noChangeAspect="1" noChangeArrowheads="1"/>
            </p:cNvPicPr>
            <p:nvPr/>
          </p:nvPicPr>
          <p:blipFill>
            <a:blip r:embed="rId3" cstate="print"/>
            <a:srcRect l="3264" r="47949"/>
            <a:stretch>
              <a:fillRect/>
            </a:stretch>
          </p:blipFill>
          <p:spPr bwMode="auto">
            <a:xfrm>
              <a:off x="2789" y="2208"/>
              <a:ext cx="1360" cy="203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229" name="Picture 12" descr=")AVQFT}[$)C8`ZVNPEK6C{8"/>
            <p:cNvPicPr>
              <a:picLocks noChangeAspect="1" noChangeArrowheads="1"/>
            </p:cNvPicPr>
            <p:nvPr/>
          </p:nvPicPr>
          <p:blipFill>
            <a:blip r:embed="rId2" cstate="print"/>
            <a:srcRect l="53236" r="26590"/>
            <a:stretch>
              <a:fillRect/>
            </a:stretch>
          </p:blipFill>
          <p:spPr bwMode="auto">
            <a:xfrm>
              <a:off x="2925" y="2228"/>
              <a:ext cx="106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7"/>
          <p:cNvGrpSpPr/>
          <p:nvPr/>
        </p:nvGrpSpPr>
        <p:grpSpPr bwMode="auto">
          <a:xfrm>
            <a:off x="6875463" y="2349673"/>
            <a:ext cx="2052637" cy="3060700"/>
            <a:chOff x="4240" y="2208"/>
            <a:chExt cx="1337" cy="2039"/>
          </a:xfrm>
        </p:grpSpPr>
        <p:pic>
          <p:nvPicPr>
            <p:cNvPr id="9226" name="Picture 5" descr="14-1-4丙丁"/>
            <p:cNvPicPr>
              <a:picLocks noChangeAspect="1" noChangeArrowheads="1"/>
            </p:cNvPicPr>
            <p:nvPr/>
          </p:nvPicPr>
          <p:blipFill>
            <a:blip r:embed="rId3" cstate="print"/>
            <a:srcRect l="52048"/>
            <a:stretch>
              <a:fillRect/>
            </a:stretch>
          </p:blipFill>
          <p:spPr bwMode="auto">
            <a:xfrm>
              <a:off x="4240" y="2208"/>
              <a:ext cx="1337" cy="203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227" name="Picture 13" descr=")AVQFT}[$)C8`ZVNPEK6C{8"/>
            <p:cNvPicPr>
              <a:picLocks noChangeAspect="1" noChangeArrowheads="1"/>
            </p:cNvPicPr>
            <p:nvPr/>
          </p:nvPicPr>
          <p:blipFill>
            <a:blip r:embed="rId2" cstate="print"/>
            <a:srcRect l="80696" r="-455"/>
            <a:stretch>
              <a:fillRect/>
            </a:stretch>
          </p:blipFill>
          <p:spPr bwMode="auto">
            <a:xfrm>
              <a:off x="4354" y="2228"/>
              <a:ext cx="104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7358" y="6050315"/>
            <a:ext cx="838601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除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做功冲程以外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，其他冲程都是靠飞轮的惯性完成。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330055" y="228257"/>
            <a:ext cx="2593074" cy="706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展示提升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2447925" y="5509679"/>
            <a:ext cx="2232025" cy="4603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ea typeface="宋体" panose="02010600030101010101" pitchFamily="2" charset="-122"/>
              </a:rPr>
              <a:t>机械能→ 内能　</a:t>
            </a:r>
            <a:endParaRPr lang="zh-CN" altLang="en-US" sz="2400" b="1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4716463" y="5509679"/>
            <a:ext cx="2159000" cy="4603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ea typeface="宋体" panose="02010600030101010101" pitchFamily="2" charset="-122"/>
              </a:rPr>
              <a:t>内能→机械能　</a:t>
            </a:r>
            <a:endParaRPr lang="zh-CN" altLang="en-US" sz="2400" b="1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0633" y="1022089"/>
            <a:ext cx="64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4905" y="1544348"/>
            <a:ext cx="64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8935" y="1563510"/>
            <a:ext cx="64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 animBg="1"/>
      <p:bldP spid="21" grpId="0" animBg="1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0</TotalTime>
  <Words>1766</Words>
  <Application>WPS 演示</Application>
  <PresentationFormat>全屏显示(4:3)</PresentationFormat>
  <Paragraphs>236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华文行楷</vt:lpstr>
      <vt:lpstr>隶书</vt:lpstr>
      <vt:lpstr>楷体_GB2312</vt:lpstr>
      <vt:lpstr>Times New Roman</vt:lpstr>
      <vt:lpstr>MingLiU_HKSCS</vt:lpstr>
      <vt:lpstr>微软雅黑</vt:lpstr>
      <vt:lpstr>Tw Cen MT</vt:lpstr>
      <vt:lpstr>Segoe Print</vt:lpstr>
      <vt:lpstr>Arial Unicode MS</vt:lpstr>
      <vt:lpstr>Calibri</vt:lpstr>
      <vt:lpstr>新宋体</vt:lpstr>
      <vt:lpstr>水滴</vt:lpstr>
      <vt:lpstr>§14.1  热机</vt:lpstr>
      <vt:lpstr>PowerPoint 演示文稿</vt:lpstr>
      <vt:lpstr>PowerPoint 演示文稿</vt:lpstr>
      <vt:lpstr>§14.1 热机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95</cp:revision>
  <dcterms:created xsi:type="dcterms:W3CDTF">2015-08-31T00:13:00Z</dcterms:created>
  <dcterms:modified xsi:type="dcterms:W3CDTF">2018-06-29T10:29:34Z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