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80" r:id="rId3"/>
    <p:sldId id="295" r:id="rId4"/>
    <p:sldId id="306" r:id="rId5"/>
    <p:sldId id="344" r:id="rId6"/>
    <p:sldId id="305" r:id="rId7"/>
    <p:sldId id="307" r:id="rId8"/>
    <p:sldId id="339" r:id="rId9"/>
    <p:sldId id="345" r:id="rId10"/>
    <p:sldId id="355" r:id="rId11"/>
    <p:sldId id="303" r:id="rId12"/>
    <p:sldId id="310" r:id="rId13"/>
    <p:sldId id="357" r:id="rId14"/>
    <p:sldId id="356" r:id="rId15"/>
    <p:sldId id="304" r:id="rId16"/>
    <p:sldId id="358" r:id="rId17"/>
    <p:sldId id="340" r:id="rId18"/>
    <p:sldId id="359" r:id="rId19"/>
    <p:sldId id="360" r:id="rId20"/>
    <p:sldId id="311" r:id="rId21"/>
    <p:sldId id="364" r:id="rId22"/>
    <p:sldId id="318" r:id="rId23"/>
    <p:sldId id="322" r:id="rId24"/>
    <p:sldId id="323" r:id="rId25"/>
    <p:sldId id="324" r:id="rId26"/>
    <p:sldId id="325" r:id="rId27"/>
    <p:sldId id="343" r:id="rId28"/>
    <p:sldId id="362" r:id="rId29"/>
    <p:sldId id="346" r:id="rId30"/>
    <p:sldId id="326" r:id="rId31"/>
    <p:sldId id="327" r:id="rId32"/>
    <p:sldId id="330" r:id="rId33"/>
    <p:sldId id="331" r:id="rId34"/>
    <p:sldId id="347" r:id="rId35"/>
    <p:sldId id="363" r:id="rId36"/>
    <p:sldId id="348" r:id="rId37"/>
    <p:sldId id="349" r:id="rId38"/>
    <p:sldId id="352" r:id="rId39"/>
    <p:sldId id="350" r:id="rId40"/>
    <p:sldId id="351" r:id="rId41"/>
    <p:sldId id="353" r:id="rId42"/>
    <p:sldId id="354" r:id="rId43"/>
  </p:sldIdLst>
  <p:sldSz cx="9144000" cy="5143500" type="screen16x9"/>
  <p:notesSz cx="6760845" cy="994219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A096"/>
    <a:srgbClr val="006762"/>
    <a:srgbClr val="6FB52F"/>
    <a:srgbClr val="99CA6C"/>
    <a:srgbClr val="316A2C"/>
    <a:srgbClr val="5AB430"/>
    <a:srgbClr val="B18147"/>
    <a:srgbClr val="7F4E21"/>
    <a:srgbClr val="A50021"/>
    <a:srgbClr val="A27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801" autoAdjust="0"/>
    <p:restoredTop sz="99556" autoAdjust="0"/>
  </p:normalViewPr>
  <p:slideViewPr>
    <p:cSldViewPr snapToGrid="0">
      <p:cViewPr varScale="1">
        <p:scale>
          <a:sx n="66" d="100"/>
          <a:sy n="66" d="100"/>
        </p:scale>
        <p:origin x="-102" y="-1344"/>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image" Target="../media/image1.jpeg"/><Relationship Id="rId2" Type="http://schemas.openxmlformats.org/officeDocument/2006/relationships/tags" Target="../tags/tag6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1"/>
            <a:ext cx="9143999" cy="3406715"/>
          </a:xfrm>
          <a:prstGeom prst="rect">
            <a:avLst/>
          </a:prstGeom>
        </p:spPr>
      </p:pic>
      <p:sp>
        <p:nvSpPr>
          <p:cNvPr id="5" name="矩形 4"/>
          <p:cNvSpPr/>
          <p:nvPr>
            <p:custDataLst>
              <p:tags r:id="rId4"/>
            </p:custDataLst>
          </p:nvPr>
        </p:nvSpPr>
        <p:spPr>
          <a:xfrm>
            <a:off x="0" y="4227910"/>
            <a:ext cx="9144000" cy="9155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6" name="等腰三角形 5"/>
          <p:cNvSpPr/>
          <p:nvPr>
            <p:custDataLst>
              <p:tags r:id="rId5"/>
            </p:custDataLst>
          </p:nvPr>
        </p:nvSpPr>
        <p:spPr>
          <a:xfrm rot="5400000" flipV="1">
            <a:off x="3140273" y="-860226"/>
            <a:ext cx="2863453" cy="9144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7" name="直角三角形 6"/>
          <p:cNvSpPr/>
          <p:nvPr>
            <p:custDataLst>
              <p:tags r:id="rId6"/>
            </p:custDataLst>
          </p:nvPr>
        </p:nvSpPr>
        <p:spPr>
          <a:xfrm>
            <a:off x="0" y="2715816"/>
            <a:ext cx="9144000" cy="2427684"/>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8" name="直角三角形 7"/>
          <p:cNvSpPr/>
          <p:nvPr>
            <p:custDataLst>
              <p:tags r:id="rId7"/>
            </p:custDataLst>
          </p:nvPr>
        </p:nvSpPr>
        <p:spPr>
          <a:xfrm flipH="1">
            <a:off x="0" y="2286000"/>
            <a:ext cx="9144000" cy="2859881"/>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2" name="标题 1"/>
          <p:cNvSpPr>
            <a:spLocks noGrp="1"/>
          </p:cNvSpPr>
          <p:nvPr>
            <p:ph type="ctrTitle" hasCustomPrompt="1"/>
            <p:custDataLst>
              <p:tags r:id="rId8"/>
            </p:custDataLst>
          </p:nvPr>
        </p:nvSpPr>
        <p:spPr>
          <a:xfrm>
            <a:off x="5000625" y="3460763"/>
            <a:ext cx="4076700" cy="790186"/>
          </a:xfrm>
          <a:noFill/>
        </p:spPr>
        <p:txBody>
          <a:bodyPr anchor="b">
            <a:normAutofit/>
          </a:bodyPr>
          <a:lstStyle>
            <a:lvl1pPr algn="r">
              <a:defRPr sz="3600" b="1">
                <a:solidFill>
                  <a:srgbClr val="000000"/>
                </a:solidFill>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9"/>
            </p:custDataLst>
          </p:nvPr>
        </p:nvSpPr>
        <p:spPr>
          <a:xfrm>
            <a:off x="5000625" y="4304997"/>
            <a:ext cx="4076700" cy="378000"/>
          </a:xfrm>
          <a:noFill/>
        </p:spPr>
        <p:txBody>
          <a:bodyPr>
            <a:normAutofit/>
          </a:bodyPr>
          <a:lstStyle>
            <a:lvl1pPr marL="0" indent="0" algn="r">
              <a:buNone/>
              <a:defRPr sz="1800">
                <a:solidFill>
                  <a:srgbClr val="000000"/>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9" name="日期占位符 3"/>
          <p:cNvSpPr>
            <a:spLocks noGrp="1"/>
          </p:cNvSpPr>
          <p:nvPr>
            <p:ph type="dt" sz="half" idx="10"/>
            <p:custDataLst>
              <p:tags r:id="rId10"/>
            </p:custDataLst>
          </p:nvPr>
        </p:nvSpPr>
        <p:spPr/>
        <p:txBody>
          <a:bodyPr/>
          <a:lstStyle>
            <a:lvl1pPr>
              <a:defRPr/>
            </a:lvl1pPr>
          </a:lstStyle>
          <a:p>
            <a:fld id="{B1AA9239-D668-474B-AEC1-AED18A126247}" type="datetimeFigureOut">
              <a:rPr lang="zh-CN" altLang="en-US" smtClean="0"/>
            </a:fld>
            <a:endParaRPr lang="zh-CN" altLang="en-US"/>
          </a:p>
        </p:txBody>
      </p:sp>
      <p:sp>
        <p:nvSpPr>
          <p:cNvPr id="10" name="页脚占位符 4"/>
          <p:cNvSpPr>
            <a:spLocks noGrp="1"/>
          </p:cNvSpPr>
          <p:nvPr>
            <p:ph type="ftr" sz="quarter" idx="11"/>
            <p:custDataLst>
              <p:tags r:id="rId11"/>
            </p:custDataLst>
          </p:nvPr>
        </p:nvSpPr>
        <p:spPr/>
        <p:txBody>
          <a:bodyPr/>
          <a:lstStyle>
            <a:lvl1pPr>
              <a:defRPr/>
            </a:lvl1pPr>
          </a:lstStyle>
          <a:p>
            <a:endParaRPr lang="zh-CN" altLang="en-US"/>
          </a:p>
        </p:txBody>
      </p:sp>
      <p:sp>
        <p:nvSpPr>
          <p:cNvPr id="11" name="灯片编号占位符 5"/>
          <p:cNvSpPr>
            <a:spLocks noGrp="1"/>
          </p:cNvSpPr>
          <p:nvPr>
            <p:ph type="sldNum" sz="quarter" idx="12"/>
            <p:custDataLst>
              <p:tags r:id="rId12"/>
            </p:custDataLst>
          </p:nvPr>
        </p:nvSpPr>
        <p:spPr/>
        <p:txBody>
          <a:bodyPr/>
          <a:lstStyle>
            <a:lvl1pPr>
              <a:defRPr/>
            </a:lvl1pPr>
          </a:lstStyle>
          <a:p>
            <a:fld id="{3D5D4752-0CE7-4497-9789-8CD18D74C975}" type="slidenum">
              <a:rPr lang="zh-CN" altLang="en-US" smtClean="0"/>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502448" y="714381"/>
            <a:ext cx="8139178" cy="4041680"/>
          </a:xfrm>
        </p:spPr>
        <p:txBody>
          <a:bodyPr/>
          <a:lstStyle>
            <a:lvl1pPr>
              <a:defRPr/>
            </a:lvl1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pPr>
              <a:defRPr/>
            </a:pPr>
            <a:fld id="{5E5EBB0C-5A13-436A-8D2C-3DC1B1265DA7}" type="slidenum">
              <a:rPr lang="zh-CN" altLang="en-US"/>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1"/>
            <a:ext cx="9143999" cy="3406715"/>
          </a:xfrm>
          <a:prstGeom prst="rect">
            <a:avLst/>
          </a:prstGeom>
        </p:spPr>
      </p:pic>
      <p:sp>
        <p:nvSpPr>
          <p:cNvPr id="5" name="矩形 4"/>
          <p:cNvSpPr/>
          <p:nvPr>
            <p:custDataLst>
              <p:tags r:id="rId4"/>
            </p:custDataLst>
          </p:nvPr>
        </p:nvSpPr>
        <p:spPr>
          <a:xfrm>
            <a:off x="0" y="4227910"/>
            <a:ext cx="9144000" cy="9155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6" name="等腰三角形 5"/>
          <p:cNvSpPr/>
          <p:nvPr>
            <p:custDataLst>
              <p:tags r:id="rId5"/>
            </p:custDataLst>
          </p:nvPr>
        </p:nvSpPr>
        <p:spPr>
          <a:xfrm rot="5400000" flipV="1">
            <a:off x="3140273" y="-860226"/>
            <a:ext cx="2863453" cy="9144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7" name="直角三角形 6"/>
          <p:cNvSpPr/>
          <p:nvPr>
            <p:custDataLst>
              <p:tags r:id="rId6"/>
            </p:custDataLst>
          </p:nvPr>
        </p:nvSpPr>
        <p:spPr>
          <a:xfrm>
            <a:off x="0" y="2715816"/>
            <a:ext cx="9144000" cy="2427684"/>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8" name="直角三角形 7"/>
          <p:cNvSpPr/>
          <p:nvPr>
            <p:custDataLst>
              <p:tags r:id="rId7"/>
            </p:custDataLst>
          </p:nvPr>
        </p:nvSpPr>
        <p:spPr>
          <a:xfrm flipH="1">
            <a:off x="0" y="2283619"/>
            <a:ext cx="9144000" cy="2859881"/>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2" name="标题 1"/>
          <p:cNvSpPr>
            <a:spLocks noGrp="1"/>
          </p:cNvSpPr>
          <p:nvPr>
            <p:ph type="title" hasCustomPrompt="1"/>
            <p:custDataLst>
              <p:tags r:id="rId8"/>
            </p:custDataLst>
          </p:nvPr>
        </p:nvSpPr>
        <p:spPr>
          <a:xfrm>
            <a:off x="5572125" y="3217545"/>
            <a:ext cx="3319463" cy="881539"/>
          </a:xfrm>
        </p:spPr>
        <p:txBody>
          <a:bodyPr rIns="25400" rtlCol="0" anchor="b">
            <a:noAutofit/>
          </a:bodyPr>
          <a:lstStyle>
            <a:lvl1pPr marL="0" marR="0" algn="r" defTabSz="914400" rtl="0" eaLnBrk="1" fontAlgn="auto" latinLnBrk="0" hangingPunct="1">
              <a:lnSpc>
                <a:spcPct val="100000"/>
              </a:lnSpc>
              <a:buNone/>
              <a:defRPr kumimoji="0" lang="zh-CN" altLang="en-US" sz="4950" b="1" i="0" u="none" strike="noStrike" kern="1200" cap="none" spc="6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编辑标题</a:t>
            </a:r>
            <a:endParaRPr noProof="1">
              <a:sym typeface="+mn-ea"/>
            </a:endParaRPr>
          </a:p>
        </p:txBody>
      </p:sp>
      <p:sp>
        <p:nvSpPr>
          <p:cNvPr id="14" name="文本占位符 13"/>
          <p:cNvSpPr>
            <a:spLocks noGrp="1"/>
          </p:cNvSpPr>
          <p:nvPr>
            <p:ph type="body" sz="quarter" idx="14" hasCustomPrompt="1"/>
            <p:custDataLst>
              <p:tags r:id="rId9"/>
            </p:custDataLst>
          </p:nvPr>
        </p:nvSpPr>
        <p:spPr>
          <a:xfrm>
            <a:off x="5572124" y="4155524"/>
            <a:ext cx="3319358" cy="518510"/>
          </a:xfrm>
        </p:spPr>
        <p:txBody>
          <a:bodyPr>
            <a:normAutofit/>
          </a:bodyPr>
          <a:lstStyle>
            <a:lvl1pPr marL="0" indent="0" algn="r">
              <a:buNone/>
              <a:defRPr sz="2400">
                <a:solidFill>
                  <a:srgbClr val="2747BE"/>
                </a:solidFill>
              </a:defRPr>
            </a:lvl1pPr>
            <a:lvl2pPr marL="342900" indent="0">
              <a:buNone/>
              <a:defRPr/>
            </a:lvl2pPr>
          </a:lstStyle>
          <a:p>
            <a:pPr lvl="0"/>
            <a:r>
              <a:rPr lang="zh-CN" altLang="en-US" noProof="1"/>
              <a:t>编辑文本</a:t>
            </a:r>
            <a:endParaRPr lang="zh-CN" altLang="en-US" noProof="1"/>
          </a:p>
        </p:txBody>
      </p:sp>
      <p:sp>
        <p:nvSpPr>
          <p:cNvPr id="9" name="日期占位符 2"/>
          <p:cNvSpPr>
            <a:spLocks noGrp="1"/>
          </p:cNvSpPr>
          <p:nvPr>
            <p:ph type="dt" sz="half" idx="15"/>
            <p:custDataLst>
              <p:tags r:id="rId10"/>
            </p:custDataLst>
          </p:nvPr>
        </p:nvSpPr>
        <p:spPr/>
        <p:txBody>
          <a:bodyPr/>
          <a:lstStyle>
            <a:lvl1pPr>
              <a:defRPr/>
            </a:lvl1pPr>
          </a:lstStyle>
          <a:p>
            <a:pPr>
              <a:defRPr/>
            </a:pPr>
            <a:endParaRPr lang="zh-CN" altLang="en-US"/>
          </a:p>
        </p:txBody>
      </p:sp>
      <p:sp>
        <p:nvSpPr>
          <p:cNvPr id="10" name="页脚占位符 3"/>
          <p:cNvSpPr>
            <a:spLocks noGrp="1"/>
          </p:cNvSpPr>
          <p:nvPr>
            <p:ph type="ftr" sz="quarter" idx="16"/>
            <p:custDataLst>
              <p:tags r:id="rId11"/>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7"/>
            <p:custDataLst>
              <p:tags r:id="rId12"/>
            </p:custDataLst>
          </p:nvPr>
        </p:nvSpPr>
        <p:spPr/>
        <p:txBody>
          <a:bodyPr/>
          <a:lstStyle>
            <a:lvl1pPr>
              <a:defRPr/>
            </a:lvl1pPr>
          </a:lstStyle>
          <a:p>
            <a:pPr>
              <a:defRPr/>
            </a:pPr>
            <a:fld id="{4FC38A87-77AC-48C7-9F0B-A360E0E07000}" type="slidenum">
              <a:rPr lang="zh-CN" altLang="en-US"/>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32426"/>
            <a:ext cx="8139178" cy="331473"/>
          </a:xfrm>
        </p:spPr>
        <p:txBody>
          <a:bodyPr rtlCol="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502412" y="714381"/>
            <a:ext cx="8139178" cy="4041680"/>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4"/>
            </p:custDataLst>
          </p:nvPr>
        </p:nvSpPr>
        <p:spPr/>
        <p:txBody>
          <a:bodyPr/>
          <a:lstStyle>
            <a:lvl1pPr>
              <a:defRPr/>
            </a:lvl1pPr>
          </a:lstStyle>
          <a:p>
            <a:fld id="{B1AA9239-D668-474B-AEC1-AED18A126247}"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fld id="{3D5D4752-0CE7-4497-9789-8CD18D74C975}"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5" name="Freeform 6"/>
          <p:cNvSpPr>
            <a:spLocks noChangeArrowheads="1"/>
          </p:cNvSpPr>
          <p:nvPr>
            <p:custDataLst>
              <p:tags r:id="rId2"/>
            </p:custDataLst>
          </p:nvPr>
        </p:nvSpPr>
        <p:spPr bwMode="auto">
          <a:xfrm>
            <a:off x="0" y="2909888"/>
            <a:ext cx="3744516" cy="2233613"/>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350"/>
          </a:p>
        </p:txBody>
      </p:sp>
      <p:sp>
        <p:nvSpPr>
          <p:cNvPr id="6" name="Freeform 7"/>
          <p:cNvSpPr>
            <a:spLocks noChangeArrowheads="1"/>
          </p:cNvSpPr>
          <p:nvPr>
            <p:custDataLst>
              <p:tags r:id="rId3"/>
            </p:custDataLst>
          </p:nvPr>
        </p:nvSpPr>
        <p:spPr bwMode="auto">
          <a:xfrm>
            <a:off x="2122885" y="3300413"/>
            <a:ext cx="7021115" cy="1843088"/>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350"/>
          </a:p>
        </p:txBody>
      </p:sp>
      <p:sp>
        <p:nvSpPr>
          <p:cNvPr id="7" name="直接连接符 11"/>
          <p:cNvSpPr>
            <a:spLocks noChangeShapeType="1"/>
          </p:cNvSpPr>
          <p:nvPr>
            <p:custDataLst>
              <p:tags r:id="rId4"/>
            </p:custDataLst>
          </p:nvPr>
        </p:nvSpPr>
        <p:spPr bwMode="auto">
          <a:xfrm>
            <a:off x="1440656" y="2093119"/>
            <a:ext cx="3914775" cy="1191"/>
          </a:xfrm>
          <a:prstGeom prst="line">
            <a:avLst/>
          </a:prstGeom>
          <a:noFill/>
          <a:ln w="6350">
            <a:solidFill>
              <a:schemeClr val="accent1"/>
            </a:solidFill>
            <a:bevel/>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425">
              <a:solidFill>
                <a:schemeClr val="accent1"/>
              </a:solidFill>
              <a:sym typeface="Arial" panose="020B0604020202020204" pitchFamily="34" charset="0"/>
            </a:endParaRPr>
          </a:p>
        </p:txBody>
      </p:sp>
      <p:sp>
        <p:nvSpPr>
          <p:cNvPr id="2" name="标题 1"/>
          <p:cNvSpPr>
            <a:spLocks noGrp="1"/>
          </p:cNvSpPr>
          <p:nvPr>
            <p:ph type="title" hasCustomPrompt="1"/>
            <p:custDataLst>
              <p:tags r:id="rId5"/>
            </p:custDataLst>
          </p:nvPr>
        </p:nvSpPr>
        <p:spPr>
          <a:xfrm>
            <a:off x="1256801" y="2627710"/>
            <a:ext cx="4098630" cy="793806"/>
          </a:xfrm>
        </p:spPr>
        <p:txBody>
          <a:bodyPr rIns="63500">
            <a:noAutofit/>
          </a:bodyPr>
          <a:lstStyle>
            <a:lvl1pPr algn="r">
              <a:defRPr sz="3600" u="none" strike="noStrike" kern="1200" cap="none" spc="300" normalizeH="0">
                <a:solidFill>
                  <a:srgbClr val="000000"/>
                </a:solidFill>
                <a:uFillTx/>
                <a:latin typeface="微软雅黑" panose="020B0503020204020204" pitchFamily="34" charset="-122"/>
                <a:ea typeface="微软雅黑" panose="020B0503020204020204" pitchFamily="34" charset="-122"/>
              </a:defRPr>
            </a:lvl1pPr>
          </a:lstStyle>
          <a:p>
            <a:r>
              <a:rPr lang="zh-CN" altLang="en-US" noProof="1"/>
              <a:t>单击此处编辑标题</a:t>
            </a:r>
            <a:endParaRPr lang="zh-CN" altLang="en-US" noProof="1"/>
          </a:p>
        </p:txBody>
      </p:sp>
      <p:sp>
        <p:nvSpPr>
          <p:cNvPr id="3" name="文本占位符 2"/>
          <p:cNvSpPr>
            <a:spLocks noGrp="1"/>
          </p:cNvSpPr>
          <p:nvPr>
            <p:ph type="body" idx="1" hasCustomPrompt="1"/>
            <p:custDataLst>
              <p:tags r:id="rId6"/>
            </p:custDataLst>
          </p:nvPr>
        </p:nvSpPr>
        <p:spPr>
          <a:xfrm>
            <a:off x="1256801" y="2142173"/>
            <a:ext cx="4098630" cy="440103"/>
          </a:xfrm>
        </p:spPr>
        <p:txBody>
          <a:bodyPr tIns="38100" rIns="76200" bIns="38100" anchor="ctr">
            <a:noAutofit/>
          </a:bodyPr>
          <a:lstStyle>
            <a:lvl1pPr marL="0" indent="0" algn="r" eaLnBrk="1" fontAlgn="base" latinLnBrk="0" hangingPunct="1">
              <a:buNone/>
              <a:defRPr kumimoji="0" lang="zh-CN" altLang="en-US" sz="2400" b="0" i="0" u="none" strike="noStrike" kern="1200" cap="none" spc="150" normalizeH="0" baseline="0" noProof="1">
                <a:solidFill>
                  <a:srgbClr val="000000"/>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编辑文本</a:t>
            </a:r>
            <a:endParaRPr lang="zh-CN" altLang="en-US" noProof="1"/>
          </a:p>
        </p:txBody>
      </p:sp>
      <p:sp>
        <p:nvSpPr>
          <p:cNvPr id="12" name="文本占位符 11"/>
          <p:cNvSpPr>
            <a:spLocks noGrp="1"/>
          </p:cNvSpPr>
          <p:nvPr>
            <p:ph type="body" sz="quarter" idx="13" hasCustomPrompt="1"/>
            <p:custDataLst>
              <p:tags r:id="rId7"/>
            </p:custDataLst>
          </p:nvPr>
        </p:nvSpPr>
        <p:spPr>
          <a:xfrm>
            <a:off x="1256831" y="1787719"/>
            <a:ext cx="4098600" cy="267300"/>
          </a:xfrm>
        </p:spPr>
        <p:txBody>
          <a:bodyPr anchor="b"/>
          <a:lstStyle>
            <a:lvl1pPr marL="0" indent="0" algn="r">
              <a:buNone/>
              <a:defRPr>
                <a:solidFill>
                  <a:srgbClr val="000000"/>
                </a:solidFill>
              </a:defRPr>
            </a:lvl1pPr>
            <a:lvl2pPr marL="342900" indent="0">
              <a:buNone/>
              <a:defRPr/>
            </a:lvl2pPr>
          </a:lstStyle>
          <a:p>
            <a:pPr lvl="0"/>
            <a:r>
              <a:rPr lang="zh-CN" altLang="en-US" noProof="1"/>
              <a:t>编辑文本</a:t>
            </a:r>
            <a:endParaRPr lang="zh-CN" altLang="en-US" noProof="1"/>
          </a:p>
        </p:txBody>
      </p:sp>
      <p:sp>
        <p:nvSpPr>
          <p:cNvPr id="8" name="日期占位符 3"/>
          <p:cNvSpPr>
            <a:spLocks noGrp="1"/>
          </p:cNvSpPr>
          <p:nvPr>
            <p:ph type="dt" sz="half" idx="14"/>
            <p:custDataLst>
              <p:tags r:id="rId8"/>
            </p:custDataLst>
          </p:nvPr>
        </p:nvSpPr>
        <p:spPr/>
        <p:txBody>
          <a:bodyPr/>
          <a:lstStyle>
            <a:lvl1pPr>
              <a:defRPr/>
            </a:lvl1pPr>
          </a:lstStyle>
          <a:p>
            <a:pPr>
              <a:defRPr/>
            </a:pPr>
            <a:endParaRPr lang="zh-CN" altLang="en-US"/>
          </a:p>
        </p:txBody>
      </p:sp>
      <p:sp>
        <p:nvSpPr>
          <p:cNvPr id="9" name="页脚占位符 4"/>
          <p:cNvSpPr>
            <a:spLocks noGrp="1"/>
          </p:cNvSpPr>
          <p:nvPr>
            <p:ph type="ftr" sz="quarter" idx="15"/>
            <p:custDataLst>
              <p:tags r:id="rId9"/>
            </p:custDataLst>
          </p:nvPr>
        </p:nvSpPr>
        <p:spPr/>
        <p:txBody>
          <a:bodyPr/>
          <a:lstStyle>
            <a:lvl1pPr>
              <a:defRPr/>
            </a:lvl1pPr>
          </a:lstStyle>
          <a:p>
            <a:pPr>
              <a:defRPr/>
            </a:pPr>
            <a:endParaRPr lang="zh-CN" altLang="en-US"/>
          </a:p>
        </p:txBody>
      </p:sp>
      <p:sp>
        <p:nvSpPr>
          <p:cNvPr id="10" name="灯片编号占位符 5"/>
          <p:cNvSpPr>
            <a:spLocks noGrp="1"/>
          </p:cNvSpPr>
          <p:nvPr>
            <p:ph type="sldNum" sz="quarter" idx="16"/>
            <p:custDataLst>
              <p:tags r:id="rId10"/>
            </p:custDataLst>
          </p:nvPr>
        </p:nvSpPr>
        <p:spPr/>
        <p:txBody>
          <a:bodyPr/>
          <a:lstStyle>
            <a:lvl1pPr>
              <a:defRPr/>
            </a:lvl1pPr>
          </a:lstStyle>
          <a:p>
            <a:pPr>
              <a:defRPr/>
            </a:pPr>
            <a:fld id="{DD47DC10-9F80-47CA-9BB0-03FC4730FA43}" type="slidenum">
              <a:rPr lang="zh-CN" altLang="en-US"/>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32426"/>
            <a:ext cx="8139178" cy="331473"/>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502448" y="714381"/>
            <a:ext cx="3962432" cy="4041680"/>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4679158" y="714381"/>
            <a:ext cx="3962432" cy="4041680"/>
          </a:xfrm>
        </p:spPr>
        <p:txBody>
          <a:bodyPr>
            <a:noAutofit/>
          </a:bodyPr>
          <a:lstStyle>
            <a:lvl1pPr>
              <a:defRPr sz="1200">
                <a:latin typeface="微软雅黑" panose="020B0503020204020204" pitchFamily="34" charset="-122"/>
                <a:ea typeface="微软雅黑" panose="020B0503020204020204" pitchFamily="34" charset="-122"/>
              </a:defRPr>
            </a:lvl1pPr>
            <a:lvl2pPr>
              <a:defRPr sz="1200">
                <a:latin typeface="微软雅黑" panose="020B0503020204020204" pitchFamily="34" charset="-122"/>
                <a:ea typeface="微软雅黑" panose="020B0503020204020204" pitchFamily="34" charset="-122"/>
              </a:defRPr>
            </a:lvl2pPr>
            <a:lvl3pPr>
              <a:defRPr sz="12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200">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BDAEE2AC-368D-4ED2-A387-F07EC13D6107}" type="slidenum">
              <a:rPr lang="zh-CN" altLang="en-US"/>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32426"/>
            <a:ext cx="8139178" cy="331473"/>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3"/>
            </p:custDataLst>
          </p:nvPr>
        </p:nvSpPr>
        <p:spPr>
          <a:xfrm>
            <a:off x="502448" y="714381"/>
            <a:ext cx="3962432" cy="285752"/>
          </a:xfrm>
        </p:spPr>
        <p:txBody>
          <a:bodyPr tIns="38100" rIns="76200" bIns="3810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a:t>
            </a:r>
            <a:r>
              <a:rPr lang="zh-CN" altLang="en-US" noProof="1"/>
              <a:t>编辑母版文本样式</a:t>
            </a:r>
            <a:endParaRPr lang="zh-CN" altLang="en-US" noProof="1"/>
          </a:p>
        </p:txBody>
      </p:sp>
      <p:sp>
        <p:nvSpPr>
          <p:cNvPr id="4" name="内容占位符 3"/>
          <p:cNvSpPr>
            <a:spLocks noGrp="1"/>
          </p:cNvSpPr>
          <p:nvPr>
            <p:ph sz="half" idx="2"/>
            <p:custDataLst>
              <p:tags r:id="rId4"/>
            </p:custDataLst>
          </p:nvPr>
        </p:nvSpPr>
        <p:spPr>
          <a:xfrm>
            <a:off x="502444" y="1054894"/>
            <a:ext cx="3962400" cy="3701064"/>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5"/>
            </p:custDataLst>
          </p:nvPr>
        </p:nvSpPr>
        <p:spPr>
          <a:xfrm>
            <a:off x="4676813" y="714381"/>
            <a:ext cx="3962432" cy="285752"/>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单击此处编辑母版文本样式</a:t>
            </a:r>
            <a:endParaRPr lang="zh-CN" altLang="en-US" noProof="1">
              <a:sym typeface="+mn-ea"/>
            </a:endParaRPr>
          </a:p>
        </p:txBody>
      </p:sp>
      <p:sp>
        <p:nvSpPr>
          <p:cNvPr id="6" name="内容占位符 5"/>
          <p:cNvSpPr>
            <a:spLocks noGrp="1"/>
          </p:cNvSpPr>
          <p:nvPr>
            <p:ph sz="quarter" idx="4"/>
            <p:custDataLst>
              <p:tags r:id="rId6"/>
            </p:custDataLst>
          </p:nvPr>
        </p:nvSpPr>
        <p:spPr>
          <a:xfrm>
            <a:off x="4676813" y="1054894"/>
            <a:ext cx="3962432" cy="3701064"/>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pPr>
              <a:defRPr/>
            </a:pPr>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pPr>
              <a:defRPr/>
            </a:pPr>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pPr>
              <a:defRPr/>
            </a:pPr>
            <a:fld id="{69B27451-B61D-4EBD-9E20-9C423E26C623}" type="slidenum">
              <a:rPr lang="zh-CN" altLang="en-US"/>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pPr>
              <a:defRPr/>
            </a:pPr>
            <a:fld id="{49BB12C0-236C-47D9-B21E-53704C811C44}" type="slidenum">
              <a:rPr lang="zh-CN" altLang="en-US"/>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pPr>
              <a:defRPr/>
            </a:pPr>
            <a:endParaRPr lang="zh-CN" altLang="en-US"/>
          </a:p>
        </p:txBody>
      </p:sp>
      <p:sp>
        <p:nvSpPr>
          <p:cNvPr id="3"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4"/>
            </p:custDataLst>
          </p:nvPr>
        </p:nvSpPr>
        <p:spPr/>
        <p:txBody>
          <a:bodyPr/>
          <a:lstStyle>
            <a:lvl1pPr>
              <a:defRPr/>
            </a:lvl1pPr>
          </a:lstStyle>
          <a:p>
            <a:pPr>
              <a:defRPr/>
            </a:pPr>
            <a:fld id="{B8C1EB70-7901-479E-AC6D-39092085774B}"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48" y="332426"/>
            <a:ext cx="8139178" cy="331473"/>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502448" y="714381"/>
            <a:ext cx="3962432" cy="4041680"/>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lang="zh-CN" altLang="en-US" noProof="1">
              <a:sym typeface="+mn-ea"/>
            </a:endParaRPr>
          </a:p>
        </p:txBody>
      </p:sp>
      <p:sp>
        <p:nvSpPr>
          <p:cNvPr id="4" name="文本占位符 3"/>
          <p:cNvSpPr>
            <a:spLocks noGrp="1"/>
          </p:cNvSpPr>
          <p:nvPr>
            <p:ph type="body" sz="half" idx="2"/>
            <p:custDataLst>
              <p:tags r:id="rId4"/>
            </p:custDataLst>
          </p:nvPr>
        </p:nvSpPr>
        <p:spPr>
          <a:xfrm>
            <a:off x="4679194" y="714381"/>
            <a:ext cx="3962432" cy="4041680"/>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stStyle>
          <a:p>
            <a:pPr lvl="0"/>
            <a:r>
              <a:rPr lang="zh-CN" altLang="en-US" noProof="1">
                <a:sym typeface="+mn-ea"/>
              </a:rPr>
              <a:t>单击此处编辑母版文本样式</a:t>
            </a:r>
            <a:endParaRPr lang="zh-CN" altLang="en-US" noProof="1">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C67445A4-C0BB-452B-A7F3-D7AA9591C7EA}" type="slidenum">
              <a:rPr lang="zh-CN" altLang="en-US"/>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7928351" y="714381"/>
            <a:ext cx="713238" cy="4041680"/>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502444" y="714375"/>
            <a:ext cx="7371076" cy="4041680"/>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19DE868F-D697-40DF-890C-3E7AE3034BAC}"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76.xml"/><Relationship Id="rId16" Type="http://schemas.openxmlformats.org/officeDocument/2006/relationships/tags" Target="../tags/tag75.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12"/>
            </p:custDataLst>
          </p:nvPr>
        </p:nvSpPr>
        <p:spPr bwMode="auto">
          <a:xfrm>
            <a:off x="502444" y="332185"/>
            <a:ext cx="8139113" cy="332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endParaRPr lang="zh-CN" altLang="en-US" dirty="0"/>
          </a:p>
        </p:txBody>
      </p:sp>
      <p:sp>
        <p:nvSpPr>
          <p:cNvPr id="1027" name="文本占位符 2"/>
          <p:cNvSpPr>
            <a:spLocks noGrp="1" noChangeArrowheads="1"/>
          </p:cNvSpPr>
          <p:nvPr>
            <p:ph type="body" idx="9"/>
            <p:custDataLst>
              <p:tags r:id="rId13"/>
            </p:custDataLst>
          </p:nvPr>
        </p:nvSpPr>
        <p:spPr bwMode="auto">
          <a:xfrm>
            <a:off x="502444" y="714375"/>
            <a:ext cx="8139113" cy="4042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59606" y="4762500"/>
            <a:ext cx="2025254" cy="236935"/>
          </a:xfrm>
          <a:prstGeom prst="rect">
            <a:avLst/>
          </a:prstGeom>
        </p:spPr>
        <p:txBody>
          <a:bodyPr vert="horz" lIns="91440" tIns="45720" rIns="91440" bIns="45720" rtlCol="0" anchor="ctr">
            <a:normAutofit/>
          </a:bodyPr>
          <a:lstStyle>
            <a:lvl1pPr algn="l">
              <a:defRPr sz="900" noProof="1">
                <a:solidFill>
                  <a:schemeClr val="tx1">
                    <a:tint val="75000"/>
                  </a:schemeClr>
                </a:solidFill>
                <a:ea typeface="微软雅黑" panose="020B0503020204020204" pitchFamily="34" charset="-122"/>
              </a:defRPr>
            </a:lvl1pPr>
          </a:lstStyle>
          <a:p>
            <a:fld id="{B1AA9239-D668-474B-AEC1-AED18A126247}"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291" y="4762500"/>
            <a:ext cx="2969419" cy="236935"/>
          </a:xfrm>
          <a:prstGeom prst="rect">
            <a:avLst/>
          </a:prstGeom>
        </p:spPr>
        <p:txBody>
          <a:bodyPr vert="horz" lIns="91440" tIns="45720" rIns="91440" bIns="45720" rtlCol="0" anchor="ctr">
            <a:normAutofit/>
          </a:bodyPr>
          <a:lstStyle>
            <a:lvl1pPr algn="ctr">
              <a:defRPr sz="900" noProof="1">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6457950" y="4762500"/>
            <a:ext cx="2025254" cy="236935"/>
          </a:xfrm>
          <a:prstGeom prst="rect">
            <a:avLst/>
          </a:prstGeom>
        </p:spPr>
        <p:txBody>
          <a:bodyPr vert="horz" lIns="91440" tIns="45720" rIns="91440" bIns="45720" rtlCol="0" anchor="ctr">
            <a:normAutofit/>
          </a:bodyPr>
          <a:lstStyle>
            <a:lvl1pPr algn="r">
              <a:defRPr sz="900" noProof="1">
                <a:solidFill>
                  <a:schemeClr val="tx1">
                    <a:tint val="75000"/>
                  </a:schemeClr>
                </a:solidFill>
                <a:ea typeface="微软雅黑" panose="020B0503020204020204" pitchFamily="34" charset="-122"/>
              </a:defRPr>
            </a:lvl1pPr>
          </a:lstStyle>
          <a:p>
            <a:fld id="{3D5D4752-0CE7-4497-9789-8CD18D74C975}" type="slidenum">
              <a:rPr lang="zh-CN" altLang="en-US" smtClean="0"/>
            </a:fld>
            <a:endParaRPr lang="zh-CN" altLang="en-US"/>
          </a:p>
        </p:txBody>
      </p:sp>
      <p:sp>
        <p:nvSpPr>
          <p:cNvPr id="2"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1" fontAlgn="base" hangingPunct="1">
        <a:spcBef>
          <a:spcPct val="0"/>
        </a:spcBef>
        <a:spcAft>
          <a:spcPct val="0"/>
        </a:spcAft>
        <a:defRPr sz="1800" b="1" kern="1200" spc="200">
          <a:solidFill>
            <a:srgbClr val="000000"/>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171450" indent="-171450" algn="l" rtl="0" eaLnBrk="1" fontAlgn="base" hangingPunct="1">
        <a:lnSpc>
          <a:spcPct val="130000"/>
        </a:lnSpc>
        <a:spcBef>
          <a:spcPct val="0"/>
        </a:spcBef>
        <a:spcAft>
          <a:spcPts val="1000"/>
        </a:spcAft>
        <a:buFont typeface="Arial" panose="020B0604020202020204" pitchFamily="34" charset="0"/>
        <a:buChar char="•"/>
        <a:defRPr sz="1200" kern="1200" spc="150">
          <a:solidFill>
            <a:srgbClr val="000000"/>
          </a:solidFill>
          <a:latin typeface="微软雅黑" panose="020B0503020204020204" pitchFamily="34" charset="-122"/>
          <a:ea typeface="微软雅黑" panose="020B0503020204020204" pitchFamily="34" charset="-122"/>
          <a:cs typeface="+mn-cs"/>
        </a:defRPr>
      </a:lvl1pPr>
      <a:lvl2pPr marL="5143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rgbClr val="2747BE"/>
          </a:solidFill>
          <a:latin typeface="微软雅黑" panose="020B0503020204020204" pitchFamily="34" charset="-122"/>
          <a:ea typeface="微软雅黑" panose="020B0503020204020204" pitchFamily="34" charset="-122"/>
          <a:cs typeface="+mn-cs"/>
        </a:defRPr>
      </a:lvl2pPr>
      <a:lvl3pPr marL="8572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rgbClr val="000000"/>
          </a:solidFill>
          <a:latin typeface="微软雅黑" panose="020B0503020204020204" pitchFamily="34" charset="-122"/>
          <a:ea typeface="微软雅黑" panose="020B0503020204020204" pitchFamily="34" charset="-122"/>
          <a:cs typeface="+mn-cs"/>
        </a:defRPr>
      </a:lvl3pPr>
      <a:lvl4pPr marL="12001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rgbClr val="2747BE"/>
          </a:solidFill>
          <a:latin typeface="微软雅黑" panose="020B0503020204020204" pitchFamily="34" charset="-122"/>
          <a:ea typeface="微软雅黑" panose="020B0503020204020204" pitchFamily="34" charset="-122"/>
          <a:cs typeface="+mn-cs"/>
        </a:defRPr>
      </a:lvl4pPr>
      <a:lvl5pPr marL="15430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rgbClr val="000000"/>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2.xml"/><Relationship Id="rId2" Type="http://schemas.openxmlformats.org/officeDocument/2006/relationships/image" Target="../media/image4.emf"/><Relationship Id="rId1" Type="http://schemas.openxmlformats.org/officeDocument/2006/relationships/package" Target="../embeddings/Document3.docx"/></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2.xml"/><Relationship Id="rId2" Type="http://schemas.openxmlformats.org/officeDocument/2006/relationships/image" Target="../media/image5.emf"/><Relationship Id="rId1" Type="http://schemas.openxmlformats.org/officeDocument/2006/relationships/package" Target="../embeddings/Document4.docx"/></Relationships>
</file>

<file path=ppt/slides/_rels/slide15.xml.rels><?xml version="1.0" encoding="UTF-8" standalone="yes"?>
<Relationships xmlns="http://schemas.openxmlformats.org/package/2006/relationships"><Relationship Id="rId5" Type="http://schemas.openxmlformats.org/officeDocument/2006/relationships/vmlDrawing" Target="../drawings/vmlDrawing5.vml"/><Relationship Id="rId4" Type="http://schemas.openxmlformats.org/officeDocument/2006/relationships/slideLayout" Target="../slideLayouts/slideLayout2.xml"/><Relationship Id="rId3" Type="http://schemas.openxmlformats.org/officeDocument/2006/relationships/image" Target="../media/image7.emf"/><Relationship Id="rId2" Type="http://schemas.openxmlformats.org/officeDocument/2006/relationships/package" Target="../embeddings/Document5.docx"/><Relationship Id="rId1" Type="http://schemas.openxmlformats.org/officeDocument/2006/relationships/image" Target="../media/image6.jpeg"/></Relationships>
</file>

<file path=ppt/slides/_rels/slide16.xml.rels><?xml version="1.0" encoding="UTF-8" standalone="yes"?>
<Relationships xmlns="http://schemas.openxmlformats.org/package/2006/relationships"><Relationship Id="rId5" Type="http://schemas.openxmlformats.org/officeDocument/2006/relationships/vmlDrawing" Target="../drawings/vmlDrawing6.vml"/><Relationship Id="rId4" Type="http://schemas.openxmlformats.org/officeDocument/2006/relationships/slideLayout" Target="../slideLayouts/slideLayout2.xml"/><Relationship Id="rId3" Type="http://schemas.openxmlformats.org/officeDocument/2006/relationships/image" Target="../media/image9.emf"/><Relationship Id="rId2" Type="http://schemas.openxmlformats.org/officeDocument/2006/relationships/package" Target="../embeddings/Document6.docx"/><Relationship Id="rId1" Type="http://schemas.openxmlformats.org/officeDocument/2006/relationships/image" Target="../media/image8.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5" Type="http://schemas.openxmlformats.org/officeDocument/2006/relationships/vmlDrawing" Target="../drawings/vmlDrawing7.vml"/><Relationship Id="rId4" Type="http://schemas.openxmlformats.org/officeDocument/2006/relationships/slideLayout" Target="../slideLayouts/slideLayout2.xml"/><Relationship Id="rId3" Type="http://schemas.openxmlformats.org/officeDocument/2006/relationships/image" Target="../media/image14.jpeg"/><Relationship Id="rId2" Type="http://schemas.openxmlformats.org/officeDocument/2006/relationships/image" Target="../media/image13.emf"/><Relationship Id="rId1" Type="http://schemas.openxmlformats.org/officeDocument/2006/relationships/package" Target="../embeddings/Document7.docx"/></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2.xml"/><Relationship Id="rId2" Type="http://schemas.openxmlformats.org/officeDocument/2006/relationships/image" Target="../media/image15.emf"/><Relationship Id="rId1" Type="http://schemas.openxmlformats.org/officeDocument/2006/relationships/package" Target="../embeddings/Document8.docx"/></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4" Type="http://schemas.openxmlformats.org/officeDocument/2006/relationships/vmlDrawing" Target="../drawings/vmlDrawing9.vml"/><Relationship Id="rId3" Type="http://schemas.openxmlformats.org/officeDocument/2006/relationships/slideLayout" Target="../slideLayouts/slideLayout2.xml"/><Relationship Id="rId2" Type="http://schemas.openxmlformats.org/officeDocument/2006/relationships/image" Target="../media/image17.emf"/><Relationship Id="rId1" Type="http://schemas.openxmlformats.org/officeDocument/2006/relationships/package" Target="../embeddings/Document9.docx"/></Relationships>
</file>

<file path=ppt/slides/_rels/slide34.xml.rels><?xml version="1.0" encoding="UTF-8" standalone="yes"?>
<Relationships xmlns="http://schemas.openxmlformats.org/package/2006/relationships"><Relationship Id="rId4" Type="http://schemas.openxmlformats.org/officeDocument/2006/relationships/vmlDrawing" Target="../drawings/vmlDrawing10.vml"/><Relationship Id="rId3" Type="http://schemas.openxmlformats.org/officeDocument/2006/relationships/slideLayout" Target="../slideLayouts/slideLayout2.xml"/><Relationship Id="rId2" Type="http://schemas.openxmlformats.org/officeDocument/2006/relationships/image" Target="../media/image18.emf"/><Relationship Id="rId1" Type="http://schemas.openxmlformats.org/officeDocument/2006/relationships/package" Target="../embeddings/Document10.docx"/></Relationships>
</file>

<file path=ppt/slides/_rels/slide35.xml.rels><?xml version="1.0" encoding="UTF-8" standalone="yes"?>
<Relationships xmlns="http://schemas.openxmlformats.org/package/2006/relationships"><Relationship Id="rId5" Type="http://schemas.openxmlformats.org/officeDocument/2006/relationships/vmlDrawing" Target="../drawings/vmlDrawing11.vml"/><Relationship Id="rId4" Type="http://schemas.openxmlformats.org/officeDocument/2006/relationships/slideLayout" Target="../slideLayouts/slideLayout2.xml"/><Relationship Id="rId3" Type="http://schemas.openxmlformats.org/officeDocument/2006/relationships/image" Target="../media/image20.jpeg"/><Relationship Id="rId2" Type="http://schemas.openxmlformats.org/officeDocument/2006/relationships/image" Target="../media/image19.emf"/><Relationship Id="rId1" Type="http://schemas.openxmlformats.org/officeDocument/2006/relationships/package" Target="../embeddings/Document11.docx"/></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4" Type="http://schemas.openxmlformats.org/officeDocument/2006/relationships/vmlDrawing" Target="../drawings/vmlDrawing12.vml"/><Relationship Id="rId3" Type="http://schemas.openxmlformats.org/officeDocument/2006/relationships/slideLayout" Target="../slideLayouts/slideLayout2.xml"/><Relationship Id="rId2" Type="http://schemas.openxmlformats.org/officeDocument/2006/relationships/image" Target="../media/image21.emf"/><Relationship Id="rId1" Type="http://schemas.openxmlformats.org/officeDocument/2006/relationships/package" Target="../embeddings/Document12.docx"/></Relationships>
</file>

<file path=ppt/slides/_rels/slide38.xml.rels><?xml version="1.0" encoding="UTF-8" standalone="yes"?>
<Relationships xmlns="http://schemas.openxmlformats.org/package/2006/relationships"><Relationship Id="rId6" Type="http://schemas.openxmlformats.org/officeDocument/2006/relationships/vmlDrawing" Target="../drawings/vmlDrawing13.vml"/><Relationship Id="rId5" Type="http://schemas.openxmlformats.org/officeDocument/2006/relationships/slideLayout" Target="../slideLayouts/slideLayout2.xml"/><Relationship Id="rId4" Type="http://schemas.openxmlformats.org/officeDocument/2006/relationships/image" Target="../media/image23.emf"/><Relationship Id="rId3" Type="http://schemas.openxmlformats.org/officeDocument/2006/relationships/package" Target="../embeddings/Document14.docx"/><Relationship Id="rId2" Type="http://schemas.openxmlformats.org/officeDocument/2006/relationships/image" Target="../media/image22.emf"/><Relationship Id="rId1" Type="http://schemas.openxmlformats.org/officeDocument/2006/relationships/package" Target="../embeddings/Document13.docx"/></Relationships>
</file>

<file path=ppt/slides/_rels/slide39.xml.rels><?xml version="1.0" encoding="UTF-8" standalone="yes"?>
<Relationships xmlns="http://schemas.openxmlformats.org/package/2006/relationships"><Relationship Id="rId6" Type="http://schemas.openxmlformats.org/officeDocument/2006/relationships/vmlDrawing" Target="../drawings/vmlDrawing14.vml"/><Relationship Id="rId5" Type="http://schemas.openxmlformats.org/officeDocument/2006/relationships/slideLayout" Target="../slideLayouts/slideLayout2.xml"/><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emf"/><Relationship Id="rId1" Type="http://schemas.openxmlformats.org/officeDocument/2006/relationships/package" Target="../embeddings/Document15.docx"/></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4" Type="http://schemas.openxmlformats.org/officeDocument/2006/relationships/vmlDrawing" Target="../drawings/vmlDrawing15.vml"/><Relationship Id="rId3" Type="http://schemas.openxmlformats.org/officeDocument/2006/relationships/slideLayout" Target="../slideLayouts/slideLayout2.xml"/><Relationship Id="rId2" Type="http://schemas.openxmlformats.org/officeDocument/2006/relationships/image" Target="../media/image27.emf"/><Relationship Id="rId1" Type="http://schemas.openxmlformats.org/officeDocument/2006/relationships/package" Target="../embeddings/Document16.docx"/></Relationships>
</file>

<file path=ppt/slides/_rels/slide41.xml.rels><?xml version="1.0" encoding="UTF-8" standalone="yes"?>
<Relationships xmlns="http://schemas.openxmlformats.org/package/2006/relationships"><Relationship Id="rId4" Type="http://schemas.openxmlformats.org/officeDocument/2006/relationships/vmlDrawing" Target="../drawings/vmlDrawing16.vml"/><Relationship Id="rId3" Type="http://schemas.openxmlformats.org/officeDocument/2006/relationships/slideLayout" Target="../slideLayouts/slideLayout2.xml"/><Relationship Id="rId2" Type="http://schemas.openxmlformats.org/officeDocument/2006/relationships/image" Target="../media/image28.emf"/><Relationship Id="rId1" Type="http://schemas.openxmlformats.org/officeDocument/2006/relationships/package" Target="../embeddings/Document17.docx"/></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2.emf"/><Relationship Id="rId1" Type="http://schemas.openxmlformats.org/officeDocument/2006/relationships/package" Target="../embeddings/Document1.docx"/></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3.emf"/><Relationship Id="rId1" Type="http://schemas.openxmlformats.org/officeDocument/2006/relationships/package" Target="../embeddings/Document2.docx"/></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2" y="1263377"/>
            <a:ext cx="9143999" cy="2555629"/>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26527" y="1727983"/>
            <a:ext cx="8406064" cy="1477328"/>
            <a:chOff x="497304" y="2256383"/>
            <a:chExt cx="8406064" cy="1477328"/>
          </a:xfrm>
        </p:grpSpPr>
        <p:sp>
          <p:nvSpPr>
            <p:cNvPr id="5" name="文本框 5"/>
            <p:cNvSpPr txBox="1"/>
            <p:nvPr/>
          </p:nvSpPr>
          <p:spPr>
            <a:xfrm>
              <a:off x="497304" y="2256383"/>
              <a:ext cx="8406064" cy="1477328"/>
            </a:xfrm>
            <a:prstGeom prst="rect">
              <a:avLst/>
            </a:prstGeom>
            <a:noFill/>
          </p:spPr>
          <p:txBody>
            <a:bodyPr wrap="square" rtlCol="0">
              <a:spAutoFit/>
            </a:bodyPr>
            <a:lstStyle/>
            <a:p>
              <a:pPr algn="ctr" eaLnBrk="1" fontAlgn="auto" hangingPunct="1">
                <a:lnSpc>
                  <a:spcPct val="150000"/>
                </a:lnSpc>
                <a:spcBef>
                  <a:spcPts val="0"/>
                </a:spcBef>
                <a:spcAft>
                  <a:spcPts val="0"/>
                </a:spcAft>
                <a:defRPr/>
              </a:pPr>
              <a:r>
                <a:rPr lang="zh-CN" altLang="en-US" sz="3200" b="1" dirty="0">
                  <a:solidFill>
                    <a:schemeClr val="bg1"/>
                  </a:solidFill>
                  <a:latin typeface="微软雅黑" panose="020B0503020204020204" pitchFamily="34" charset="-122"/>
                  <a:ea typeface="微软雅黑" panose="020B0503020204020204" pitchFamily="34" charset="-122"/>
                </a:rPr>
                <a:t>第 </a:t>
              </a:r>
              <a:r>
                <a:rPr lang="en-US" altLang="zh-CN" sz="3200" b="1" dirty="0" smtClean="0">
                  <a:solidFill>
                    <a:schemeClr val="bg1"/>
                  </a:solidFill>
                  <a:latin typeface="微软雅黑" panose="020B0503020204020204" pitchFamily="34" charset="-122"/>
                  <a:ea typeface="微软雅黑" panose="020B0503020204020204" pitchFamily="34" charset="-122"/>
                </a:rPr>
                <a:t>4 </a:t>
              </a:r>
              <a:r>
                <a:rPr lang="zh-CN" altLang="en-US" sz="3200" b="1" dirty="0">
                  <a:solidFill>
                    <a:schemeClr val="bg1"/>
                  </a:solidFill>
                  <a:latin typeface="微软雅黑" panose="020B0503020204020204" pitchFamily="34" charset="-122"/>
                  <a:ea typeface="微软雅黑" panose="020B0503020204020204" pitchFamily="34" charset="-122"/>
                </a:rPr>
                <a:t>课时</a:t>
              </a:r>
              <a:endParaRPr lang="en-US" altLang="zh-CN" sz="3200" b="1" dirty="0">
                <a:solidFill>
                  <a:schemeClr val="bg1"/>
                </a:solidFill>
                <a:latin typeface="微软雅黑" panose="020B0503020204020204" pitchFamily="34" charset="-122"/>
                <a:ea typeface="微软雅黑" panose="020B0503020204020204" pitchFamily="34" charset="-122"/>
              </a:endParaRPr>
            </a:p>
            <a:p>
              <a:pPr algn="ctr">
                <a:lnSpc>
                  <a:spcPct val="150000"/>
                </a:lnSpc>
                <a:defRPr/>
              </a:pPr>
              <a:r>
                <a:rPr lang="zh-CN" altLang="en-US" sz="2800" dirty="0" smtClean="0">
                  <a:solidFill>
                    <a:schemeClr val="bg1"/>
                  </a:solidFill>
                  <a:latin typeface="微软雅黑" panose="020B0503020204020204" pitchFamily="34" charset="-122"/>
                  <a:ea typeface="微软雅黑" panose="020B0503020204020204" pitchFamily="34" charset="-122"/>
                </a:rPr>
                <a:t>质量和密度</a:t>
              </a:r>
              <a:endParaRPr lang="zh-CN" altLang="en-US" sz="2800"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6903862" y="861797"/>
            <a:ext cx="1928733" cy="338554"/>
          </a:xfrm>
          <a:prstGeom prst="rect">
            <a:avLst/>
          </a:prstGeom>
          <a:noFill/>
        </p:spPr>
        <p:txBody>
          <a:bodyPr wrap="none" rtlCol="0">
            <a:spAutoFit/>
          </a:bodyPr>
          <a:lstStyle/>
          <a:p>
            <a:pPr algn="r"/>
            <a:r>
              <a:rPr lang="zh-CN" altLang="en-US" sz="1600" spc="100" dirty="0" smtClean="0">
                <a:solidFill>
                  <a:schemeClr val="tx1">
                    <a:lumMod val="65000"/>
                    <a:lumOff val="35000"/>
                    <a:alpha val="50000"/>
                  </a:schemeClr>
                </a:solidFill>
                <a:latin typeface="微软雅黑" panose="020B0503020204020204" pitchFamily="34" charset="-122"/>
                <a:ea typeface="微软雅黑" panose="020B0503020204020204" pitchFamily="34" charset="-122"/>
              </a:rPr>
              <a:t>第一篇　教材复习</a:t>
            </a:r>
            <a:endParaRPr lang="zh-CN" altLang="en-US" sz="1600" spc="100" dirty="0">
              <a:solidFill>
                <a:schemeClr val="tx1">
                  <a:lumMod val="65000"/>
                  <a:lumOff val="35000"/>
                  <a:alpha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3919910" cy="443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a:solidFill>
                  <a:srgbClr val="0FA096"/>
                </a:solidFill>
                <a:latin typeface="微软雅黑" panose="020B0503020204020204" pitchFamily="34" charset="-122"/>
                <a:ea typeface="微软雅黑" panose="020B0503020204020204" pitchFamily="34" charset="-122"/>
              </a:rPr>
              <a:t>探究一　</a:t>
            </a:r>
            <a:r>
              <a:rPr lang="zh-CN" altLang="en-US" sz="2000" b="1" dirty="0" smtClean="0">
                <a:solidFill>
                  <a:srgbClr val="0FA096"/>
                </a:solidFill>
                <a:latin typeface="微软雅黑" panose="020B0503020204020204" pitchFamily="34" charset="-122"/>
                <a:ea typeface="微软雅黑" panose="020B0503020204020204" pitchFamily="34" charset="-122"/>
              </a:rPr>
              <a:t>对质量的理解和单位换算</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1"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a:spLocks noChangeArrowheads="1"/>
          </p:cNvSpPr>
          <p:nvPr/>
        </p:nvSpPr>
        <p:spPr bwMode="auto">
          <a:xfrm>
            <a:off x="816866" y="786939"/>
            <a:ext cx="8027876" cy="3396690"/>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下列关于质量的说法中正确的是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1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的棉花比</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的铁块质量小</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将铁块压成铁饼</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质量减小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水结冰后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质量变大</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同一本物理书在地球和月球的质量是一样的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重量也是一样的</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一个鸡蛋的质量约为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50 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一名中学生的质量约为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50 kg</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把质量为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42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的铁块加热到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100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其质量是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把它熔化成铁水后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其质量是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再将其铸成铁球</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其质量是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mg;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将其搭载宇宙飞船送往火星上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其质量是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矩形 8"/>
          <p:cNvSpPr/>
          <p:nvPr/>
        </p:nvSpPr>
        <p:spPr>
          <a:xfrm>
            <a:off x="4641388" y="908152"/>
            <a:ext cx="367408"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D</a:t>
            </a:r>
            <a:endParaRPr lang="zh-CN" altLang="en-US" dirty="0"/>
          </a:p>
        </p:txBody>
      </p:sp>
      <p:sp>
        <p:nvSpPr>
          <p:cNvPr id="14" name="矩形 13"/>
          <p:cNvSpPr/>
          <p:nvPr/>
        </p:nvSpPr>
        <p:spPr>
          <a:xfrm>
            <a:off x="5952954" y="2928133"/>
            <a:ext cx="1091966"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4.2×10</a:t>
            </a:r>
            <a:r>
              <a:rPr lang="en-US" altLang="zh-CN"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dirty="0"/>
          </a:p>
        </p:txBody>
      </p:sp>
      <p:sp>
        <p:nvSpPr>
          <p:cNvPr id="15" name="矩形 14"/>
          <p:cNvSpPr/>
          <p:nvPr/>
        </p:nvSpPr>
        <p:spPr>
          <a:xfrm>
            <a:off x="2422331" y="3326452"/>
            <a:ext cx="470000"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42</a:t>
            </a:r>
            <a:endParaRPr lang="zh-CN" altLang="en-US" dirty="0"/>
          </a:p>
        </p:txBody>
      </p:sp>
      <p:sp>
        <p:nvSpPr>
          <p:cNvPr id="16" name="矩形 15"/>
          <p:cNvSpPr/>
          <p:nvPr/>
        </p:nvSpPr>
        <p:spPr>
          <a:xfrm>
            <a:off x="6054265" y="3344347"/>
            <a:ext cx="1091966"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4.2×10</a:t>
            </a:r>
            <a:r>
              <a:rPr lang="en-US" altLang="zh-CN"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7</a:t>
            </a:r>
            <a:endParaRPr lang="zh-CN" altLang="en-US" dirty="0"/>
          </a:p>
        </p:txBody>
      </p:sp>
      <p:sp>
        <p:nvSpPr>
          <p:cNvPr id="17" name="矩形 16"/>
          <p:cNvSpPr/>
          <p:nvPr/>
        </p:nvSpPr>
        <p:spPr>
          <a:xfrm>
            <a:off x="3739654" y="3732707"/>
            <a:ext cx="1159292" cy="369332"/>
          </a:xfrm>
          <a:prstGeom prst="rect">
            <a:avLst/>
          </a:prstGeom>
        </p:spPr>
        <p:txBody>
          <a:bodyPr wrap="none">
            <a:spAutoFit/>
          </a:bodyPr>
          <a:lstStyle/>
          <a:p>
            <a:pPr lvl="0" defTabSz="914400" eaLnBrk="0" fontAlgn="base" hangingPunct="0">
              <a:spcBef>
                <a:spcPct val="0"/>
              </a:spcBef>
              <a:spcAft>
                <a:spcPct val="0"/>
              </a:spcAft>
            </a:pPr>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4.2×10</a:t>
            </a:r>
            <a:r>
              <a:rPr lang="en-US" altLang="zh-CN" b="1" i="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2</a:t>
            </a:r>
            <a:endParaRPr lang="en-US" altLang="zh-CN" dirty="0" smtClean="0">
              <a:solidFill>
                <a:prstClr val="black"/>
              </a:solidFill>
              <a:latin typeface="Arial" panose="020B0604020202020204" pitchFamily="34" charset="0"/>
              <a:ea typeface="宋体" panose="02010600030101010101" pitchFamily="2" charset="-122"/>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xEl>
                                              <p:pRg st="5" end="5"/>
                                            </p:txEl>
                                          </p:spTgt>
                                        </p:tgtEl>
                                        <p:attrNameLst>
                                          <p:attrName>style.visibility</p:attrName>
                                        </p:attrNameLst>
                                      </p:cBhvr>
                                      <p:to>
                                        <p:strVal val="visible"/>
                                      </p:to>
                                    </p:set>
                                    <p:animEffect transition="in" filter="fade">
                                      <p:cBhvr>
                                        <p:cTn id="12" dur="500"/>
                                        <p:tgtEl>
                                          <p:spTgt spid="19">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08553" y="760005"/>
            <a:ext cx="7910039" cy="2150195"/>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下列说法正确的是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一名中学生的体积约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 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一钢瓶氧气密度为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 kg/m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用掉一半后它的质量和密度都变为原来的一半</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一支正在燃烧的蜡烛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它的质量不断减小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密度不断变小</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刚好能盛下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盐水的瓶子也能盛下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酒精</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24" name="文本框 17"/>
          <p:cNvSpPr txBox="1">
            <a:spLocks noChangeArrowheads="1"/>
          </p:cNvSpPr>
          <p:nvPr/>
        </p:nvSpPr>
        <p:spPr bwMode="auto">
          <a:xfrm>
            <a:off x="823087" y="341542"/>
            <a:ext cx="3663430" cy="443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探究二</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对密度的理解及其计算</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08553" y="267855"/>
            <a:ext cx="7910039" cy="4273869"/>
          </a:xfrm>
          <a:prstGeom prst="rect">
            <a:avLst/>
          </a:prstGeom>
          <a:solidFill>
            <a:schemeClr val="bg1">
              <a:lumMod val="95000"/>
            </a:schemeClr>
          </a:solidFill>
          <a:ln w="9525">
            <a:noFill/>
            <a:miter lim="800000"/>
          </a:ln>
        </p:spPr>
        <p:txBody>
          <a:bodyPr wrap="square" lIns="36000" tIns="36000" rIns="36000" bIns="36000">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答案</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]B</a:t>
            </a:r>
            <a:endPar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aphicFrame>
        <p:nvGraphicFramePr>
          <p:cNvPr id="48131" name="Object 3"/>
          <p:cNvGraphicFramePr>
            <a:graphicFrameLocks noChangeAspect="1"/>
          </p:cNvGraphicFramePr>
          <p:nvPr/>
        </p:nvGraphicFramePr>
        <p:xfrm>
          <a:off x="833438" y="695759"/>
          <a:ext cx="7867650" cy="3983037"/>
        </p:xfrm>
        <a:graphic>
          <a:graphicData uri="http://schemas.openxmlformats.org/presentationml/2006/ole">
            <mc:AlternateContent xmlns:mc="http://schemas.openxmlformats.org/markup-compatibility/2006">
              <mc:Choice xmlns:v="urn:schemas-microsoft-com:vml" Requires="v">
                <p:oleObj spid="_x0000_s3073" name="文档" r:id="rId1" imgW="7886065" imgH="4006215" progId="Word.Document.12">
                  <p:embed/>
                </p:oleObj>
              </mc:Choice>
              <mc:Fallback>
                <p:oleObj name="文档" r:id="rId1" imgW="7886065" imgH="4006215" progId="Word.Document.12">
                  <p:embed/>
                  <p:pic>
                    <p:nvPicPr>
                      <p:cNvPr id="0" name="图片 3072"/>
                      <p:cNvPicPr>
                        <a:picLocks noChangeAspect="1"/>
                      </p:cNvPicPr>
                      <p:nvPr/>
                    </p:nvPicPr>
                    <p:blipFill>
                      <a:blip r:embed="rId2"/>
                      <a:stretch>
                        <a:fillRect/>
                      </a:stretch>
                    </p:blipFill>
                    <p:spPr>
                      <a:xfrm>
                        <a:off x="833438" y="695759"/>
                        <a:ext cx="7867650" cy="3983037"/>
                      </a:xfrm>
                      <a:prstGeom prst="rect">
                        <a:avLst/>
                      </a:prstGeom>
                      <a:noFill/>
                      <a:ln w="9525">
                        <a:noFill/>
                      </a:ln>
                    </p:spPr>
                  </p:pic>
                </p:oleObj>
              </mc:Fallback>
            </mc:AlternateContent>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8131"/>
                                        </p:tgtEl>
                                        <p:attrNameLst>
                                          <p:attrName>style.visibility</p:attrName>
                                        </p:attrNameLst>
                                      </p:cBhvr>
                                      <p:to>
                                        <p:strVal val="visible"/>
                                      </p:to>
                                    </p:set>
                                    <p:animEffect transition="in" filter="fade">
                                      <p:cBhvr>
                                        <p:cTn id="12" dur="1000"/>
                                        <p:tgtEl>
                                          <p:spTgt spid="48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08553" y="314037"/>
            <a:ext cx="7910039" cy="131919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在密度知识应用交流会上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同学们想知道一个质量是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14.4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的课桌的体积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于是找来和课桌相同材质的木料作样本</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测得其质量是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14.4 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体积为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20 cm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则样本的密度为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g/cm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那么课桌的体积为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2169488" y="1200727"/>
            <a:ext cx="678391" cy="369332"/>
          </a:xfrm>
          <a:prstGeom prst="rect">
            <a:avLst/>
          </a:prstGeom>
        </p:spPr>
        <p:txBody>
          <a:bodyPr wrap="squar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0.72</a:t>
            </a:r>
            <a:endParaRPr lang="zh-CN" altLang="en-US" dirty="0"/>
          </a:p>
        </p:txBody>
      </p:sp>
      <p:sp>
        <p:nvSpPr>
          <p:cNvPr id="11" name="矩形 10"/>
          <p:cNvSpPr/>
          <p:nvPr/>
        </p:nvSpPr>
        <p:spPr>
          <a:xfrm>
            <a:off x="5522288" y="1211180"/>
            <a:ext cx="678391"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0.02</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74073"/>
            <a:ext cx="7878247" cy="903700"/>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5.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容积为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250 </a:t>
            </a:r>
            <a:r>
              <a:rPr lang="en-US" dirty="0" err="1" smtClean="0">
                <a:solidFill>
                  <a:srgbClr val="000000"/>
                </a:solidFill>
                <a:latin typeface="微软雅黑" panose="020B0503020204020204" pitchFamily="34" charset="-122"/>
                <a:ea typeface="微软雅黑" panose="020B0503020204020204" pitchFamily="34" charset="-122"/>
                <a:cs typeface="Times New Roman" panose="02020603050405020304"/>
              </a:rPr>
              <a:t>mL</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的容器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装满水后的总质量为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300 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则容器质量为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若装满另一种液体后的总质量为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250 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则这种液体的密度为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g/cm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3"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7631928" y="425225"/>
            <a:ext cx="470000"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50</a:t>
            </a:r>
            <a:endParaRPr lang="zh-CN" altLang="en-US" dirty="0"/>
          </a:p>
        </p:txBody>
      </p:sp>
      <p:sp>
        <p:nvSpPr>
          <p:cNvPr id="11" name="矩形 10"/>
          <p:cNvSpPr/>
          <p:nvPr/>
        </p:nvSpPr>
        <p:spPr>
          <a:xfrm>
            <a:off x="6915431" y="832778"/>
            <a:ext cx="535724"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0.8</a:t>
            </a:r>
            <a:endParaRPr lang="zh-CN" altLang="en-US" dirty="0"/>
          </a:p>
        </p:txBody>
      </p:sp>
      <p:grpSp>
        <p:nvGrpSpPr>
          <p:cNvPr id="12" name="组合 11"/>
          <p:cNvGrpSpPr/>
          <p:nvPr/>
        </p:nvGrpSpPr>
        <p:grpSpPr>
          <a:xfrm>
            <a:off x="794328" y="1440873"/>
            <a:ext cx="7943272" cy="2586181"/>
            <a:chOff x="803564" y="1717964"/>
            <a:chExt cx="7943272" cy="2586181"/>
          </a:xfrm>
        </p:grpSpPr>
        <p:sp>
          <p:nvSpPr>
            <p:cNvPr id="16" name="矩形 15"/>
            <p:cNvSpPr/>
            <p:nvPr/>
          </p:nvSpPr>
          <p:spPr>
            <a:xfrm>
              <a:off x="803564" y="1717964"/>
              <a:ext cx="7943272" cy="25861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7" name="Object 2"/>
            <p:cNvGraphicFramePr>
              <a:graphicFrameLocks noChangeAspect="1"/>
            </p:cNvGraphicFramePr>
            <p:nvPr/>
          </p:nvGraphicFramePr>
          <p:xfrm>
            <a:off x="861148" y="1786803"/>
            <a:ext cx="7804150" cy="2390775"/>
          </p:xfrm>
          <a:graphic>
            <a:graphicData uri="http://schemas.openxmlformats.org/presentationml/2006/ole">
              <mc:AlternateContent xmlns:mc="http://schemas.openxmlformats.org/markup-compatibility/2006">
                <mc:Choice xmlns:v="urn:schemas-microsoft-com:vml" Requires="v">
                  <p:oleObj spid="_x0000_s4097" name="文档" r:id="rId1" imgW="7893050" imgH="2420620" progId="Word.Document.12">
                    <p:embed/>
                  </p:oleObj>
                </mc:Choice>
                <mc:Fallback>
                  <p:oleObj name="文档" r:id="rId1" imgW="7893050" imgH="2420620" progId="Word.Document.12">
                    <p:embed/>
                    <p:pic>
                      <p:nvPicPr>
                        <p:cNvPr id="0" name="图片 4096"/>
                        <p:cNvPicPr>
                          <a:picLocks noChangeAspect="1"/>
                        </p:cNvPicPr>
                        <p:nvPr/>
                      </p:nvPicPr>
                      <p:blipFill>
                        <a:blip r:embed="rId2"/>
                        <a:stretch>
                          <a:fillRect/>
                        </a:stretch>
                      </p:blipFill>
                      <p:spPr>
                        <a:xfrm>
                          <a:off x="861148" y="1786803"/>
                          <a:ext cx="7804150" cy="2390775"/>
                        </a:xfrm>
                        <a:prstGeom prst="rect">
                          <a:avLst/>
                        </a:prstGeom>
                        <a:noFill/>
                        <a:ln w="9525">
                          <a:noFill/>
                        </a:ln>
                      </p:spPr>
                    </p:pic>
                  </p:oleObj>
                </mc:Fallback>
              </mc:AlternateContent>
            </a:graphicData>
          </a:graphic>
        </p:graphicFrame>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23273"/>
            <a:ext cx="4512515" cy="381218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6.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林红同学分别测量了三块橡皮泥的质量和体积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并根据测量数据绘制了如图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所示的图像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则橡皮泥的密度是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kg/m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另一块同种橡皮泥的体积为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20 cm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则其质量是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4-1</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pic>
        <p:nvPicPr>
          <p:cNvPr id="8" name="20JX22.EPS" descr="id:2147499954;FounderCES"/>
          <p:cNvPicPr/>
          <p:nvPr/>
        </p:nvPicPr>
        <p:blipFill>
          <a:blip r:embed="rId1" cstate="print">
            <a:clrChange>
              <a:clrFrom>
                <a:srgbClr val="FFFFFF"/>
              </a:clrFrom>
              <a:clrTo>
                <a:srgbClr val="FFFFFF">
                  <a:alpha val="0"/>
                </a:srgbClr>
              </a:clrTo>
            </a:clrChange>
          </a:blip>
          <a:stretch>
            <a:fillRect/>
          </a:stretch>
        </p:blipFill>
        <p:spPr>
          <a:xfrm>
            <a:off x="2352271" y="2381251"/>
            <a:ext cx="1533468" cy="1187503"/>
          </a:xfrm>
          <a:prstGeom prst="rect">
            <a:avLst/>
          </a:prstGeom>
        </p:spPr>
      </p:pic>
      <p:grpSp>
        <p:nvGrpSpPr>
          <p:cNvPr id="10" name="组合 9"/>
          <p:cNvGrpSpPr/>
          <p:nvPr/>
        </p:nvGrpSpPr>
        <p:grpSpPr>
          <a:xfrm>
            <a:off x="5347855" y="443346"/>
            <a:ext cx="3389745" cy="2844799"/>
            <a:chOff x="4941454" y="-997527"/>
            <a:chExt cx="3389745" cy="2844799"/>
          </a:xfrm>
        </p:grpSpPr>
        <p:sp>
          <p:nvSpPr>
            <p:cNvPr id="11" name="矩形 10"/>
            <p:cNvSpPr/>
            <p:nvPr/>
          </p:nvSpPr>
          <p:spPr>
            <a:xfrm>
              <a:off x="4941454" y="-997527"/>
              <a:ext cx="3389745" cy="2844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2" name="Object 2"/>
            <p:cNvGraphicFramePr>
              <a:graphicFrameLocks noChangeAspect="1"/>
            </p:cNvGraphicFramePr>
            <p:nvPr/>
          </p:nvGraphicFramePr>
          <p:xfrm>
            <a:off x="5097462" y="-897948"/>
            <a:ext cx="3214687" cy="2662238"/>
          </p:xfrm>
          <a:graphic>
            <a:graphicData uri="http://schemas.openxmlformats.org/presentationml/2006/ole">
              <mc:AlternateContent xmlns:mc="http://schemas.openxmlformats.org/markup-compatibility/2006">
                <mc:Choice xmlns:v="urn:schemas-microsoft-com:vml" Requires="v">
                  <p:oleObj spid="_x0000_s5121" name="文档" r:id="rId2" imgW="3379470" imgH="2808605" progId="Word.Document.12">
                    <p:embed/>
                  </p:oleObj>
                </mc:Choice>
                <mc:Fallback>
                  <p:oleObj name="文档" r:id="rId2" imgW="3379470" imgH="2808605" progId="Word.Document.12">
                    <p:embed/>
                    <p:pic>
                      <p:nvPicPr>
                        <p:cNvPr id="0" name="图片 5120"/>
                        <p:cNvPicPr>
                          <a:picLocks noChangeAspect="1"/>
                        </p:cNvPicPr>
                        <p:nvPr/>
                      </p:nvPicPr>
                      <p:blipFill>
                        <a:blip r:embed="rId3"/>
                        <a:stretch>
                          <a:fillRect/>
                        </a:stretch>
                      </p:blipFill>
                      <p:spPr>
                        <a:xfrm>
                          <a:off x="5097462" y="-897948"/>
                          <a:ext cx="3214687" cy="2662238"/>
                        </a:xfrm>
                        <a:prstGeom prst="rect">
                          <a:avLst/>
                        </a:prstGeom>
                        <a:noFill/>
                        <a:ln w="9525">
                          <a:noFill/>
                        </a:ln>
                      </p:spPr>
                    </p:pic>
                  </p:oleObj>
                </mc:Fallback>
              </mc:AlternateContent>
            </a:graphicData>
          </a:graphic>
        </p:graphicFrame>
      </p:grpSp>
      <p:sp>
        <p:nvSpPr>
          <p:cNvPr id="13" name="矩形 12"/>
          <p:cNvSpPr/>
          <p:nvPr/>
        </p:nvSpPr>
        <p:spPr>
          <a:xfrm>
            <a:off x="3508777" y="1212478"/>
            <a:ext cx="883575"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2×10</a:t>
            </a:r>
            <a:r>
              <a:rPr lang="en-US" altLang="zh-CN"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dirty="0"/>
          </a:p>
        </p:txBody>
      </p:sp>
      <p:sp>
        <p:nvSpPr>
          <p:cNvPr id="16" name="矩形 15"/>
          <p:cNvSpPr/>
          <p:nvPr/>
        </p:nvSpPr>
        <p:spPr>
          <a:xfrm>
            <a:off x="1397237" y="2034514"/>
            <a:ext cx="470000"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40</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74073"/>
            <a:ext cx="7878247" cy="2929254"/>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7.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一个容积</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0</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=500 cm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、质量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0</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=0.5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的瓶子里装有水。乌鸦为了喝到瓶子里的水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就衔了很多的小石块填到瓶子里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让水面上升到瓶口</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若瓶内有质量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=0.4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求：</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水的密度</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kg/m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石块的密度</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=2.6</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kg/m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瓶中水的体积</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乌鸦投入瓶子中的石块的体积</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乌鸦投入石块后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瓶子、石块和水的总质量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6473651" y="1858818"/>
            <a:ext cx="1589694" cy="1435906"/>
            <a:chOff x="6473651" y="1858818"/>
            <a:chExt cx="1589694" cy="1435906"/>
          </a:xfrm>
        </p:grpSpPr>
        <p:pic>
          <p:nvPicPr>
            <p:cNvPr id="10" name="7jk30.EPS" descr="id:2147499968;FounderCES"/>
            <p:cNvPicPr/>
            <p:nvPr/>
          </p:nvPicPr>
          <p:blipFill>
            <a:blip r:embed="rId1" cstate="print">
              <a:clrChange>
                <a:clrFrom>
                  <a:srgbClr val="FFFFFF"/>
                </a:clrFrom>
                <a:clrTo>
                  <a:srgbClr val="FFFFFF">
                    <a:alpha val="0"/>
                  </a:srgbClr>
                </a:clrTo>
              </a:clrChange>
            </a:blip>
            <a:stretch>
              <a:fillRect/>
            </a:stretch>
          </p:blipFill>
          <p:spPr>
            <a:xfrm>
              <a:off x="6473651" y="1858818"/>
              <a:ext cx="1589694" cy="980349"/>
            </a:xfrm>
            <a:prstGeom prst="rect">
              <a:avLst/>
            </a:prstGeom>
          </p:spPr>
        </p:pic>
        <p:sp>
          <p:nvSpPr>
            <p:cNvPr id="11" name="矩形 10"/>
            <p:cNvSpPr/>
            <p:nvPr/>
          </p:nvSpPr>
          <p:spPr>
            <a:xfrm>
              <a:off x="7034692" y="2925392"/>
              <a:ext cx="784189" cy="369332"/>
            </a:xfrm>
            <a:prstGeom prst="rect">
              <a:avLst/>
            </a:prstGeom>
          </p:spPr>
          <p:txBody>
            <a:bodyPr wrap="none">
              <a:spAutoFit/>
            </a:bodyPr>
            <a:lstStyle/>
            <a:p>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4-2</a:t>
              </a:r>
              <a:endParaRPr lang="zh-CN" altLang="en-US" dirty="0"/>
            </a:p>
          </p:txBody>
        </p:sp>
      </p:grpSp>
      <p:graphicFrame>
        <p:nvGraphicFramePr>
          <p:cNvPr id="17409" name="Object 1"/>
          <p:cNvGraphicFramePr>
            <a:graphicFrameLocks noChangeAspect="1"/>
          </p:cNvGraphicFramePr>
          <p:nvPr/>
        </p:nvGraphicFramePr>
        <p:xfrm>
          <a:off x="850468" y="3422072"/>
          <a:ext cx="7704137" cy="752475"/>
        </p:xfrm>
        <a:graphic>
          <a:graphicData uri="http://schemas.openxmlformats.org/presentationml/2006/ole">
            <mc:AlternateContent xmlns:mc="http://schemas.openxmlformats.org/markup-compatibility/2006">
              <mc:Choice xmlns:v="urn:schemas-microsoft-com:vml" Requires="v">
                <p:oleObj spid="_x0000_s6145" name="文档" r:id="rId2" imgW="7713980" imgH="754380" progId="Word.Document.12">
                  <p:embed/>
                </p:oleObj>
              </mc:Choice>
              <mc:Fallback>
                <p:oleObj name="文档" r:id="rId2" imgW="7713980" imgH="754380" progId="Word.Document.12">
                  <p:embed/>
                  <p:pic>
                    <p:nvPicPr>
                      <p:cNvPr id="0" name="图片 6144"/>
                      <p:cNvPicPr>
                        <a:picLocks noChangeAspect="1"/>
                      </p:cNvPicPr>
                      <p:nvPr/>
                    </p:nvPicPr>
                    <p:blipFill>
                      <a:blip r:embed="rId3"/>
                      <a:stretch>
                        <a:fillRect/>
                      </a:stretch>
                    </p:blipFill>
                    <p:spPr>
                      <a:xfrm>
                        <a:off x="850468" y="3422072"/>
                        <a:ext cx="7704137" cy="752475"/>
                      </a:xfrm>
                      <a:prstGeom prst="rect">
                        <a:avLst/>
                      </a:prstGeom>
                      <a:noFill/>
                      <a:ln w="9525">
                        <a:noFill/>
                      </a:ln>
                    </p:spPr>
                  </p:pic>
                </p:oleObj>
              </mc:Fallback>
            </mc:AlternateContent>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09"/>
                                        </p:tgtEl>
                                        <p:attrNameLst>
                                          <p:attrName>style.visibility</p:attrName>
                                        </p:attrNameLst>
                                      </p:cBhvr>
                                      <p:to>
                                        <p:strVal val="visible"/>
                                      </p:to>
                                    </p:set>
                                    <p:animEffect transition="in" filter="fade">
                                      <p:cBhvr>
                                        <p:cTn id="7" dur="500"/>
                                        <p:tgtEl>
                                          <p:spTgt spid="17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74073"/>
            <a:ext cx="7878247" cy="2150195"/>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7.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一个容积</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0</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=500 cm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、质量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0</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=0.5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的瓶子里装有水。乌鸦为了喝到瓶子里的水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就衔了很多的小石块填到瓶子里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让水面上升到瓶口</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若瓶内有质量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=0.4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求：</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水的密度</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kg/m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石块的密度</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=2.6</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kg/m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乌鸦投入瓶子中的石块的体积</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3" name="组合 11"/>
          <p:cNvGrpSpPr/>
          <p:nvPr/>
        </p:nvGrpSpPr>
        <p:grpSpPr>
          <a:xfrm>
            <a:off x="6473651" y="1858818"/>
            <a:ext cx="1589694" cy="1435906"/>
            <a:chOff x="6473651" y="1858818"/>
            <a:chExt cx="1589694" cy="1435906"/>
          </a:xfrm>
        </p:grpSpPr>
        <p:pic>
          <p:nvPicPr>
            <p:cNvPr id="10" name="7jk30.EPS" descr="id:2147499968;FounderCES"/>
            <p:cNvPicPr/>
            <p:nvPr/>
          </p:nvPicPr>
          <p:blipFill>
            <a:blip r:embed="rId1" cstate="print">
              <a:clrChange>
                <a:clrFrom>
                  <a:srgbClr val="FFFFFF"/>
                </a:clrFrom>
                <a:clrTo>
                  <a:srgbClr val="FFFFFF">
                    <a:alpha val="0"/>
                  </a:srgbClr>
                </a:clrTo>
              </a:clrChange>
            </a:blip>
            <a:stretch>
              <a:fillRect/>
            </a:stretch>
          </p:blipFill>
          <p:spPr>
            <a:xfrm>
              <a:off x="6473651" y="1858818"/>
              <a:ext cx="1589694" cy="980349"/>
            </a:xfrm>
            <a:prstGeom prst="rect">
              <a:avLst/>
            </a:prstGeom>
          </p:spPr>
        </p:pic>
        <p:sp>
          <p:nvSpPr>
            <p:cNvPr id="11" name="矩形 10"/>
            <p:cNvSpPr/>
            <p:nvPr/>
          </p:nvSpPr>
          <p:spPr>
            <a:xfrm>
              <a:off x="7034692" y="2925392"/>
              <a:ext cx="784189" cy="369332"/>
            </a:xfrm>
            <a:prstGeom prst="rect">
              <a:avLst/>
            </a:prstGeom>
          </p:spPr>
          <p:txBody>
            <a:bodyPr wrap="none">
              <a:spAutoFit/>
            </a:bodyPr>
            <a:lstStyle/>
            <a:p>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4-2</a:t>
              </a:r>
              <a:endParaRPr lang="zh-CN" altLang="en-US" dirty="0"/>
            </a:p>
          </p:txBody>
        </p:sp>
      </p:grpSp>
      <p:sp>
        <p:nvSpPr>
          <p:cNvPr id="12" name="TextBox 11"/>
          <p:cNvSpPr txBox="1"/>
          <p:nvPr/>
        </p:nvSpPr>
        <p:spPr>
          <a:xfrm>
            <a:off x="822037" y="3371273"/>
            <a:ext cx="7509163" cy="488201"/>
          </a:xfrm>
          <a:prstGeom prst="rect">
            <a:avLst/>
          </a:prstGeom>
          <a:noFill/>
        </p:spPr>
        <p:txBody>
          <a:bodyPr wrap="square" lIns="36000" tIns="36000" rIns="36000" bIns="36000" rtlCol="0">
            <a:spAutoFit/>
          </a:bodyPr>
          <a:lstStyle/>
          <a:p>
            <a:pPr>
              <a:lnSpc>
                <a:spcPct val="150000"/>
              </a:lnSpc>
              <a:spcAft>
                <a:spcPts val="0"/>
              </a:spcAft>
            </a:pP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解</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:(2)</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投入瓶子中的石块的体积</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V</a:t>
            </a:r>
            <a:r>
              <a:rPr 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2</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V</a:t>
            </a:r>
            <a:r>
              <a:rPr 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0</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V</a:t>
            </a:r>
            <a:r>
              <a:rPr 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1</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=500 cm</a:t>
            </a:r>
            <a:r>
              <a:rPr 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3</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-400 cm</a:t>
            </a:r>
            <a:r>
              <a:rPr 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3</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=100 cm</a:t>
            </a:r>
            <a:r>
              <a:rPr 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3</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74073"/>
            <a:ext cx="7878247" cy="2150195"/>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7.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一个容积</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0</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=500 cm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、质量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0</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=0.5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的瓶子里装有水。乌鸦为了喝到瓶子里的水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就衔了很多的小石块填到瓶子里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让水面上升到瓶口</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若瓶内有质量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=0.4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求：</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水的密度</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kg/m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石块的密度</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=2.6</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kg/m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乌鸦投入石块后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瓶子、石块和水的总质量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3" name="组合 11"/>
          <p:cNvGrpSpPr/>
          <p:nvPr/>
        </p:nvGrpSpPr>
        <p:grpSpPr>
          <a:xfrm>
            <a:off x="6473651" y="1858818"/>
            <a:ext cx="1589694" cy="1435906"/>
            <a:chOff x="6473651" y="1858818"/>
            <a:chExt cx="1589694" cy="1435906"/>
          </a:xfrm>
        </p:grpSpPr>
        <p:pic>
          <p:nvPicPr>
            <p:cNvPr id="10" name="7jk30.EPS" descr="id:2147499968;FounderCES"/>
            <p:cNvPicPr/>
            <p:nvPr/>
          </p:nvPicPr>
          <p:blipFill>
            <a:blip r:embed="rId1" cstate="print">
              <a:clrChange>
                <a:clrFrom>
                  <a:srgbClr val="FFFFFF"/>
                </a:clrFrom>
                <a:clrTo>
                  <a:srgbClr val="FFFFFF">
                    <a:alpha val="0"/>
                  </a:srgbClr>
                </a:clrTo>
              </a:clrChange>
            </a:blip>
            <a:stretch>
              <a:fillRect/>
            </a:stretch>
          </p:blipFill>
          <p:spPr>
            <a:xfrm>
              <a:off x="6473651" y="1858818"/>
              <a:ext cx="1589694" cy="980349"/>
            </a:xfrm>
            <a:prstGeom prst="rect">
              <a:avLst/>
            </a:prstGeom>
          </p:spPr>
        </p:pic>
        <p:sp>
          <p:nvSpPr>
            <p:cNvPr id="11" name="矩形 10"/>
            <p:cNvSpPr/>
            <p:nvPr/>
          </p:nvSpPr>
          <p:spPr>
            <a:xfrm>
              <a:off x="7034692" y="2925392"/>
              <a:ext cx="784189" cy="369332"/>
            </a:xfrm>
            <a:prstGeom prst="rect">
              <a:avLst/>
            </a:prstGeom>
          </p:spPr>
          <p:txBody>
            <a:bodyPr wrap="none">
              <a:spAutoFit/>
            </a:bodyPr>
            <a:lstStyle/>
            <a:p>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4-2</a:t>
              </a:r>
              <a:endParaRPr lang="zh-CN" altLang="en-US" dirty="0"/>
            </a:p>
          </p:txBody>
        </p:sp>
      </p:grpSp>
      <p:sp>
        <p:nvSpPr>
          <p:cNvPr id="12" name="TextBox 11"/>
          <p:cNvSpPr txBox="1"/>
          <p:nvPr/>
        </p:nvSpPr>
        <p:spPr>
          <a:xfrm>
            <a:off x="849745" y="3223491"/>
            <a:ext cx="7481455" cy="1319198"/>
          </a:xfrm>
          <a:prstGeom prst="rect">
            <a:avLst/>
          </a:prstGeom>
          <a:noFill/>
        </p:spPr>
        <p:txBody>
          <a:bodyPr wrap="square" lIns="36000" tIns="36000" rIns="36000" bIns="36000" rtlCol="0">
            <a:spAutoFit/>
          </a:bodyPr>
          <a:lstStyle/>
          <a:p>
            <a:pPr>
              <a:lnSpc>
                <a:spcPct val="150000"/>
              </a:lnSpc>
              <a:spcAft>
                <a:spcPts val="0"/>
              </a:spcAft>
            </a:pP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解</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:(3)</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石块的质量</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m</a:t>
            </a:r>
            <a:r>
              <a:rPr lang="zh-CN" alt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石</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ρ</a:t>
            </a:r>
            <a:r>
              <a:rPr lang="zh-CN" alt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石</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V</a:t>
            </a:r>
            <a:r>
              <a:rPr 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2</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=2.6 g/cm</a:t>
            </a:r>
            <a:r>
              <a:rPr 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3</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×100 cm</a:t>
            </a:r>
            <a:r>
              <a:rPr 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3</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=260 g,</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m</a:t>
            </a:r>
            <a:r>
              <a:rPr 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0</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=0.5 kg=500 g,</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m</a:t>
            </a:r>
            <a:r>
              <a:rPr 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1</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=0.4 kg=400 g,</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则</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m</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m</a:t>
            </a:r>
            <a:r>
              <a:rPr lang="zh-CN" alt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石</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m</a:t>
            </a:r>
            <a:r>
              <a:rPr 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0</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m</a:t>
            </a:r>
            <a:r>
              <a:rPr 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1</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=260 g+500 g+400 g=1160 g</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748145"/>
            <a:ext cx="7910039" cy="854777"/>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8.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[2018</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江西</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寒冷的冬天</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祼露在室外的自来水管爆裂</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其原因是水管中的水由液态变成固态时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减小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增大。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24" name="文本框 17"/>
          <p:cNvSpPr txBox="1">
            <a:spLocks noChangeArrowheads="1"/>
          </p:cNvSpPr>
          <p:nvPr/>
        </p:nvSpPr>
        <p:spPr bwMode="auto">
          <a:xfrm>
            <a:off x="823087" y="341542"/>
            <a:ext cx="2893988" cy="443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探究三</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密度知识的应用</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2601443" y="1210315"/>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密度</a:t>
            </a:r>
            <a:endParaRPr lang="zh-CN" altLang="en-US" dirty="0"/>
          </a:p>
        </p:txBody>
      </p:sp>
      <p:sp>
        <p:nvSpPr>
          <p:cNvPr id="11" name="矩形 10"/>
          <p:cNvSpPr/>
          <p:nvPr/>
        </p:nvSpPr>
        <p:spPr>
          <a:xfrm>
            <a:off x="4014317" y="1211613"/>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体积</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2637508"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a:solidFill>
                  <a:srgbClr val="0FA096"/>
                </a:solidFill>
                <a:latin typeface="微软雅黑" panose="020B0503020204020204" pitchFamily="34" charset="-122"/>
                <a:ea typeface="微软雅黑" panose="020B0503020204020204" pitchFamily="34" charset="-122"/>
              </a:rPr>
              <a:t>考点一　</a:t>
            </a:r>
            <a:r>
              <a:rPr lang="zh-CN" altLang="en-US" sz="2000" b="1" dirty="0" smtClean="0">
                <a:solidFill>
                  <a:srgbClr val="0FA096"/>
                </a:solidFill>
                <a:latin typeface="微软雅黑" panose="020B0503020204020204" pitchFamily="34" charset="-122"/>
                <a:ea typeface="微软雅黑" panose="020B0503020204020204" pitchFamily="34" charset="-122"/>
              </a:rPr>
              <a:t>质量及其测量</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25" name="文本框 18"/>
          <p:cNvSpPr txBox="1">
            <a:spLocks noChangeArrowheads="1"/>
          </p:cNvSpPr>
          <p:nvPr/>
        </p:nvSpPr>
        <p:spPr bwMode="auto">
          <a:xfrm>
            <a:off x="816866" y="818195"/>
            <a:ext cx="7910039" cy="381218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质量：</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物体所含物质的多少</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用字母</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表示。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质量是物体本身的一种属性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它不随</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endParaRPr lang="en-US" u="sng" dirty="0" smtClean="0">
              <a:solidFill>
                <a:srgbClr val="000000"/>
              </a:solidFill>
              <a:uFill>
                <a:solidFill>
                  <a:srgbClr val="000000"/>
                </a:solidFill>
              </a:uFill>
              <a:latin typeface="微软雅黑" panose="020B0503020204020204" pitchFamily="34" charset="-122"/>
              <a:cs typeface="Times New Roman" panose="02020603050405020304"/>
            </a:endParaRPr>
          </a:p>
          <a:p>
            <a:pP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的变化而变化。例如</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一定质量的水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熔化后质量不变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航天员从地球到月球</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位置改变但质量不变。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质量的单位：</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在国际单位制中质量的基本单位是千克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用符号</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表示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常用单位有吨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、毫克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(mg)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t=</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kg,1 kg=</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g,1 g=</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endParaRPr lang="en-US" u="sng" dirty="0" smtClean="0">
              <a:solidFill>
                <a:srgbClr val="000000"/>
              </a:solidFill>
              <a:uFill>
                <a:solidFill>
                  <a:srgbClr val="000000"/>
                </a:solidFill>
              </a:uFill>
              <a:latin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mg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常见物体的质量：</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一个鸡蛋的质量约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50 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一名中学生的质量约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50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一个苹果的质量约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150 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500 </a:t>
            </a:r>
            <a:r>
              <a:rPr lang="en-US" dirty="0" err="1" smtClean="0">
                <a:solidFill>
                  <a:srgbClr val="000000"/>
                </a:solidFill>
                <a:latin typeface="微软雅黑" panose="020B0503020204020204" pitchFamily="34" charset="-122"/>
                <a:ea typeface="微软雅黑" panose="020B0503020204020204" pitchFamily="34" charset="-122"/>
                <a:cs typeface="Times New Roman" panose="02020603050405020304"/>
              </a:rPr>
              <a:t>mL</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矿泉水的质量约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500 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矩形 8"/>
          <p:cNvSpPr/>
          <p:nvPr/>
        </p:nvSpPr>
        <p:spPr>
          <a:xfrm>
            <a:off x="4871625" y="879247"/>
            <a:ext cx="410690" cy="369332"/>
          </a:xfrm>
          <a:prstGeom prst="rect">
            <a:avLst/>
          </a:prstGeom>
        </p:spPr>
        <p:txBody>
          <a:bodyPr wrap="none">
            <a:spAutoFit/>
          </a:bodyPr>
          <a:lstStyle/>
          <a:p>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m</a:t>
            </a:r>
            <a:endParaRPr lang="zh-CN" altLang="en-US" dirty="0"/>
          </a:p>
        </p:txBody>
      </p:sp>
      <p:sp>
        <p:nvSpPr>
          <p:cNvPr id="10" name="矩形 9"/>
          <p:cNvSpPr/>
          <p:nvPr/>
        </p:nvSpPr>
        <p:spPr>
          <a:xfrm>
            <a:off x="4689293" y="1302328"/>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形状</a:t>
            </a:r>
            <a:endParaRPr lang="zh-CN" altLang="en-US" dirty="0"/>
          </a:p>
        </p:txBody>
      </p:sp>
      <p:sp>
        <p:nvSpPr>
          <p:cNvPr id="12" name="矩形 11"/>
          <p:cNvSpPr/>
          <p:nvPr/>
        </p:nvSpPr>
        <p:spPr>
          <a:xfrm>
            <a:off x="5705582" y="1277566"/>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状态</a:t>
            </a:r>
            <a:endParaRPr lang="zh-CN" altLang="en-US" dirty="0"/>
          </a:p>
        </p:txBody>
      </p:sp>
      <p:sp>
        <p:nvSpPr>
          <p:cNvPr id="13" name="矩形 12"/>
          <p:cNvSpPr/>
          <p:nvPr/>
        </p:nvSpPr>
        <p:spPr>
          <a:xfrm>
            <a:off x="6786093" y="1286514"/>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位置</a:t>
            </a:r>
            <a:endParaRPr lang="zh-CN" altLang="en-US" dirty="0"/>
          </a:p>
        </p:txBody>
      </p:sp>
      <p:sp>
        <p:nvSpPr>
          <p:cNvPr id="14" name="矩形 13"/>
          <p:cNvSpPr/>
          <p:nvPr/>
        </p:nvSpPr>
        <p:spPr>
          <a:xfrm>
            <a:off x="7848129" y="1276556"/>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温度</a:t>
            </a:r>
            <a:endParaRPr lang="zh-CN" altLang="en-US" dirty="0"/>
          </a:p>
        </p:txBody>
      </p:sp>
      <p:sp>
        <p:nvSpPr>
          <p:cNvPr id="15" name="矩形 14"/>
          <p:cNvSpPr/>
          <p:nvPr/>
        </p:nvSpPr>
        <p:spPr>
          <a:xfrm>
            <a:off x="4536351" y="2949203"/>
            <a:ext cx="564578"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10</a:t>
            </a:r>
            <a:r>
              <a:rPr lang="en-US" altLang="zh-CN"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dirty="0"/>
          </a:p>
        </p:txBody>
      </p:sp>
      <p:sp>
        <p:nvSpPr>
          <p:cNvPr id="17" name="矩形 16"/>
          <p:cNvSpPr/>
          <p:nvPr/>
        </p:nvSpPr>
        <p:spPr>
          <a:xfrm>
            <a:off x="6374388" y="2949204"/>
            <a:ext cx="564578"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10</a:t>
            </a:r>
            <a:r>
              <a:rPr lang="en-US" altLang="zh-CN"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dirty="0"/>
          </a:p>
        </p:txBody>
      </p:sp>
      <p:sp>
        <p:nvSpPr>
          <p:cNvPr id="18" name="矩形 17"/>
          <p:cNvSpPr/>
          <p:nvPr/>
        </p:nvSpPr>
        <p:spPr>
          <a:xfrm>
            <a:off x="7879914" y="2939967"/>
            <a:ext cx="564578"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10</a:t>
            </a:r>
            <a:r>
              <a:rPr lang="en-US" altLang="zh-CN"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dirty="0"/>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
                                            <p:txEl>
                                              <p:pRg st="1" end="1"/>
                                            </p:txEl>
                                          </p:spTgt>
                                        </p:tgtEl>
                                        <p:attrNameLst>
                                          <p:attrName>style.visibility</p:attrName>
                                        </p:attrNameLst>
                                      </p:cBhvr>
                                      <p:to>
                                        <p:strVal val="visible"/>
                                      </p:to>
                                    </p:set>
                                    <p:animEffect transition="in" filter="fade">
                                      <p:cBhvr>
                                        <p:cTn id="12" dur="500"/>
                                        <p:tgtEl>
                                          <p:spTgt spid="25">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5">
                                            <p:txEl>
                                              <p:pRg st="2" end="2"/>
                                            </p:txEl>
                                          </p:spTgt>
                                        </p:tgtEl>
                                        <p:attrNameLst>
                                          <p:attrName>style.visibility</p:attrName>
                                        </p:attrNameLst>
                                      </p:cBhvr>
                                      <p:to>
                                        <p:strVal val="visible"/>
                                      </p:to>
                                    </p:set>
                                    <p:animEffect transition="in" filter="fade">
                                      <p:cBhvr>
                                        <p:cTn id="15" dur="500"/>
                                        <p:tgtEl>
                                          <p:spTgt spid="2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5">
                                            <p:txEl>
                                              <p:pRg st="3" end="3"/>
                                            </p:txEl>
                                          </p:spTgt>
                                        </p:tgtEl>
                                        <p:attrNameLst>
                                          <p:attrName>style.visibility</p:attrName>
                                        </p:attrNameLst>
                                      </p:cBhvr>
                                      <p:to>
                                        <p:strVal val="visible"/>
                                      </p:to>
                                    </p:set>
                                    <p:animEffect transition="in" filter="fade">
                                      <p:cBhvr>
                                        <p:cTn id="40" dur="500"/>
                                        <p:tgtEl>
                                          <p:spTgt spid="25">
                                            <p:txEl>
                                              <p:pRg st="3" end="3"/>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25">
                                            <p:txEl>
                                              <p:pRg st="4" end="4"/>
                                            </p:txEl>
                                          </p:spTgt>
                                        </p:tgtEl>
                                        <p:attrNameLst>
                                          <p:attrName>style.visibility</p:attrName>
                                        </p:attrNameLst>
                                      </p:cBhvr>
                                      <p:to>
                                        <p:strVal val="visible"/>
                                      </p:to>
                                    </p:set>
                                    <p:animEffect transition="in" filter="fade">
                                      <p:cBhvr>
                                        <p:cTn id="43" dur="500"/>
                                        <p:tgtEl>
                                          <p:spTgt spid="25">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25">
                                            <p:txEl>
                                              <p:pRg st="5" end="5"/>
                                            </p:txEl>
                                          </p:spTgt>
                                        </p:tgtEl>
                                        <p:attrNameLst>
                                          <p:attrName>style.visibility</p:attrName>
                                        </p:attrNameLst>
                                      </p:cBhvr>
                                      <p:to>
                                        <p:strVal val="visible"/>
                                      </p:to>
                                    </p:set>
                                    <p:animEffect transition="in" filter="fade">
                                      <p:cBhvr>
                                        <p:cTn id="63" dur="500"/>
                                        <p:tgtEl>
                                          <p:spTgt spid="2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P spid="14" grpId="0"/>
      <p:bldP spid="15" grpId="0"/>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7" y="316017"/>
            <a:ext cx="7878246" cy="3396690"/>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9.</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所示是一定质量的水的体积随温度变化的关系图像。分析图像可知：</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D</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点时水的密度</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选填“大于”“等于”或“小于”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E</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点时水的密度。</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在北方寒冷的冬天</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湖面上结了厚厚的一层冰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而鱼却能在很深的湖底自由地生活</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请你估计一下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湖底的水温比较接近</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3" name="组合 9"/>
          <p:cNvGrpSpPr/>
          <p:nvPr/>
        </p:nvGrpSpPr>
        <p:grpSpPr>
          <a:xfrm>
            <a:off x="3661117" y="837353"/>
            <a:ext cx="1849951" cy="1646208"/>
            <a:chOff x="3054288" y="862158"/>
            <a:chExt cx="1849951" cy="1646208"/>
          </a:xfrm>
        </p:grpSpPr>
        <p:sp>
          <p:nvSpPr>
            <p:cNvPr id="7" name="矩形 6"/>
            <p:cNvSpPr/>
            <p:nvPr/>
          </p:nvSpPr>
          <p:spPr>
            <a:xfrm>
              <a:off x="3492749" y="2000535"/>
              <a:ext cx="784189"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4-3</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8" name="18ZX35.EPS" descr="id:2147499982;FounderCES"/>
            <p:cNvPicPr/>
            <p:nvPr/>
          </p:nvPicPr>
          <p:blipFill>
            <a:blip r:embed="rId1" cstate="print">
              <a:clrChange>
                <a:clrFrom>
                  <a:srgbClr val="FFFFFF"/>
                </a:clrFrom>
                <a:clrTo>
                  <a:srgbClr val="FFFFFF">
                    <a:alpha val="0"/>
                  </a:srgbClr>
                </a:clrTo>
              </a:clrChange>
            </a:blip>
            <a:stretch>
              <a:fillRect/>
            </a:stretch>
          </p:blipFill>
          <p:spPr>
            <a:xfrm>
              <a:off x="3054288" y="862158"/>
              <a:ext cx="1849951" cy="1107957"/>
            </a:xfrm>
            <a:prstGeom prst="rect">
              <a:avLst/>
            </a:prstGeom>
          </p:spPr>
        </p:pic>
      </p:grpSp>
      <p:sp>
        <p:nvSpPr>
          <p:cNvPr id="11" name="矩形 10"/>
          <p:cNvSpPr/>
          <p:nvPr/>
        </p:nvSpPr>
        <p:spPr>
          <a:xfrm>
            <a:off x="2694095" y="2418361"/>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大于</a:t>
            </a:r>
            <a:endParaRPr lang="zh-CN" altLang="en-US" dirty="0"/>
          </a:p>
        </p:txBody>
      </p:sp>
      <p:sp>
        <p:nvSpPr>
          <p:cNvPr id="12" name="矩形 11"/>
          <p:cNvSpPr/>
          <p:nvPr/>
        </p:nvSpPr>
        <p:spPr>
          <a:xfrm>
            <a:off x="5051703" y="3268828"/>
            <a:ext cx="327334"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dirty="0"/>
          </a:p>
        </p:txBody>
      </p:sp>
      <p:sp>
        <p:nvSpPr>
          <p:cNvPr id="16" name="文本框 18"/>
          <p:cNvSpPr txBox="1">
            <a:spLocks noChangeArrowheads="1"/>
          </p:cNvSpPr>
          <p:nvPr/>
        </p:nvSpPr>
        <p:spPr bwMode="auto">
          <a:xfrm>
            <a:off x="827026" y="3691908"/>
            <a:ext cx="7910039" cy="851763"/>
          </a:xfrm>
          <a:prstGeom prst="rect">
            <a:avLst/>
          </a:prstGeom>
          <a:solidFill>
            <a:schemeClr val="bg1">
              <a:lumMod val="95000"/>
            </a:schemeClr>
          </a:solidFill>
          <a:ln w="9525">
            <a:noFill/>
            <a:miter lim="800000"/>
          </a:ln>
        </p:spPr>
        <p:txBody>
          <a:bodyPr wrap="square" lIns="36000" tIns="36000" rIns="36000" bIns="36000">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从图像中可以看出</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水在</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4 ℃</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时密度最大</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密度最大的那部分水一定在湖的最底层</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因此湖底的水温比较接近</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4 ℃</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7" y="374073"/>
            <a:ext cx="7878246" cy="903700"/>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国际单位制中规定</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dm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纯水在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时的质量为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则此时水的密度为</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kg/m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922452" y="869868"/>
            <a:ext cx="883575"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1×10</a:t>
            </a:r>
            <a:r>
              <a:rPr lang="en-US" altLang="zh-CN"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856211"/>
            <a:ext cx="7874333" cy="385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例</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某同学调节托盘天平平衡时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发现指针指在分度盘的左侧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这时他应该</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直至天平水平平衡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然后他在左盘放好物体</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右盘加减砝码后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发现指针又偏向分度盘的左侧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这时应该</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使天平重新在水平位置平衡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若他在天平右盘中放入了</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50 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20 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 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的砝码各一个</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并将游码移到如图乙所示的位置时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指针恰好指在分度盘的中央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则被测物体的质量为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sz="105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sz="105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4-4</a:t>
            </a:r>
            <a:endParaRPr lang="zh-CN" sz="105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0" name="文本框 14"/>
          <p:cNvSpPr txBox="1">
            <a:spLocks noChangeArrowheads="1"/>
          </p:cNvSpPr>
          <p:nvPr/>
        </p:nvSpPr>
        <p:spPr bwMode="auto">
          <a:xfrm>
            <a:off x="812466" y="352237"/>
            <a:ext cx="4432871"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突破一</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用天平测量固体和液体的质量</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pic>
        <p:nvPicPr>
          <p:cNvPr id="7" name="20RJW-59.EPS" descr="id:2147500010;FounderCES"/>
          <p:cNvPicPr/>
          <p:nvPr/>
        </p:nvPicPr>
        <p:blipFill>
          <a:blip r:embed="rId1" cstate="print">
            <a:clrChange>
              <a:clrFrom>
                <a:srgbClr val="FFFFFF"/>
              </a:clrFrom>
              <a:clrTo>
                <a:srgbClr val="FFFFFF">
                  <a:alpha val="0"/>
                </a:srgbClr>
              </a:clrTo>
            </a:clrChange>
          </a:blip>
          <a:stretch>
            <a:fillRect/>
          </a:stretch>
        </p:blipFill>
        <p:spPr>
          <a:xfrm>
            <a:off x="3561136" y="3255701"/>
            <a:ext cx="2133081" cy="862942"/>
          </a:xfrm>
          <a:prstGeom prst="rect">
            <a:avLst/>
          </a:prstGeom>
        </p:spPr>
      </p:pic>
      <p:sp>
        <p:nvSpPr>
          <p:cNvPr id="12" name="矩形 11"/>
          <p:cNvSpPr/>
          <p:nvPr/>
        </p:nvSpPr>
        <p:spPr>
          <a:xfrm>
            <a:off x="2122103" y="1314224"/>
            <a:ext cx="2031325"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向右移动平衡螺母</a:t>
            </a:r>
            <a:endParaRPr lang="zh-CN" altLang="en-US" dirty="0"/>
          </a:p>
        </p:txBody>
      </p:sp>
      <p:sp>
        <p:nvSpPr>
          <p:cNvPr id="13" name="矩形 12"/>
          <p:cNvSpPr/>
          <p:nvPr/>
        </p:nvSpPr>
        <p:spPr>
          <a:xfrm>
            <a:off x="6693738" y="1729426"/>
            <a:ext cx="1569660"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向右移动游码</a:t>
            </a:r>
            <a:endParaRPr lang="zh-CN" altLang="en-US" dirty="0"/>
          </a:p>
        </p:txBody>
      </p:sp>
      <p:sp>
        <p:nvSpPr>
          <p:cNvPr id="14" name="矩形 13"/>
          <p:cNvSpPr/>
          <p:nvPr/>
        </p:nvSpPr>
        <p:spPr>
          <a:xfrm>
            <a:off x="2077556" y="2967099"/>
            <a:ext cx="678391" cy="369332"/>
          </a:xfrm>
          <a:prstGeom prst="rect">
            <a:avLst/>
          </a:prstGeom>
        </p:spPr>
        <p:txBody>
          <a:bodyPr wrap="none">
            <a:spAutoFit/>
          </a:bodyPr>
          <a:lstStyle/>
          <a:p>
            <a:pPr lvl="0" defTabSz="914400" fontAlgn="base">
              <a:spcBef>
                <a:spcPct val="0"/>
              </a:spcBef>
              <a:spcAft>
                <a:spcPct val="0"/>
              </a:spcAft>
            </a:pPr>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76.6</a:t>
            </a:r>
            <a:endParaRPr lang="en-US" altLang="zh-CN" dirty="0" smtClean="0">
              <a:solidFill>
                <a:prstClr val="black"/>
              </a:solidFill>
              <a:latin typeface="Arial" panose="020B0604020202020204" pitchFamily="34" charset="0"/>
              <a:ea typeface="宋体" panose="02010600030101010101" pitchFamily="2" charset="-122"/>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711200" y="332509"/>
            <a:ext cx="8055429" cy="215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dirty="0" smtClean="0">
                <a:solidFill>
                  <a:srgbClr val="0FA096"/>
                </a:solidFill>
                <a:latin typeface="微软雅黑" panose="020B0503020204020204" pitchFamily="34" charset="-122"/>
                <a:ea typeface="微软雅黑" panose="020B0503020204020204" pitchFamily="34" charset="-122"/>
              </a:rPr>
              <a:t>【</a:t>
            </a:r>
            <a:r>
              <a:rPr lang="zh-CN" altLang="en-US" dirty="0" smtClean="0">
                <a:solidFill>
                  <a:srgbClr val="0FA096"/>
                </a:solidFill>
                <a:latin typeface="微软雅黑" panose="020B0503020204020204" pitchFamily="34" charset="-122"/>
                <a:ea typeface="微软雅黑" panose="020B0503020204020204" pitchFamily="34" charset="-122"/>
              </a:rPr>
              <a:t>注意</a:t>
            </a:r>
            <a:r>
              <a:rPr lang="en-US" altLang="zh-CN" dirty="0" smtClean="0">
                <a:solidFill>
                  <a:srgbClr val="0FA096"/>
                </a:solidFill>
                <a:latin typeface="微软雅黑" panose="020B0503020204020204" pitchFamily="34" charset="-122"/>
                <a:ea typeface="微软雅黑" panose="020B0503020204020204" pitchFamily="34" charset="-122"/>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平衡螺母调节横梁平衡时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若指针向左偏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平衡螺母应向</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移</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若指针向右偏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平衡螺母应向</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移</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在测质量时</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选填“能”或“不能”</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移动平衡螺母</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只能通过</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来使天平再次平衡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向右移动游码相当于往</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盘中添加砝码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游码读数时要以游码</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边所对应的刻度值为准</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同时要注意观察最小分度值是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以图乙为例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7" name="矩形 6"/>
          <p:cNvSpPr/>
          <p:nvPr/>
        </p:nvSpPr>
        <p:spPr>
          <a:xfrm>
            <a:off x="7576936" y="389144"/>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右</a:t>
            </a:r>
            <a:endParaRPr lang="zh-CN" altLang="en-US" dirty="0"/>
          </a:p>
        </p:txBody>
      </p:sp>
      <p:sp>
        <p:nvSpPr>
          <p:cNvPr id="8" name="矩形 7"/>
          <p:cNvSpPr/>
          <p:nvPr/>
        </p:nvSpPr>
        <p:spPr>
          <a:xfrm>
            <a:off x="3573492" y="804924"/>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左</a:t>
            </a:r>
            <a:endParaRPr lang="zh-CN" altLang="en-US" dirty="0"/>
          </a:p>
        </p:txBody>
      </p:sp>
      <p:sp>
        <p:nvSpPr>
          <p:cNvPr id="10" name="矩形 9"/>
          <p:cNvSpPr/>
          <p:nvPr/>
        </p:nvSpPr>
        <p:spPr>
          <a:xfrm>
            <a:off x="5730223" y="786741"/>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不能</a:t>
            </a:r>
            <a:endParaRPr lang="zh-CN" altLang="en-US" dirty="0"/>
          </a:p>
        </p:txBody>
      </p:sp>
      <p:sp>
        <p:nvSpPr>
          <p:cNvPr id="12" name="矩形 11"/>
          <p:cNvSpPr/>
          <p:nvPr/>
        </p:nvSpPr>
        <p:spPr>
          <a:xfrm>
            <a:off x="3881668" y="1201656"/>
            <a:ext cx="226215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增减砝码和移动游码</a:t>
            </a:r>
            <a:endParaRPr lang="zh-CN" altLang="en-US" dirty="0"/>
          </a:p>
        </p:txBody>
      </p:sp>
      <p:sp>
        <p:nvSpPr>
          <p:cNvPr id="13" name="矩形 12"/>
          <p:cNvSpPr/>
          <p:nvPr/>
        </p:nvSpPr>
        <p:spPr>
          <a:xfrm>
            <a:off x="2890602" y="1615540"/>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右</a:t>
            </a:r>
            <a:endParaRPr lang="zh-CN" altLang="en-US" dirty="0"/>
          </a:p>
        </p:txBody>
      </p:sp>
      <p:sp>
        <p:nvSpPr>
          <p:cNvPr id="14" name="矩形 13"/>
          <p:cNvSpPr/>
          <p:nvPr/>
        </p:nvSpPr>
        <p:spPr>
          <a:xfrm>
            <a:off x="7241054" y="1621394"/>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左</a:t>
            </a:r>
            <a:endParaRPr lang="zh-CN" altLang="en-US" dirty="0"/>
          </a:p>
        </p:txBody>
      </p:sp>
      <p:sp>
        <p:nvSpPr>
          <p:cNvPr id="15" name="矩形 14"/>
          <p:cNvSpPr/>
          <p:nvPr/>
        </p:nvSpPr>
        <p:spPr>
          <a:xfrm>
            <a:off x="5668696" y="2042885"/>
            <a:ext cx="535724"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0.2</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332510"/>
            <a:ext cx="7832769" cy="422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例</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小华学习完天平的使用后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利用天平来测量物体的质量。</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4-5</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观察如图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甲所示的天平的使用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操作中的错误有哪些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请指出：</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8" name="20RJW-60.EPS" descr="id:2147500024;FounderCES"/>
          <p:cNvPicPr/>
          <p:nvPr/>
        </p:nvPicPr>
        <p:blipFill>
          <a:blip r:embed="rId1" cstate="print">
            <a:clrChange>
              <a:clrFrom>
                <a:srgbClr val="FFFFFF"/>
              </a:clrFrom>
              <a:clrTo>
                <a:srgbClr val="FFFFFF">
                  <a:alpha val="0"/>
                </a:srgbClr>
              </a:clrTo>
            </a:clrChange>
          </a:blip>
          <a:stretch>
            <a:fillRect/>
          </a:stretch>
        </p:blipFill>
        <p:spPr>
          <a:xfrm>
            <a:off x="2163615" y="848070"/>
            <a:ext cx="3239658" cy="1973989"/>
          </a:xfrm>
          <a:prstGeom prst="rect">
            <a:avLst/>
          </a:prstGeom>
        </p:spPr>
      </p:pic>
      <p:sp>
        <p:nvSpPr>
          <p:cNvPr id="10" name="矩形 9"/>
          <p:cNvSpPr/>
          <p:nvPr/>
        </p:nvSpPr>
        <p:spPr>
          <a:xfrm>
            <a:off x="1193166" y="3251983"/>
            <a:ext cx="226215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物体、砝码位置放反</a:t>
            </a:r>
            <a:endParaRPr lang="zh-CN" altLang="en-US" dirty="0"/>
          </a:p>
        </p:txBody>
      </p:sp>
      <p:sp>
        <p:nvSpPr>
          <p:cNvPr id="12" name="矩形 11"/>
          <p:cNvSpPr/>
          <p:nvPr/>
        </p:nvSpPr>
        <p:spPr>
          <a:xfrm>
            <a:off x="1193166" y="3677145"/>
            <a:ext cx="1569660"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拿手添加砝码</a:t>
            </a:r>
            <a:endParaRPr lang="zh-CN" altLang="en-US" dirty="0"/>
          </a:p>
        </p:txBody>
      </p:sp>
      <p:sp>
        <p:nvSpPr>
          <p:cNvPr id="13" name="矩形 12"/>
          <p:cNvSpPr/>
          <p:nvPr/>
        </p:nvSpPr>
        <p:spPr>
          <a:xfrm>
            <a:off x="1193166" y="4064540"/>
            <a:ext cx="2698173" cy="369332"/>
          </a:xfrm>
          <a:prstGeom prst="rect">
            <a:avLst/>
          </a:prstGeom>
        </p:spPr>
        <p:txBody>
          <a:bodyPr wrap="squar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游码没有移到零刻度线处</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332510"/>
            <a:ext cx="7899272" cy="3396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小华将一台托盘天平放在水平桌面上后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指针静止时偏向了分度盘的右侧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他忘记了调整横梁平衡而直接去测物体质量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且后面均规范操作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则他的测量值与真实值相比将</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选填“偏大”“偏小”或“不变”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若天平的调节没有错误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在测物体质量时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发现指针偏向中央刻度线左侧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这时应</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使天平平衡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如果某同学此时却调节平衡螺母使得指针指向了分度盘的中央刻度线处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那么他的测量值将</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小华在测盐水质量时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当他加了最小砝码后出现了如图乙所示的情况</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此时他应该</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1265" name="Rectangle 1"/>
          <p:cNvSpPr>
            <a:spLocks noChangeArrowheads="1"/>
          </p:cNvSpPr>
          <p:nvPr/>
        </p:nvSpPr>
        <p:spPr bwMode="auto">
          <a:xfrm>
            <a:off x="1357745" y="3241963"/>
            <a:ext cx="4433455" cy="36933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取下最小砝码并向右移动游码</a:t>
            </a:r>
            <a:r>
              <a:rPr kumimoji="0" lang="en-US" altLang="zh-CN" sz="18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8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使天平平衡</a:t>
            </a: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7" name="矩形 6"/>
          <p:cNvSpPr/>
          <p:nvPr/>
        </p:nvSpPr>
        <p:spPr>
          <a:xfrm>
            <a:off x="2342391" y="1202377"/>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偏小</a:t>
            </a:r>
            <a:endParaRPr lang="zh-CN" altLang="en-US" dirty="0"/>
          </a:p>
        </p:txBody>
      </p:sp>
      <p:sp>
        <p:nvSpPr>
          <p:cNvPr id="8" name="矩形 7"/>
          <p:cNvSpPr/>
          <p:nvPr/>
        </p:nvSpPr>
        <p:spPr>
          <a:xfrm>
            <a:off x="1188788" y="2059708"/>
            <a:ext cx="1107996" cy="369332"/>
          </a:xfrm>
          <a:prstGeom prst="rect">
            <a:avLst/>
          </a:prstGeom>
        </p:spPr>
        <p:txBody>
          <a:bodyPr wrap="squar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添加砝码</a:t>
            </a:r>
            <a:endParaRPr lang="zh-CN" altLang="en-US" dirty="0"/>
          </a:p>
        </p:txBody>
      </p:sp>
      <p:sp>
        <p:nvSpPr>
          <p:cNvPr id="10" name="矩形 9"/>
          <p:cNvSpPr/>
          <p:nvPr/>
        </p:nvSpPr>
        <p:spPr>
          <a:xfrm>
            <a:off x="2813600" y="2050824"/>
            <a:ext cx="1569660"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向右移动游码</a:t>
            </a:r>
            <a:endParaRPr lang="zh-CN" altLang="en-US" dirty="0"/>
          </a:p>
        </p:txBody>
      </p:sp>
      <p:sp>
        <p:nvSpPr>
          <p:cNvPr id="12" name="矩形 11"/>
          <p:cNvSpPr/>
          <p:nvPr/>
        </p:nvSpPr>
        <p:spPr>
          <a:xfrm>
            <a:off x="7219624" y="2429803"/>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偏小</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265"/>
                                        </p:tgtEl>
                                        <p:attrNameLst>
                                          <p:attrName>style.visibility</p:attrName>
                                        </p:attrNameLst>
                                      </p:cBhvr>
                                      <p:to>
                                        <p:strVal val="visible"/>
                                      </p:to>
                                    </p:set>
                                    <p:animEffect transition="in" filter="fade">
                                      <p:cBhvr>
                                        <p:cTn id="27" dur="500"/>
                                        <p:tgtEl>
                                          <p:spTgt spid="112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5" grpId="0"/>
      <p:bldP spid="7" grpId="0"/>
      <p:bldP spid="8" grpId="0"/>
      <p:bldP spid="10"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912790" cy="2981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已知某天平标尺上的分度值是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0.1 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砝码盒内的最小砝码质量为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小华测量时误将被测物体放在右盘内</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其他操作均规范</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他按正确方法读取物体的质量为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33.4 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那么他的测量结果比真实值</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这个被测物体的实际质量应为</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如果天平的砝码有磨损</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那么用它来测量物体的质量时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测量值会比真实值</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如果天平的砝码生锈了</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那么用它来测量物体的质量时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测量值会比真实值</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均选填“大”或“小”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7" name="矩形 6"/>
          <p:cNvSpPr/>
          <p:nvPr/>
        </p:nvSpPr>
        <p:spPr>
          <a:xfrm>
            <a:off x="4748860" y="1238024"/>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大</a:t>
            </a:r>
            <a:endParaRPr lang="zh-CN" altLang="en-US" dirty="0"/>
          </a:p>
        </p:txBody>
      </p:sp>
      <p:sp>
        <p:nvSpPr>
          <p:cNvPr id="8" name="矩形 7"/>
          <p:cNvSpPr/>
          <p:nvPr/>
        </p:nvSpPr>
        <p:spPr>
          <a:xfrm>
            <a:off x="950431" y="1653308"/>
            <a:ext cx="678391" cy="369332"/>
          </a:xfrm>
          <a:prstGeom prst="rect">
            <a:avLst/>
          </a:prstGeom>
        </p:spPr>
        <p:txBody>
          <a:bodyPr wrap="squar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30.6</a:t>
            </a:r>
            <a:endParaRPr lang="zh-CN" altLang="en-US" dirty="0"/>
          </a:p>
        </p:txBody>
      </p:sp>
      <p:sp>
        <p:nvSpPr>
          <p:cNvPr id="10" name="矩形 9"/>
          <p:cNvSpPr/>
          <p:nvPr/>
        </p:nvSpPr>
        <p:spPr>
          <a:xfrm>
            <a:off x="1063695" y="2429515"/>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大</a:t>
            </a:r>
            <a:endParaRPr lang="zh-CN" altLang="en-US" dirty="0"/>
          </a:p>
        </p:txBody>
      </p:sp>
      <p:sp>
        <p:nvSpPr>
          <p:cNvPr id="12" name="矩形 11"/>
          <p:cNvSpPr/>
          <p:nvPr/>
        </p:nvSpPr>
        <p:spPr>
          <a:xfrm>
            <a:off x="1506608" y="2846160"/>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小</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912790" cy="215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(7)</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小华想用天平测量一枚大头针的质量：</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不能将一枚大头针放到托盘天平上进行直接测量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原因是</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endParaRPr lang="en-US" u="sng" dirty="0" smtClean="0">
              <a:solidFill>
                <a:srgbClr val="000000"/>
              </a:solidFill>
              <a:uFill>
                <a:solidFill>
                  <a:srgbClr val="000000"/>
                </a:solidFill>
              </a:uFill>
              <a:latin typeface="微软雅黑" panose="020B0503020204020204" pitchFamily="34" charset="-122"/>
              <a:cs typeface="Times New Roman" panose="02020603050405020304"/>
            </a:endParaRPr>
          </a:p>
          <a:p>
            <a:pPr>
              <a:lnSpc>
                <a:spcPct val="150000"/>
              </a:lnSpc>
              <a:spcAft>
                <a:spcPts val="0"/>
              </a:spcAft>
            </a:pP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测量多枚大头针质量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所加砝码质量及游码位置如图丙所示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若已知一枚大头针的质量约为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80 mg,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此次测量的大头针数量约为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枚。</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6" name="矩形 5"/>
          <p:cNvSpPr/>
          <p:nvPr/>
        </p:nvSpPr>
        <p:spPr>
          <a:xfrm>
            <a:off x="6733801" y="789193"/>
            <a:ext cx="1800493"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一枚大头针质量</a:t>
            </a:r>
            <a:endParaRPr lang="zh-CN" altLang="en-US" dirty="0">
              <a:latin typeface="微软雅黑" panose="020B0503020204020204" pitchFamily="34" charset="-122"/>
              <a:ea typeface="微软雅黑" panose="020B0503020204020204" pitchFamily="34" charset="-122"/>
            </a:endParaRPr>
          </a:p>
        </p:txBody>
      </p:sp>
      <p:sp>
        <p:nvSpPr>
          <p:cNvPr id="7" name="矩形 6"/>
          <p:cNvSpPr/>
          <p:nvPr/>
        </p:nvSpPr>
        <p:spPr>
          <a:xfrm>
            <a:off x="891111" y="1191490"/>
            <a:ext cx="2097049" cy="369332"/>
          </a:xfrm>
          <a:prstGeom prst="rect">
            <a:avLst/>
          </a:prstGeom>
        </p:spPr>
        <p:txBody>
          <a:bodyPr wrap="squar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太小</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测量误差太大</a:t>
            </a:r>
            <a:endParaRPr lang="zh-CN" altLang="en-US" dirty="0">
              <a:latin typeface="微软雅黑" panose="020B0503020204020204" pitchFamily="34" charset="-122"/>
              <a:ea typeface="微软雅黑" panose="020B0503020204020204" pitchFamily="34" charset="-122"/>
            </a:endParaRPr>
          </a:p>
        </p:txBody>
      </p:sp>
      <p:sp>
        <p:nvSpPr>
          <p:cNvPr id="8" name="矩形 7"/>
          <p:cNvSpPr/>
          <p:nvPr/>
        </p:nvSpPr>
        <p:spPr>
          <a:xfrm>
            <a:off x="5874320" y="2063811"/>
            <a:ext cx="612668"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900</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0" name="文本框 14"/>
          <p:cNvSpPr txBox="1">
            <a:spLocks noChangeArrowheads="1"/>
          </p:cNvSpPr>
          <p:nvPr/>
        </p:nvSpPr>
        <p:spPr bwMode="auto">
          <a:xfrm>
            <a:off x="812466" y="352237"/>
            <a:ext cx="2893988"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突破二</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测量固体的密度</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graphicFrame>
        <p:nvGraphicFramePr>
          <p:cNvPr id="9218" name="Object 2"/>
          <p:cNvGraphicFramePr>
            <a:graphicFrameLocks noChangeAspect="1"/>
          </p:cNvGraphicFramePr>
          <p:nvPr/>
        </p:nvGraphicFramePr>
        <p:xfrm>
          <a:off x="854508" y="879416"/>
          <a:ext cx="5273675" cy="990600"/>
        </p:xfrm>
        <a:graphic>
          <a:graphicData uri="http://schemas.openxmlformats.org/presentationml/2006/ole">
            <mc:AlternateContent xmlns:mc="http://schemas.openxmlformats.org/markup-compatibility/2006">
              <mc:Choice xmlns:v="urn:schemas-microsoft-com:vml" Requires="v">
                <p:oleObj spid="_x0000_s7169" name="文档" r:id="rId1" imgW="5274310" imgH="991870" progId="Word.Document.12">
                  <p:embed/>
                </p:oleObj>
              </mc:Choice>
              <mc:Fallback>
                <p:oleObj name="文档" r:id="rId1" imgW="5274310" imgH="991870" progId="Word.Document.12">
                  <p:embed/>
                  <p:pic>
                    <p:nvPicPr>
                      <p:cNvPr id="0" name="图片 7168"/>
                      <p:cNvPicPr>
                        <a:picLocks noChangeAspect="1"/>
                      </p:cNvPicPr>
                      <p:nvPr/>
                    </p:nvPicPr>
                    <p:blipFill>
                      <a:blip r:embed="rId2"/>
                      <a:stretch>
                        <a:fillRect/>
                      </a:stretch>
                    </p:blipFill>
                    <p:spPr>
                      <a:xfrm>
                        <a:off x="854508" y="879416"/>
                        <a:ext cx="5273675" cy="990600"/>
                      </a:xfrm>
                      <a:prstGeom prst="rect">
                        <a:avLst/>
                      </a:prstGeom>
                      <a:noFill/>
                      <a:ln w="9525">
                        <a:noFill/>
                      </a:ln>
                    </p:spPr>
                  </p:pic>
                </p:oleObj>
              </mc:Fallback>
            </mc:AlternateContent>
          </a:graphicData>
        </a:graphic>
      </p:graphicFrame>
      <p:grpSp>
        <p:nvGrpSpPr>
          <p:cNvPr id="13" name="组合 12"/>
          <p:cNvGrpSpPr/>
          <p:nvPr/>
        </p:nvGrpSpPr>
        <p:grpSpPr>
          <a:xfrm>
            <a:off x="812466" y="1828800"/>
            <a:ext cx="7874333" cy="3097570"/>
            <a:chOff x="812466" y="1828800"/>
            <a:chExt cx="7874333" cy="3097570"/>
          </a:xfrm>
        </p:grpSpPr>
        <p:sp>
          <p:nvSpPr>
            <p:cNvPr id="9" name="文本框 14"/>
            <p:cNvSpPr txBox="1">
              <a:spLocks noChangeArrowheads="1"/>
            </p:cNvSpPr>
            <p:nvPr/>
          </p:nvSpPr>
          <p:spPr bwMode="auto">
            <a:xfrm>
              <a:off x="812466" y="1828800"/>
              <a:ext cx="7874333" cy="3097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设计和进行实验</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测质量：先用天平测出物块的质量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甲所示。</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测体积：向量筒中倒入</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适量</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读出体积为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将物块用细线系住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浸没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在量筒中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读出此时的体积为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则物块的体积为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如图乙所示。</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4-6</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12" name="20RJW-61.EPS" descr="id:2147500052;FounderCES"/>
            <p:cNvPicPr/>
            <p:nvPr/>
          </p:nvPicPr>
          <p:blipFill>
            <a:blip r:embed="rId3" cstate="print">
              <a:clrChange>
                <a:clrFrom>
                  <a:srgbClr val="FFFFFF"/>
                </a:clrFrom>
                <a:clrTo>
                  <a:srgbClr val="FFFFFF">
                    <a:alpha val="0"/>
                  </a:srgbClr>
                </a:clrTo>
              </a:clrChange>
            </a:blip>
            <a:stretch>
              <a:fillRect/>
            </a:stretch>
          </p:blipFill>
          <p:spPr>
            <a:xfrm>
              <a:off x="2981210" y="3630932"/>
              <a:ext cx="2172682" cy="1134397"/>
            </a:xfrm>
            <a:prstGeom prst="rect">
              <a:avLst/>
            </a:prstGeom>
          </p:spPr>
        </p:pic>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857708" cy="422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数据处理和分析</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设计实验数据记录表格</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如下表所示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分析表格数据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可得出固体密度的大小。</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交流、反思与评估</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特殊方法测密度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等体积法、浮力法、等压强法等</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和特殊物质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颗粒状固体、易吸水性物质等</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密度的测量。</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7" name="表格 6"/>
          <p:cNvGraphicFramePr>
            <a:graphicFrameLocks noGrp="1"/>
          </p:cNvGraphicFramePr>
          <p:nvPr/>
        </p:nvGraphicFramePr>
        <p:xfrm>
          <a:off x="867295" y="1246909"/>
          <a:ext cx="7786254" cy="1943100"/>
        </p:xfrm>
        <a:graphic>
          <a:graphicData uri="http://schemas.openxmlformats.org/drawingml/2006/table">
            <a:tbl>
              <a:tblPr/>
              <a:tblGrid>
                <a:gridCol w="3893127"/>
                <a:gridCol w="3893127"/>
              </a:tblGrid>
              <a:tr h="356345">
                <a:tc>
                  <a:txBody>
                    <a:bodyPr/>
                    <a:lstStyle/>
                    <a:p>
                      <a:pP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固体的质量</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g</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量筒中水的体积</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sz="1700" kern="100" baseline="-250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cm</a:t>
                      </a:r>
                      <a:r>
                        <a:rPr lang="en-US" sz="1700" kern="100" baseline="30000" dirty="0">
                          <a:solidFill>
                            <a:srgbClr val="000000"/>
                          </a:solidFill>
                          <a:latin typeface="微软雅黑" panose="020B0503020204020204" pitchFamily="34" charset="-122"/>
                          <a:ea typeface="微软雅黑" panose="020B0503020204020204" pitchFamily="34" charset="-122"/>
                          <a:cs typeface="Times New Roman" panose="02020603050405020304"/>
                        </a:rPr>
                        <a:t>3</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固体和水的总体积</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sz="1700" kern="100" baseline="-250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cm</a:t>
                      </a:r>
                      <a:r>
                        <a:rPr lang="en-US" sz="1700" kern="100" baseline="30000" dirty="0">
                          <a:solidFill>
                            <a:srgbClr val="000000"/>
                          </a:solidFill>
                          <a:latin typeface="微软雅黑" panose="020B0503020204020204" pitchFamily="34" charset="-122"/>
                          <a:ea typeface="微软雅黑" panose="020B0503020204020204" pitchFamily="34" charset="-122"/>
                          <a:cs typeface="Times New Roman" panose="02020603050405020304"/>
                        </a:rPr>
                        <a:t>3</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固体的体积</a:t>
                      </a: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cm</a:t>
                      </a:r>
                      <a:r>
                        <a:rPr lang="en-US" sz="1700" kern="100" baseline="30000">
                          <a:solidFill>
                            <a:srgbClr val="000000"/>
                          </a:solidFill>
                          <a:latin typeface="微软雅黑" panose="020B0503020204020204" pitchFamily="34" charset="-122"/>
                          <a:ea typeface="微软雅黑" panose="020B0503020204020204" pitchFamily="34" charset="-122"/>
                          <a:cs typeface="Times New Roman" panose="02020603050405020304"/>
                        </a:rPr>
                        <a:t>3</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固体的密度</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cm</a:t>
                      </a:r>
                      <a:r>
                        <a:rPr lang="en-US" sz="1700" i="1" kern="100" baseline="300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700" kern="100" baseline="300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7" end="7"/>
                                            </p:txEl>
                                          </p:spTgt>
                                        </p:tgtEl>
                                        <p:attrNameLst>
                                          <p:attrName>style.visibility</p:attrName>
                                        </p:attrNameLst>
                                      </p:cBhvr>
                                      <p:to>
                                        <p:strVal val="visible"/>
                                      </p:to>
                                    </p:set>
                                    <p:animEffect transition="in" filter="fade">
                                      <p:cBhvr>
                                        <p:cTn id="7" dur="500"/>
                                        <p:tgtEl>
                                          <p:spTgt spid="9">
                                            <p:txEl>
                                              <p:pRg st="7" end="7"/>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8" end="8"/>
                                            </p:txEl>
                                          </p:spTgt>
                                        </p:tgtEl>
                                        <p:attrNameLst>
                                          <p:attrName>style.visibility</p:attrName>
                                        </p:attrNameLst>
                                      </p:cBhvr>
                                      <p:to>
                                        <p:strVal val="visible"/>
                                      </p:to>
                                    </p:set>
                                    <p:animEffect transition="in" filter="fade">
                                      <p:cBhvr>
                                        <p:cTn id="10" dur="500"/>
                                        <p:tgtEl>
                                          <p:spTgt spid="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8055763" cy="384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5.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托盘天平的使用方法</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“看”：观察天平的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以及标尺上的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“放”：把天平置于</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取下橡胶垫圈</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把游码移至标尺左端的</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“调”：调节天平横梁上的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使指针指在分度盘的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左偏右调</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右偏左调</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“称”：把被测物体放在</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向右盘里加减砝码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先大后小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并调节游码在标尺上的位置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直到横梁恢复平衡。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注意：称量过程中不能调节平衡螺母</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矩形 8"/>
          <p:cNvSpPr/>
          <p:nvPr/>
        </p:nvSpPr>
        <p:spPr>
          <a:xfrm>
            <a:off x="3285510" y="832345"/>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量程</a:t>
            </a:r>
            <a:endParaRPr lang="zh-CN" altLang="en-US" dirty="0"/>
          </a:p>
        </p:txBody>
      </p:sp>
      <p:sp>
        <p:nvSpPr>
          <p:cNvPr id="10" name="矩形 9"/>
          <p:cNvSpPr/>
          <p:nvPr/>
        </p:nvSpPr>
        <p:spPr>
          <a:xfrm>
            <a:off x="5626101" y="813005"/>
            <a:ext cx="877163"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分度值</a:t>
            </a:r>
            <a:endParaRPr lang="zh-CN" altLang="en-US" dirty="0"/>
          </a:p>
        </p:txBody>
      </p:sp>
      <p:sp>
        <p:nvSpPr>
          <p:cNvPr id="12" name="矩形 11"/>
          <p:cNvSpPr/>
          <p:nvPr/>
        </p:nvSpPr>
        <p:spPr>
          <a:xfrm>
            <a:off x="3294968" y="1238313"/>
            <a:ext cx="1107996"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水平台上</a:t>
            </a:r>
            <a:endParaRPr lang="zh-CN" altLang="en-US" dirty="0"/>
          </a:p>
        </p:txBody>
      </p:sp>
      <p:sp>
        <p:nvSpPr>
          <p:cNvPr id="13" name="矩形 12"/>
          <p:cNvSpPr/>
          <p:nvPr/>
        </p:nvSpPr>
        <p:spPr>
          <a:xfrm>
            <a:off x="949221" y="1635187"/>
            <a:ext cx="1107996"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零刻度线</a:t>
            </a:r>
            <a:endParaRPr lang="zh-CN" altLang="en-US" dirty="0"/>
          </a:p>
        </p:txBody>
      </p:sp>
      <p:sp>
        <p:nvSpPr>
          <p:cNvPr id="14" name="矩形 13"/>
          <p:cNvSpPr/>
          <p:nvPr/>
        </p:nvSpPr>
        <p:spPr>
          <a:xfrm>
            <a:off x="3978748" y="2032929"/>
            <a:ext cx="1107996"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平衡螺母</a:t>
            </a:r>
            <a:endParaRPr lang="zh-CN" altLang="en-US" dirty="0"/>
          </a:p>
        </p:txBody>
      </p:sp>
      <p:sp>
        <p:nvSpPr>
          <p:cNvPr id="15" name="矩形 14"/>
          <p:cNvSpPr/>
          <p:nvPr/>
        </p:nvSpPr>
        <p:spPr>
          <a:xfrm>
            <a:off x="7418245" y="2051400"/>
            <a:ext cx="877163"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中线处</a:t>
            </a:r>
            <a:endParaRPr lang="zh-CN" altLang="en-US" dirty="0"/>
          </a:p>
        </p:txBody>
      </p:sp>
      <p:sp>
        <p:nvSpPr>
          <p:cNvPr id="17" name="矩形 16"/>
          <p:cNvSpPr/>
          <p:nvPr/>
        </p:nvSpPr>
        <p:spPr>
          <a:xfrm>
            <a:off x="3784563" y="2891765"/>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左盘</a:t>
            </a:r>
            <a:endParaRPr lang="zh-CN" altLang="en-US" dirty="0"/>
          </a:p>
        </p:txBody>
      </p:sp>
      <p:sp>
        <p:nvSpPr>
          <p:cNvPr id="18" name="矩形 17"/>
          <p:cNvSpPr/>
          <p:nvPr/>
        </p:nvSpPr>
        <p:spPr>
          <a:xfrm>
            <a:off x="4938386" y="2892054"/>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镊子</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P spid="14" grpId="0"/>
      <p:bldP spid="15" grpId="0"/>
      <p:bldP spid="17" grpId="0"/>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730284" cy="43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方正书宋_GBK"/>
                <a:cs typeface="Times New Roman" panose="02020603050405020304"/>
              </a:rPr>
              <a:t>5. </a:t>
            </a:r>
            <a:r>
              <a:rPr lang="zh-CN" altLang="en-US" dirty="0" smtClean="0">
                <a:solidFill>
                  <a:srgbClr val="000000"/>
                </a:solidFill>
                <a:latin typeface="NEU-BZ-S92"/>
                <a:ea typeface="微软雅黑" panose="020B0503020204020204" pitchFamily="34" charset="-122"/>
                <a:cs typeface="Times New Roman" panose="02020603050405020304"/>
              </a:rPr>
              <a:t>密度误差的分析</a:t>
            </a:r>
            <a:endParaRPr lang="zh-CN" sz="1050" dirty="0">
              <a:solidFill>
                <a:srgbClr val="000000"/>
              </a:solidFill>
              <a:latin typeface="NEU-BZ-S92"/>
              <a:ea typeface="方正书宋_GBK"/>
              <a:cs typeface="Times New Roman" panose="02020603050405020304"/>
            </a:endParaRPr>
          </a:p>
        </p:txBody>
      </p:sp>
      <p:graphicFrame>
        <p:nvGraphicFramePr>
          <p:cNvPr id="15361" name="Object 1"/>
          <p:cNvGraphicFramePr>
            <a:graphicFrameLocks noChangeAspect="1"/>
          </p:cNvGraphicFramePr>
          <p:nvPr/>
        </p:nvGraphicFramePr>
        <p:xfrm>
          <a:off x="841375" y="806450"/>
          <a:ext cx="7958138" cy="3992563"/>
        </p:xfrm>
        <a:graphic>
          <a:graphicData uri="http://schemas.openxmlformats.org/presentationml/2006/ole">
            <mc:AlternateContent xmlns:mc="http://schemas.openxmlformats.org/markup-compatibility/2006">
              <mc:Choice xmlns:v="urn:schemas-microsoft-com:vml" Requires="v">
                <p:oleObj spid="_x0000_s8193" name="文档" r:id="rId1" imgW="8531225" imgH="4258310" progId="Word.Document.12">
                  <p:embed/>
                </p:oleObj>
              </mc:Choice>
              <mc:Fallback>
                <p:oleObj name="文档" r:id="rId1" imgW="8531225" imgH="4258310" progId="Word.Document.12">
                  <p:embed/>
                  <p:pic>
                    <p:nvPicPr>
                      <p:cNvPr id="0" name="图片 8192"/>
                      <p:cNvPicPr>
                        <a:picLocks noChangeAspect="1"/>
                      </p:cNvPicPr>
                      <p:nvPr/>
                    </p:nvPicPr>
                    <p:blipFill>
                      <a:blip r:embed="rId2"/>
                      <a:stretch>
                        <a:fillRect/>
                      </a:stretch>
                    </p:blipFill>
                    <p:spPr>
                      <a:xfrm>
                        <a:off x="841375" y="806450"/>
                        <a:ext cx="7958138" cy="3992563"/>
                      </a:xfrm>
                      <a:prstGeom prst="rect">
                        <a:avLst/>
                      </a:prstGeom>
                      <a:noFill/>
                      <a:ln w="9525">
                        <a:noFill/>
                      </a:ln>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730284" cy="422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例</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小浩同学用天平、量筒和水等器材测量小石块的密度。</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4-7</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甲所示是小浩在调节天平平衡时的情景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小丽指出了他在操作上的错误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你认为错误之处是</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4-7</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6" name="20RJW-64.EPS" descr="id:2147500082;FounderCES"/>
          <p:cNvPicPr/>
          <p:nvPr/>
        </p:nvPicPr>
        <p:blipFill>
          <a:blip r:embed="rId1" cstate="print">
            <a:clrChange>
              <a:clrFrom>
                <a:srgbClr val="FFFFFF"/>
              </a:clrFrom>
              <a:clrTo>
                <a:srgbClr val="FFFFFF">
                  <a:alpha val="0"/>
                </a:srgbClr>
              </a:clrTo>
            </a:clrChange>
          </a:blip>
          <a:stretch>
            <a:fillRect/>
          </a:stretch>
        </p:blipFill>
        <p:spPr>
          <a:xfrm>
            <a:off x="3425072" y="1705378"/>
            <a:ext cx="2356765" cy="2301358"/>
          </a:xfrm>
          <a:prstGeom prst="rect">
            <a:avLst/>
          </a:prstGeom>
        </p:spPr>
      </p:pic>
      <p:sp>
        <p:nvSpPr>
          <p:cNvPr id="7" name="矩形 6"/>
          <p:cNvSpPr/>
          <p:nvPr/>
        </p:nvSpPr>
        <p:spPr>
          <a:xfrm>
            <a:off x="3275965" y="1186356"/>
            <a:ext cx="3877985"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游码没有放在标尺左端的零刻度线处</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730284" cy="2932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小浩纠正了错误后调节好天平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将小石块放入左盘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天平平衡时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右盘中砝码质量和游码在标尺上位置如图乙所示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则小石块的质量是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用量筒测小石块体积</a:t>
            </a:r>
            <a:r>
              <a:rPr lang="zh-CN" altLang="en-US" smtClean="0">
                <a:solidFill>
                  <a:srgbClr val="000000"/>
                </a:solidFill>
                <a:latin typeface="微软雅黑" panose="020B0503020204020204" pitchFamily="34" charset="-122"/>
                <a:ea typeface="微软雅黑" panose="020B0503020204020204" pitchFamily="34" charset="-122"/>
                <a:cs typeface="Times New Roman" panose="02020603050405020304"/>
              </a:rPr>
              <a:t>的情景如图丙所示</a:t>
            </a:r>
            <a:r>
              <a:rPr lang="en-US"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mtClean="0">
                <a:solidFill>
                  <a:srgbClr val="000000"/>
                </a:solidFill>
                <a:latin typeface="微软雅黑" panose="020B0503020204020204" pitchFamily="34" charset="-122"/>
                <a:ea typeface="微软雅黑" panose="020B0503020204020204" pitchFamily="34" charset="-122"/>
                <a:cs typeface="Times New Roman" panose="02020603050405020304"/>
              </a:rPr>
              <a:t>则小石块的体积是</a:t>
            </a:r>
            <a:r>
              <a:rPr lang="zh-CN" altLang="en-US" u="sng"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mtClean="0">
                <a:solidFill>
                  <a:srgbClr val="000000"/>
                </a:solidFill>
                <a:latin typeface="微软雅黑" panose="020B0503020204020204" pitchFamily="34" charset="-122"/>
                <a:ea typeface="微软雅黑" panose="020B0503020204020204" pitchFamily="34" charset="-122"/>
                <a:cs typeface="Times New Roman" panose="02020603050405020304"/>
              </a:rPr>
              <a:t>cm</a:t>
            </a:r>
            <a:r>
              <a:rPr lang="en-US" baseline="3000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mtClean="0">
                <a:solidFill>
                  <a:srgbClr val="000000"/>
                </a:solidFill>
                <a:latin typeface="微软雅黑" panose="020B0503020204020204" pitchFamily="34" charset="-122"/>
                <a:ea typeface="微软雅黑" panose="020B0503020204020204" pitchFamily="34" charset="-122"/>
                <a:cs typeface="Times New Roman" panose="02020603050405020304"/>
              </a:rPr>
              <a:t>可计算出小石块的密度是</a:t>
            </a:r>
            <a:r>
              <a:rPr lang="zh-CN" altLang="en-US" u="sng"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g/cm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若小浩先测出了小石块的体积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再将小石块从量筒中取出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用天平测出其质量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再求出小石块的密度。这样会导致测出的小石块密度</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选填“偏大”“偏小”或“不变”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7" name="矩形 6"/>
          <p:cNvSpPr/>
          <p:nvPr/>
        </p:nvSpPr>
        <p:spPr>
          <a:xfrm>
            <a:off x="6560654" y="811832"/>
            <a:ext cx="470000"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58</a:t>
            </a:r>
            <a:endParaRPr lang="zh-CN" altLang="en-US" dirty="0"/>
          </a:p>
        </p:txBody>
      </p:sp>
      <p:sp>
        <p:nvSpPr>
          <p:cNvPr id="8" name="矩形 7"/>
          <p:cNvSpPr/>
          <p:nvPr/>
        </p:nvSpPr>
        <p:spPr>
          <a:xfrm>
            <a:off x="7077747" y="1209717"/>
            <a:ext cx="470000"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40</a:t>
            </a:r>
            <a:endParaRPr lang="zh-CN" altLang="en-US" dirty="0"/>
          </a:p>
        </p:txBody>
      </p:sp>
      <p:sp>
        <p:nvSpPr>
          <p:cNvPr id="10" name="矩形 9"/>
          <p:cNvSpPr/>
          <p:nvPr/>
        </p:nvSpPr>
        <p:spPr>
          <a:xfrm>
            <a:off x="3490431" y="1620075"/>
            <a:ext cx="678391"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1.45</a:t>
            </a:r>
            <a:endParaRPr lang="zh-CN" altLang="en-US" dirty="0"/>
          </a:p>
        </p:txBody>
      </p:sp>
      <p:sp>
        <p:nvSpPr>
          <p:cNvPr id="12" name="矩形 11"/>
          <p:cNvSpPr/>
          <p:nvPr/>
        </p:nvSpPr>
        <p:spPr>
          <a:xfrm>
            <a:off x="6508856" y="2430957"/>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偏大</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860478" cy="3396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小强同学进行了下列操作也测出了小石块的密度：</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用天平测出小石块的质量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在烧杯中装适量的水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用天平测出烧杯和水的总质量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将小石块浸没在水中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在烧杯的水面处做一个标记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④</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取出小石块</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用天平测出此时烧杯和水的总质量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⑤</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小石块密度的表达式为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不考虑小石块带出的少量水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水的密度为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6" name="矩形 5"/>
          <p:cNvSpPr/>
          <p:nvPr/>
        </p:nvSpPr>
        <p:spPr>
          <a:xfrm>
            <a:off x="2597053" y="2036102"/>
            <a:ext cx="2492990"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向烧杯中加水到标记处</a:t>
            </a:r>
            <a:endParaRPr lang="zh-CN" altLang="en-US" dirty="0"/>
          </a:p>
        </p:txBody>
      </p:sp>
      <p:graphicFrame>
        <p:nvGraphicFramePr>
          <p:cNvPr id="41985" name="Object 1"/>
          <p:cNvGraphicFramePr>
            <a:graphicFrameLocks noChangeAspect="1"/>
          </p:cNvGraphicFramePr>
          <p:nvPr/>
        </p:nvGraphicFramePr>
        <p:xfrm>
          <a:off x="4094099" y="2733532"/>
          <a:ext cx="985899" cy="475299"/>
        </p:xfrm>
        <a:graphic>
          <a:graphicData uri="http://schemas.openxmlformats.org/presentationml/2006/ole">
            <mc:AlternateContent xmlns:mc="http://schemas.openxmlformats.org/markup-compatibility/2006">
              <mc:Choice xmlns:v="urn:schemas-microsoft-com:vml" Requires="v">
                <p:oleObj spid="_x0000_s9217" name="文档" r:id="rId1" imgW="1247775" imgH="599440" progId="Word.Document.12">
                  <p:embed/>
                </p:oleObj>
              </mc:Choice>
              <mc:Fallback>
                <p:oleObj name="文档" r:id="rId1" imgW="1247775" imgH="599440" progId="Word.Document.12">
                  <p:embed/>
                  <p:pic>
                    <p:nvPicPr>
                      <p:cNvPr id="0" name="图片 9216"/>
                      <p:cNvPicPr>
                        <a:picLocks noChangeAspect="1"/>
                      </p:cNvPicPr>
                      <p:nvPr/>
                    </p:nvPicPr>
                    <p:blipFill>
                      <a:blip r:embed="rId2"/>
                      <a:stretch>
                        <a:fillRect/>
                      </a:stretch>
                    </p:blipFill>
                    <p:spPr>
                      <a:xfrm>
                        <a:off x="4094099" y="2733532"/>
                        <a:ext cx="985899" cy="475299"/>
                      </a:xfrm>
                      <a:prstGeom prst="rect">
                        <a:avLst/>
                      </a:prstGeom>
                      <a:noFill/>
                      <a:ln w="9525">
                        <a:noFill/>
                      </a:ln>
                    </p:spPr>
                  </p:pic>
                </p:oleObj>
              </mc:Fallback>
            </mc:AlternateContent>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985"/>
                                        </p:tgtEl>
                                        <p:attrNameLst>
                                          <p:attrName>style.visibility</p:attrName>
                                        </p:attrNameLst>
                                      </p:cBhvr>
                                      <p:to>
                                        <p:strVal val="visible"/>
                                      </p:to>
                                    </p:set>
                                    <p:animEffect transition="in" filter="fade">
                                      <p:cBhvr>
                                        <p:cTn id="12" dur="500"/>
                                        <p:tgtEl>
                                          <p:spTgt spid="419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11"/>
          <p:cNvGrpSpPr/>
          <p:nvPr/>
        </p:nvGrpSpPr>
        <p:grpSpPr>
          <a:xfrm>
            <a:off x="840511" y="314036"/>
            <a:ext cx="7943272" cy="3451514"/>
            <a:chOff x="803564" y="1717964"/>
            <a:chExt cx="7943272" cy="3451514"/>
          </a:xfrm>
        </p:grpSpPr>
        <p:sp>
          <p:nvSpPr>
            <p:cNvPr id="16" name="矩形 15"/>
            <p:cNvSpPr/>
            <p:nvPr/>
          </p:nvSpPr>
          <p:spPr>
            <a:xfrm>
              <a:off x="803564" y="1717964"/>
              <a:ext cx="7943272" cy="32050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7" name="Object 2"/>
            <p:cNvGraphicFramePr>
              <a:graphicFrameLocks noChangeAspect="1"/>
            </p:cNvGraphicFramePr>
            <p:nvPr/>
          </p:nvGraphicFramePr>
          <p:xfrm>
            <a:off x="859991" y="1784928"/>
            <a:ext cx="7731125" cy="3384550"/>
          </p:xfrm>
          <a:graphic>
            <a:graphicData uri="http://schemas.openxmlformats.org/presentationml/2006/ole">
              <mc:AlternateContent xmlns:mc="http://schemas.openxmlformats.org/markup-compatibility/2006">
                <mc:Choice xmlns:v="urn:schemas-microsoft-com:vml" Requires="v">
                  <p:oleObj spid="_x0000_s10241" name="文档" r:id="rId1" imgW="7894955" imgH="3462655" progId="Word.Document.12">
                    <p:embed/>
                  </p:oleObj>
                </mc:Choice>
                <mc:Fallback>
                  <p:oleObj name="文档" r:id="rId1" imgW="7894955" imgH="3462655" progId="Word.Document.12">
                    <p:embed/>
                    <p:pic>
                      <p:nvPicPr>
                        <p:cNvPr id="0" name="图片 10240"/>
                        <p:cNvPicPr>
                          <a:picLocks noChangeAspect="1"/>
                        </p:cNvPicPr>
                        <p:nvPr/>
                      </p:nvPicPr>
                      <p:blipFill>
                        <a:blip r:embed="rId2"/>
                        <a:stretch>
                          <a:fillRect/>
                        </a:stretch>
                      </p:blipFill>
                      <p:spPr>
                        <a:xfrm>
                          <a:off x="859991" y="1784928"/>
                          <a:ext cx="7731125" cy="3384550"/>
                        </a:xfrm>
                        <a:prstGeom prst="rect">
                          <a:avLst/>
                        </a:prstGeom>
                        <a:noFill/>
                        <a:ln w="9525">
                          <a:noFill/>
                        </a:ln>
                      </p:spPr>
                    </p:pic>
                  </p:oleObj>
                </mc:Fallback>
              </mc:AlternateContent>
            </a:graphicData>
          </a:graphic>
        </p:graphicFrame>
      </p:grpSp>
      <p:grpSp>
        <p:nvGrpSpPr>
          <p:cNvPr id="10"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2"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0" name="文本框 14"/>
          <p:cNvSpPr txBox="1">
            <a:spLocks noChangeArrowheads="1"/>
          </p:cNvSpPr>
          <p:nvPr/>
        </p:nvSpPr>
        <p:spPr bwMode="auto">
          <a:xfrm>
            <a:off x="812466" y="352237"/>
            <a:ext cx="2893988"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突破三</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测量液体的密度</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graphicFrame>
        <p:nvGraphicFramePr>
          <p:cNvPr id="9218" name="Object 2"/>
          <p:cNvGraphicFramePr>
            <a:graphicFrameLocks noChangeAspect="1"/>
          </p:cNvGraphicFramePr>
          <p:nvPr/>
        </p:nvGraphicFramePr>
        <p:xfrm>
          <a:off x="850900" y="877888"/>
          <a:ext cx="5260975" cy="569912"/>
        </p:xfrm>
        <a:graphic>
          <a:graphicData uri="http://schemas.openxmlformats.org/presentationml/2006/ole">
            <mc:AlternateContent xmlns:mc="http://schemas.openxmlformats.org/markup-compatibility/2006">
              <mc:Choice xmlns:v="urn:schemas-microsoft-com:vml" Requires="v">
                <p:oleObj spid="_x0000_s11265" name="文档" r:id="rId1" imgW="5268595" imgH="595630" progId="Word.Document.12">
                  <p:embed/>
                </p:oleObj>
              </mc:Choice>
              <mc:Fallback>
                <p:oleObj name="文档" r:id="rId1" imgW="5268595" imgH="595630" progId="Word.Document.12">
                  <p:embed/>
                  <p:pic>
                    <p:nvPicPr>
                      <p:cNvPr id="0" name="图片 11264"/>
                      <p:cNvPicPr>
                        <a:picLocks noChangeAspect="1"/>
                      </p:cNvPicPr>
                      <p:nvPr/>
                    </p:nvPicPr>
                    <p:blipFill>
                      <a:blip r:embed="rId2"/>
                      <a:stretch>
                        <a:fillRect/>
                      </a:stretch>
                    </p:blipFill>
                    <p:spPr>
                      <a:xfrm>
                        <a:off x="850900" y="877888"/>
                        <a:ext cx="5260975" cy="569912"/>
                      </a:xfrm>
                      <a:prstGeom prst="rect">
                        <a:avLst/>
                      </a:prstGeom>
                      <a:noFill/>
                      <a:ln w="9525">
                        <a:noFill/>
                      </a:ln>
                    </p:spPr>
                  </p:pic>
                </p:oleObj>
              </mc:Fallback>
            </mc:AlternateContent>
          </a:graphicData>
        </a:graphic>
      </p:graphicFrame>
      <p:grpSp>
        <p:nvGrpSpPr>
          <p:cNvPr id="15" name="组合 14"/>
          <p:cNvGrpSpPr/>
          <p:nvPr/>
        </p:nvGrpSpPr>
        <p:grpSpPr>
          <a:xfrm>
            <a:off x="812466" y="1454727"/>
            <a:ext cx="7874333" cy="3244184"/>
            <a:chOff x="812466" y="1454727"/>
            <a:chExt cx="7874333" cy="3244184"/>
          </a:xfrm>
        </p:grpSpPr>
        <p:sp>
          <p:nvSpPr>
            <p:cNvPr id="9" name="文本框 14"/>
            <p:cNvSpPr txBox="1">
              <a:spLocks noChangeArrowheads="1"/>
            </p:cNvSpPr>
            <p:nvPr/>
          </p:nvSpPr>
          <p:spPr bwMode="auto">
            <a:xfrm>
              <a:off x="812466" y="1454727"/>
              <a:ext cx="7874333" cy="1682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设计和进行实验</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测质量：用天平测出烧杯和液体的总质量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把烧杯中的适量液体倒入量筒中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再用天平测出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烧杯和剩余液体</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的总质量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量筒中液体</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的质量为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测体积：测出量筒中液体的体积为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4-8</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13" name="20RJW-65.EPS" descr="id:2147500103;FounderCES"/>
            <p:cNvPicPr/>
            <p:nvPr/>
          </p:nvPicPr>
          <p:blipFill>
            <a:blip r:embed="rId3" cstate="print">
              <a:clrChange>
                <a:clrFrom>
                  <a:srgbClr val="FFFFFF"/>
                </a:clrFrom>
                <a:clrTo>
                  <a:srgbClr val="FFFFFF">
                    <a:alpha val="0"/>
                  </a:srgbClr>
                </a:clrTo>
              </a:clrChange>
            </a:blip>
            <a:stretch>
              <a:fillRect/>
            </a:stretch>
          </p:blipFill>
          <p:spPr>
            <a:xfrm>
              <a:off x="3119122" y="3241267"/>
              <a:ext cx="1602507" cy="1412655"/>
            </a:xfrm>
            <a:prstGeom prst="rect">
              <a:avLst/>
            </a:prstGeom>
          </p:spPr>
        </p:pic>
        <p:sp>
          <p:nvSpPr>
            <p:cNvPr id="14" name="矩形 13"/>
            <p:cNvSpPr/>
            <p:nvPr/>
          </p:nvSpPr>
          <p:spPr>
            <a:xfrm>
              <a:off x="4806880" y="4329579"/>
              <a:ext cx="784189" cy="369332"/>
            </a:xfrm>
            <a:prstGeom prst="rect">
              <a:avLst/>
            </a:prstGeom>
          </p:spPr>
          <p:txBody>
            <a:bodyPr wrap="none">
              <a:spAutoFit/>
            </a:bodyPr>
            <a:lstStyle/>
            <a:p>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4-8</a:t>
              </a:r>
              <a:endParaRPr lang="zh-CN" altLang="en-US" dirty="0"/>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774580" cy="381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数据处理和分析</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设计实验数据记录表格</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如下表所示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分析表格数据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可得出液体密度的大小。</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交流、反思与评估</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特殊方法测密度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等体积法、等质量法、浮力法等</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6" name="表格 5"/>
          <p:cNvGraphicFramePr>
            <a:graphicFrameLocks noGrp="1"/>
          </p:cNvGraphicFramePr>
          <p:nvPr/>
        </p:nvGraphicFramePr>
        <p:xfrm>
          <a:off x="892233" y="1227166"/>
          <a:ext cx="7753004" cy="1943100"/>
        </p:xfrm>
        <a:graphic>
          <a:graphicData uri="http://schemas.openxmlformats.org/drawingml/2006/table">
            <a:tbl>
              <a:tblPr/>
              <a:tblGrid>
                <a:gridCol w="3876502"/>
                <a:gridCol w="3876502"/>
              </a:tblGrid>
              <a:tr h="0">
                <a:tc>
                  <a:txBody>
                    <a:bodyPr/>
                    <a:lstStyle/>
                    <a:p>
                      <a:pP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烧杯和液体的总质量</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sz="1700" kern="100" baseline="-250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g</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烧杯和剩余液体的总质量</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sz="1700" kern="100" baseline="-250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g</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量筒中液体的质量</a:t>
                      </a: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g</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量筒中液体的体积</a:t>
                      </a: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cm</a:t>
                      </a:r>
                      <a:r>
                        <a:rPr lang="en-US" sz="1700" kern="100" baseline="30000">
                          <a:solidFill>
                            <a:srgbClr val="000000"/>
                          </a:solidFill>
                          <a:latin typeface="微软雅黑" panose="020B0503020204020204" pitchFamily="34" charset="-122"/>
                          <a:ea typeface="微软雅黑" panose="020B0503020204020204" pitchFamily="34" charset="-122"/>
                          <a:cs typeface="Times New Roman" panose="02020603050405020304"/>
                        </a:rPr>
                        <a:t>3</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液体的密度</a:t>
                      </a: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cm</a:t>
                      </a:r>
                      <a:r>
                        <a:rPr lang="en-US" sz="1700" i="1" kern="100" baseline="300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700" kern="100" baseline="3000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7" end="7"/>
                                            </p:txEl>
                                          </p:spTgt>
                                        </p:tgtEl>
                                        <p:attrNameLst>
                                          <p:attrName>style.visibility</p:attrName>
                                        </p:attrNameLst>
                                      </p:cBhvr>
                                      <p:to>
                                        <p:strVal val="visible"/>
                                      </p:to>
                                    </p:set>
                                    <p:animEffect transition="in" filter="fade">
                                      <p:cBhvr>
                                        <p:cTn id="7" dur="500"/>
                                        <p:tgtEl>
                                          <p:spTgt spid="9">
                                            <p:txEl>
                                              <p:pRg st="7" end="7"/>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8" end="8"/>
                                            </p:txEl>
                                          </p:spTgt>
                                        </p:tgtEl>
                                        <p:attrNameLst>
                                          <p:attrName>style.visibility</p:attrName>
                                        </p:attrNameLst>
                                      </p:cBhvr>
                                      <p:to>
                                        <p:strVal val="visible"/>
                                      </p:to>
                                    </p:set>
                                    <p:animEffect transition="in" filter="fade">
                                      <p:cBhvr>
                                        <p:cTn id="10" dur="500"/>
                                        <p:tgtEl>
                                          <p:spTgt spid="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730284" cy="439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密度误差的分析</a:t>
            </a:r>
            <a:endParaRPr lang="zh-CN" sz="105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15361" name="Object 1"/>
          <p:cNvGraphicFramePr>
            <a:graphicFrameLocks noChangeAspect="1"/>
          </p:cNvGraphicFramePr>
          <p:nvPr/>
        </p:nvGraphicFramePr>
        <p:xfrm>
          <a:off x="874626" y="831387"/>
          <a:ext cx="7958138" cy="3684588"/>
        </p:xfrm>
        <a:graphic>
          <a:graphicData uri="http://schemas.openxmlformats.org/presentationml/2006/ole">
            <mc:AlternateContent xmlns:mc="http://schemas.openxmlformats.org/markup-compatibility/2006">
              <mc:Choice xmlns:v="urn:schemas-microsoft-com:vml" Requires="v">
                <p:oleObj spid="_x0000_s12289" name="文档" r:id="rId1" imgW="8534400" imgH="3925570" progId="Word.Document.12">
                  <p:embed/>
                </p:oleObj>
              </mc:Choice>
              <mc:Fallback>
                <p:oleObj name="文档" r:id="rId1" imgW="8534400" imgH="3925570" progId="Word.Document.12">
                  <p:embed/>
                  <p:pic>
                    <p:nvPicPr>
                      <p:cNvPr id="0" name="图片 12288"/>
                      <p:cNvPicPr>
                        <a:picLocks noChangeAspect="1"/>
                      </p:cNvPicPr>
                      <p:nvPr/>
                    </p:nvPicPr>
                    <p:blipFill>
                      <a:blip r:embed="rId2"/>
                      <a:stretch>
                        <a:fillRect/>
                      </a:stretch>
                    </p:blipFill>
                    <p:spPr>
                      <a:xfrm>
                        <a:off x="874626" y="831387"/>
                        <a:ext cx="7958138" cy="3684588"/>
                      </a:xfrm>
                      <a:prstGeom prst="rect">
                        <a:avLst/>
                      </a:prstGeom>
                      <a:noFill/>
                      <a:ln w="9525">
                        <a:noFill/>
                      </a:ln>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730284" cy="4175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例</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下面是小方和小王设计的“测食用油密度”的实验方案</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请完善他们的方案</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并回答后面的问题。</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小方的实验方案：用已调节平衡的天平测出空烧杯的质量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向烧杯内倒入适量食用油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再测出烧杯和食用油的总质量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然后把烧杯内的食用油全部倒入量筒内</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读出量筒内食用油的体积为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则测得的食用油密度的表达式为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小王的实验方案：在烧杯内倒入适量的食用油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用已调节平衡的天平测出烧杯和食用油的总质量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然后将烧杯内的适量食用油倒入量筒内</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再测出烧杯和剩余食用油的总质量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读出量筒内食用油的体积</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则测得的食用油密度的表达式为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43009" name="Object 1"/>
          <p:cNvGraphicFramePr>
            <a:graphicFrameLocks noChangeAspect="1"/>
          </p:cNvGraphicFramePr>
          <p:nvPr/>
        </p:nvGraphicFramePr>
        <p:xfrm>
          <a:off x="1521114" y="2338470"/>
          <a:ext cx="612481" cy="419244"/>
        </p:xfrm>
        <a:graphic>
          <a:graphicData uri="http://schemas.openxmlformats.org/presentationml/2006/ole">
            <mc:AlternateContent xmlns:mc="http://schemas.openxmlformats.org/markup-compatibility/2006">
              <mc:Choice xmlns:v="urn:schemas-microsoft-com:vml" Requires="v">
                <p:oleObj spid="_x0000_s13313" name="文档" r:id="rId1" imgW="868680" imgH="591820" progId="Word.Document.12">
                  <p:embed/>
                </p:oleObj>
              </mc:Choice>
              <mc:Fallback>
                <p:oleObj name="文档" r:id="rId1" imgW="868680" imgH="591820" progId="Word.Document.12">
                  <p:embed/>
                  <p:pic>
                    <p:nvPicPr>
                      <p:cNvPr id="0" name="图片 13312"/>
                      <p:cNvPicPr>
                        <a:picLocks noChangeAspect="1"/>
                      </p:cNvPicPr>
                      <p:nvPr/>
                    </p:nvPicPr>
                    <p:blipFill>
                      <a:blip r:embed="rId2"/>
                      <a:stretch>
                        <a:fillRect/>
                      </a:stretch>
                    </p:blipFill>
                    <p:spPr>
                      <a:xfrm>
                        <a:off x="1521114" y="2338470"/>
                        <a:ext cx="612481" cy="419244"/>
                      </a:xfrm>
                      <a:prstGeom prst="rect">
                        <a:avLst/>
                      </a:prstGeom>
                      <a:noFill/>
                      <a:ln w="9525">
                        <a:noFill/>
                      </a:ln>
                    </p:spPr>
                  </p:pic>
                </p:oleObj>
              </mc:Fallback>
            </mc:AlternateContent>
          </a:graphicData>
        </a:graphic>
      </p:graphicFrame>
      <p:graphicFrame>
        <p:nvGraphicFramePr>
          <p:cNvPr id="43010" name="Object 2"/>
          <p:cNvGraphicFramePr>
            <a:graphicFrameLocks noChangeAspect="1"/>
          </p:cNvGraphicFramePr>
          <p:nvPr/>
        </p:nvGraphicFramePr>
        <p:xfrm>
          <a:off x="2643987" y="4026084"/>
          <a:ext cx="636237" cy="379492"/>
        </p:xfrm>
        <a:graphic>
          <a:graphicData uri="http://schemas.openxmlformats.org/presentationml/2006/ole">
            <mc:AlternateContent xmlns:mc="http://schemas.openxmlformats.org/markup-compatibility/2006">
              <mc:Choice xmlns:v="urn:schemas-microsoft-com:vml" Requires="v">
                <p:oleObj spid="_x0000_s13314" name="文档" r:id="rId3" imgW="995045" imgH="595630" progId="Word.Document.12">
                  <p:embed/>
                </p:oleObj>
              </mc:Choice>
              <mc:Fallback>
                <p:oleObj name="文档" r:id="rId3" imgW="995045" imgH="595630" progId="Word.Document.12">
                  <p:embed/>
                  <p:pic>
                    <p:nvPicPr>
                      <p:cNvPr id="0" name="图片 13313"/>
                      <p:cNvPicPr>
                        <a:picLocks noChangeAspect="1"/>
                      </p:cNvPicPr>
                      <p:nvPr/>
                    </p:nvPicPr>
                    <p:blipFill>
                      <a:blip r:embed="rId4"/>
                      <a:stretch>
                        <a:fillRect/>
                      </a:stretch>
                    </p:blipFill>
                    <p:spPr>
                      <a:xfrm>
                        <a:off x="2643987" y="4026084"/>
                        <a:ext cx="636237" cy="379492"/>
                      </a:xfrm>
                      <a:prstGeom prst="rect">
                        <a:avLst/>
                      </a:prstGeom>
                      <a:noFill/>
                      <a:ln w="9525">
                        <a:noFill/>
                      </a:ln>
                    </p:spPr>
                  </p:pic>
                </p:oleObj>
              </mc:Fallback>
            </mc:AlternateContent>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009"/>
                                        </p:tgtEl>
                                        <p:attrNameLst>
                                          <p:attrName>style.visibility</p:attrName>
                                        </p:attrNameLst>
                                      </p:cBhvr>
                                      <p:to>
                                        <p:strVal val="visible"/>
                                      </p:to>
                                    </p:set>
                                    <p:animEffect transition="in" filter="fade">
                                      <p:cBhvr>
                                        <p:cTn id="7" dur="500"/>
                                        <p:tgtEl>
                                          <p:spTgt spid="430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010"/>
                                        </p:tgtEl>
                                        <p:attrNameLst>
                                          <p:attrName>style.visibility</p:attrName>
                                        </p:attrNameLst>
                                      </p:cBhvr>
                                      <p:to>
                                        <p:strVal val="visible"/>
                                      </p:to>
                                    </p:set>
                                    <p:animEffect transition="in" filter="fade">
                                      <p:cBhvr>
                                        <p:cTn id="12" dur="500"/>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216398"/>
            <a:ext cx="7730284" cy="173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按</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的实验方案进行测量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实验误差可能小一些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如果选择另一种方案</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测得的密度值将偏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4-9</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所示是按小王的实验方案进行某次实验的情况</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请将实验的数据及测量结果填入表中。</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32772" name="Object 4"/>
          <p:cNvGraphicFramePr>
            <a:graphicFrameLocks noChangeAspect="1"/>
          </p:cNvGraphicFramePr>
          <p:nvPr/>
        </p:nvGraphicFramePr>
        <p:xfrm>
          <a:off x="835113" y="3131971"/>
          <a:ext cx="7894637" cy="1782763"/>
        </p:xfrm>
        <a:graphic>
          <a:graphicData uri="http://schemas.openxmlformats.org/presentationml/2006/ole">
            <mc:AlternateContent xmlns:mc="http://schemas.openxmlformats.org/markup-compatibility/2006">
              <mc:Choice xmlns:v="urn:schemas-microsoft-com:vml" Requires="v">
                <p:oleObj spid="_x0000_s14337" name="文档" r:id="rId1" imgW="7893685" imgH="1781810" progId="Word.Document.12">
                  <p:embed/>
                </p:oleObj>
              </mc:Choice>
              <mc:Fallback>
                <p:oleObj name="文档" r:id="rId1" imgW="7893685" imgH="1781810" progId="Word.Document.12">
                  <p:embed/>
                  <p:pic>
                    <p:nvPicPr>
                      <p:cNvPr id="0" name="图片 14336"/>
                      <p:cNvPicPr>
                        <a:picLocks noChangeAspect="1"/>
                      </p:cNvPicPr>
                      <p:nvPr/>
                    </p:nvPicPr>
                    <p:blipFill>
                      <a:blip r:embed="rId2"/>
                      <a:stretch>
                        <a:fillRect/>
                      </a:stretch>
                    </p:blipFill>
                    <p:spPr>
                      <a:xfrm>
                        <a:off x="835113" y="3131971"/>
                        <a:ext cx="7894637" cy="1782763"/>
                      </a:xfrm>
                      <a:prstGeom prst="rect">
                        <a:avLst/>
                      </a:prstGeom>
                      <a:noFill/>
                      <a:ln w="9525">
                        <a:noFill/>
                      </a:ln>
                    </p:spPr>
                  </p:pic>
                </p:oleObj>
              </mc:Fallback>
            </mc:AlternateContent>
          </a:graphicData>
        </a:graphic>
      </p:graphicFrame>
      <p:grpSp>
        <p:nvGrpSpPr>
          <p:cNvPr id="17" name="组合 16"/>
          <p:cNvGrpSpPr/>
          <p:nvPr/>
        </p:nvGrpSpPr>
        <p:grpSpPr>
          <a:xfrm>
            <a:off x="3024735" y="1557978"/>
            <a:ext cx="4294573" cy="1465901"/>
            <a:chOff x="3024735" y="1674090"/>
            <a:chExt cx="4294573" cy="1465901"/>
          </a:xfrm>
        </p:grpSpPr>
        <p:grpSp>
          <p:nvGrpSpPr>
            <p:cNvPr id="8" name="组合 7"/>
            <p:cNvGrpSpPr/>
            <p:nvPr/>
          </p:nvGrpSpPr>
          <p:grpSpPr>
            <a:xfrm>
              <a:off x="3024735" y="1674090"/>
              <a:ext cx="3278733" cy="1417408"/>
              <a:chOff x="2966546" y="1823719"/>
              <a:chExt cx="3278733" cy="1417408"/>
            </a:xfrm>
          </p:grpSpPr>
          <p:pic>
            <p:nvPicPr>
              <p:cNvPr id="6" name="20RJW-68a.EPS" descr="id:2147500140;FounderCES"/>
              <p:cNvPicPr/>
              <p:nvPr/>
            </p:nvPicPr>
            <p:blipFill>
              <a:blip r:embed="rId3" cstate="print">
                <a:clrChange>
                  <a:clrFrom>
                    <a:srgbClr val="FFFFFF"/>
                  </a:clrFrom>
                  <a:clrTo>
                    <a:srgbClr val="FFFFFF">
                      <a:alpha val="0"/>
                    </a:srgbClr>
                  </a:clrTo>
                </a:clrChange>
              </a:blip>
              <a:stretch>
                <a:fillRect/>
              </a:stretch>
            </p:blipFill>
            <p:spPr>
              <a:xfrm>
                <a:off x="2966546" y="2134465"/>
                <a:ext cx="1555577" cy="1106662"/>
              </a:xfrm>
              <a:prstGeom prst="rect">
                <a:avLst/>
              </a:prstGeom>
            </p:spPr>
          </p:pic>
          <p:pic>
            <p:nvPicPr>
              <p:cNvPr id="7" name="20RJW-68b.EPS" descr="id:2147500147;FounderCES"/>
              <p:cNvPicPr/>
              <p:nvPr/>
            </p:nvPicPr>
            <p:blipFill>
              <a:blip r:embed="rId4" cstate="print">
                <a:clrChange>
                  <a:clrFrom>
                    <a:srgbClr val="FFFFFF"/>
                  </a:clrFrom>
                  <a:clrTo>
                    <a:srgbClr val="FFFFFF">
                      <a:alpha val="0"/>
                    </a:srgbClr>
                  </a:clrTo>
                </a:clrChange>
              </a:blip>
              <a:stretch>
                <a:fillRect/>
              </a:stretch>
            </p:blipFill>
            <p:spPr>
              <a:xfrm>
                <a:off x="5074690" y="1823719"/>
                <a:ext cx="1170589" cy="1399308"/>
              </a:xfrm>
              <a:prstGeom prst="rect">
                <a:avLst/>
              </a:prstGeom>
            </p:spPr>
          </p:pic>
        </p:grpSp>
        <p:sp>
          <p:nvSpPr>
            <p:cNvPr id="15" name="矩形 14"/>
            <p:cNvSpPr/>
            <p:nvPr/>
          </p:nvSpPr>
          <p:spPr>
            <a:xfrm>
              <a:off x="6535119" y="2632160"/>
              <a:ext cx="784189"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4-9</a:t>
              </a:r>
              <a:endParaRPr lang="zh-CN" altLang="en-US"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sp>
        <p:nvSpPr>
          <p:cNvPr id="13" name="矩形 12"/>
          <p:cNvSpPr/>
          <p:nvPr/>
        </p:nvSpPr>
        <p:spPr>
          <a:xfrm>
            <a:off x="1493799" y="264517"/>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小王</a:t>
            </a:r>
            <a:endParaRPr lang="zh-CN" altLang="en-US" dirty="0"/>
          </a:p>
        </p:txBody>
      </p:sp>
      <p:sp>
        <p:nvSpPr>
          <p:cNvPr id="14" name="矩形 13"/>
          <p:cNvSpPr/>
          <p:nvPr/>
        </p:nvSpPr>
        <p:spPr>
          <a:xfrm>
            <a:off x="3253578" y="688812"/>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大</a:t>
            </a:r>
            <a:endParaRPr lang="zh-CN" altLang="en-US" dirty="0"/>
          </a:p>
        </p:txBody>
      </p:sp>
      <p:sp>
        <p:nvSpPr>
          <p:cNvPr id="18" name="矩形 17"/>
          <p:cNvSpPr/>
          <p:nvPr/>
        </p:nvSpPr>
        <p:spPr>
          <a:xfrm>
            <a:off x="2875201" y="4181024"/>
            <a:ext cx="453970" cy="353943"/>
          </a:xfrm>
          <a:prstGeom prst="rect">
            <a:avLst/>
          </a:prstGeom>
        </p:spPr>
        <p:txBody>
          <a:bodyPr wrap="none">
            <a:spAutoFit/>
          </a:bodyPr>
          <a:lstStyle/>
          <a:p>
            <a:r>
              <a:rPr lang="en-US" altLang="zh-CN"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18</a:t>
            </a:r>
            <a:endParaRPr lang="zh-CN" altLang="en-US" sz="1700" dirty="0"/>
          </a:p>
        </p:txBody>
      </p:sp>
      <p:sp>
        <p:nvSpPr>
          <p:cNvPr id="19" name="矩形 18"/>
          <p:cNvSpPr/>
          <p:nvPr/>
        </p:nvSpPr>
        <p:spPr>
          <a:xfrm>
            <a:off x="4453897" y="4179003"/>
            <a:ext cx="453970" cy="353943"/>
          </a:xfrm>
          <a:prstGeom prst="rect">
            <a:avLst/>
          </a:prstGeom>
        </p:spPr>
        <p:txBody>
          <a:bodyPr wrap="none">
            <a:spAutoFit/>
          </a:bodyPr>
          <a:lstStyle/>
          <a:p>
            <a:r>
              <a:rPr lang="en-US" altLang="zh-CN"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18</a:t>
            </a:r>
            <a:endParaRPr lang="zh-CN" altLang="en-US" sz="1700" dirty="0"/>
          </a:p>
        </p:txBody>
      </p:sp>
      <p:sp>
        <p:nvSpPr>
          <p:cNvPr id="20" name="矩形 19"/>
          <p:cNvSpPr/>
          <p:nvPr/>
        </p:nvSpPr>
        <p:spPr>
          <a:xfrm>
            <a:off x="6034181" y="4198487"/>
            <a:ext cx="453970" cy="353943"/>
          </a:xfrm>
          <a:prstGeom prst="rect">
            <a:avLst/>
          </a:prstGeom>
        </p:spPr>
        <p:txBody>
          <a:bodyPr wrap="none">
            <a:spAutoFit/>
          </a:bodyPr>
          <a:lstStyle/>
          <a:p>
            <a:r>
              <a:rPr lang="en-US" altLang="zh-CN"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20</a:t>
            </a:r>
            <a:endParaRPr lang="zh-CN" altLang="en-US" sz="1700" dirty="0"/>
          </a:p>
        </p:txBody>
      </p:sp>
      <p:sp>
        <p:nvSpPr>
          <p:cNvPr id="21" name="矩形 20"/>
          <p:cNvSpPr/>
          <p:nvPr/>
        </p:nvSpPr>
        <p:spPr>
          <a:xfrm>
            <a:off x="7607437" y="4188239"/>
            <a:ext cx="516488" cy="353943"/>
          </a:xfrm>
          <a:prstGeom prst="rect">
            <a:avLst/>
          </a:prstGeom>
        </p:spPr>
        <p:txBody>
          <a:bodyPr wrap="none">
            <a:spAutoFit/>
          </a:bodyPr>
          <a:lstStyle/>
          <a:p>
            <a:r>
              <a:rPr lang="en-US" altLang="zh-CN"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0.9</a:t>
            </a:r>
            <a:endParaRPr lang="zh-CN" altLang="en-US" sz="1700"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8" grpId="0"/>
      <p:bldP spid="19"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7890959" cy="215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“记”：被测物质的质量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若物体与砝码位置放反了</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则被测物质的质量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左盘中砝码质量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游码左侧在标尺上所对的刻度值</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“收”：测量完毕</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把被测物体取下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用镊子将砝码放回盒中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游码用镊子拨回标尺的零刻度线处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将橡胶垫圈装回天平原处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再将天平装回包装盒。</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矩形 8"/>
          <p:cNvSpPr/>
          <p:nvPr/>
        </p:nvSpPr>
        <p:spPr>
          <a:xfrm>
            <a:off x="3863264" y="379331"/>
            <a:ext cx="1800493"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右盘中砝码质量</a:t>
            </a:r>
            <a:endParaRPr lang="zh-CN" altLang="en-US" dirty="0"/>
          </a:p>
        </p:txBody>
      </p:sp>
      <p:sp>
        <p:nvSpPr>
          <p:cNvPr id="10" name="矩形 9"/>
          <p:cNvSpPr/>
          <p:nvPr/>
        </p:nvSpPr>
        <p:spPr>
          <a:xfrm>
            <a:off x="6097675" y="380197"/>
            <a:ext cx="226215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游码左侧所对刻度值</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866020" cy="2981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小王不小心将量筒打碎了</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老师说只用天平也能测量出食用油的密度。于是小王添加两个完全相同的烧杯和适量的水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设计了如下实验步骤</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请你帮他补充完整。</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调好天平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用天平测出空烧杯质量为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0</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将一个烧杯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用天平测出烧杯和水的总质量为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用另一个相同的烧杯装满食用油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用天平测出烧杯和食用油的总质量为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④</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食用油的密度表达式为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已知水的密度为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6" name="矩形 5"/>
          <p:cNvSpPr/>
          <p:nvPr/>
        </p:nvSpPr>
        <p:spPr>
          <a:xfrm>
            <a:off x="2339158" y="2025547"/>
            <a:ext cx="877163"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装满水</a:t>
            </a:r>
            <a:endParaRPr lang="zh-CN" altLang="en-US" dirty="0"/>
          </a:p>
        </p:txBody>
      </p:sp>
      <p:graphicFrame>
        <p:nvGraphicFramePr>
          <p:cNvPr id="46081" name="Object 1"/>
          <p:cNvGraphicFramePr>
            <a:graphicFrameLocks noChangeAspect="1"/>
          </p:cNvGraphicFramePr>
          <p:nvPr/>
        </p:nvGraphicFramePr>
        <p:xfrm>
          <a:off x="4228681" y="2599728"/>
          <a:ext cx="1024019" cy="622443"/>
        </p:xfrm>
        <a:graphic>
          <a:graphicData uri="http://schemas.openxmlformats.org/presentationml/2006/ole">
            <mc:AlternateContent xmlns:mc="http://schemas.openxmlformats.org/markup-compatibility/2006">
              <mc:Choice xmlns:v="urn:schemas-microsoft-com:vml" Requires="v">
                <p:oleObj spid="_x0000_s15361" name="文档" r:id="rId1" imgW="1304290" imgH="789940" progId="Word.Document.12">
                  <p:embed/>
                </p:oleObj>
              </mc:Choice>
              <mc:Fallback>
                <p:oleObj name="文档" r:id="rId1" imgW="1304290" imgH="789940" progId="Word.Document.12">
                  <p:embed/>
                  <p:pic>
                    <p:nvPicPr>
                      <p:cNvPr id="0" name="图片 15360"/>
                      <p:cNvPicPr>
                        <a:picLocks noChangeAspect="1"/>
                      </p:cNvPicPr>
                      <p:nvPr/>
                    </p:nvPicPr>
                    <p:blipFill>
                      <a:blip r:embed="rId2"/>
                      <a:stretch>
                        <a:fillRect/>
                      </a:stretch>
                    </p:blipFill>
                    <p:spPr>
                      <a:xfrm>
                        <a:off x="4228681" y="2599728"/>
                        <a:ext cx="1024019" cy="622443"/>
                      </a:xfrm>
                      <a:prstGeom prst="rect">
                        <a:avLst/>
                      </a:prstGeom>
                      <a:noFill/>
                      <a:ln w="9525">
                        <a:noFill/>
                      </a:ln>
                    </p:spPr>
                  </p:pic>
                </p:oleObj>
              </mc:Fallback>
            </mc:AlternateContent>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6081"/>
                                        </p:tgtEl>
                                        <p:attrNameLst>
                                          <p:attrName>style.visibility</p:attrName>
                                        </p:attrNameLst>
                                      </p:cBhvr>
                                      <p:to>
                                        <p:strVal val="visible"/>
                                      </p:to>
                                    </p:set>
                                    <p:animEffect transition="in" filter="fade">
                                      <p:cBhvr>
                                        <p:cTn id="12" dur="500"/>
                                        <p:tgtEl>
                                          <p:spTgt spid="460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332510"/>
            <a:ext cx="7874333" cy="3396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若小方不小心将天平的砝码弄丢了</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他巧用两个相同的烧杯、量筒和足量的水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也测出了食用油的密度。请你帮助小方完成实验方案的设计：</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调节天平平衡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将两个烧杯分别放在天平的左右两盘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在左盘的烧杯中倒入适量的水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向右盘烧杯中倒入适量的食用油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直到</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用量筒分别测出烧杯中水和食用油的体积为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则烧杯中水的质量为</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用字母表示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已知水的密度为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④</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食用油的密度表达式为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用字母表示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7" name="矩形 6"/>
          <p:cNvSpPr/>
          <p:nvPr/>
        </p:nvSpPr>
        <p:spPr>
          <a:xfrm>
            <a:off x="7894889" y="1617436"/>
            <a:ext cx="646331"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天平</a:t>
            </a:r>
            <a:endParaRPr lang="zh-CN" altLang="en-US" dirty="0"/>
          </a:p>
        </p:txBody>
      </p:sp>
      <p:sp>
        <p:nvSpPr>
          <p:cNvPr id="8" name="矩形 7"/>
          <p:cNvSpPr/>
          <p:nvPr/>
        </p:nvSpPr>
        <p:spPr>
          <a:xfrm>
            <a:off x="874675" y="2023258"/>
            <a:ext cx="646331"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平衡</a:t>
            </a:r>
            <a:endParaRPr lang="zh-CN" altLang="en-US" dirty="0"/>
          </a:p>
        </p:txBody>
      </p:sp>
      <p:sp>
        <p:nvSpPr>
          <p:cNvPr id="10" name="矩形 9"/>
          <p:cNvSpPr/>
          <p:nvPr/>
        </p:nvSpPr>
        <p:spPr>
          <a:xfrm>
            <a:off x="927789" y="2848902"/>
            <a:ext cx="752129" cy="369332"/>
          </a:xfrm>
          <a:prstGeom prst="rect">
            <a:avLst/>
          </a:prstGeom>
        </p:spPr>
        <p:txBody>
          <a:bodyPr wrap="none">
            <a:spAutoFit/>
          </a:bodyPr>
          <a:lstStyle/>
          <a:p>
            <a:r>
              <a:rPr lang="en-US" b="1" i="1" dirty="0" smtClean="0">
                <a:solidFill>
                  <a:srgbClr val="C00000"/>
                </a:solidFill>
                <a:latin typeface="微软雅黑" panose="020B0503020204020204" pitchFamily="34" charset="-122"/>
                <a:cs typeface="Times New Roman" panose="02020603050405020304"/>
              </a:rPr>
              <a:t>ρ</a:t>
            </a:r>
            <a:r>
              <a:rPr lang="zh-CN" altLang="en-US" b="1" baseline="-25000" dirty="0" smtClean="0">
                <a:solidFill>
                  <a:srgbClr val="C00000"/>
                </a:solidFill>
                <a:ea typeface="微软雅黑" panose="020B0503020204020204" pitchFamily="34" charset="-122"/>
                <a:cs typeface="Times New Roman" panose="02020603050405020304"/>
              </a:rPr>
              <a:t>水</a:t>
            </a:r>
            <a:r>
              <a:rPr lang="en-US" b="1" i="1" dirty="0" smtClean="0">
                <a:solidFill>
                  <a:srgbClr val="C00000"/>
                </a:solidFill>
                <a:latin typeface="微软雅黑" panose="020B0503020204020204" pitchFamily="34" charset="-122"/>
                <a:cs typeface="Times New Roman" panose="02020603050405020304"/>
              </a:rPr>
              <a:t>V</a:t>
            </a:r>
            <a:r>
              <a:rPr lang="en-US" b="1" baseline="-25000" dirty="0" smtClean="0">
                <a:solidFill>
                  <a:srgbClr val="C00000"/>
                </a:solidFill>
                <a:latin typeface="微软雅黑" panose="020B0503020204020204" pitchFamily="34" charset="-122"/>
                <a:cs typeface="Times New Roman" panose="02020603050405020304"/>
              </a:rPr>
              <a:t>3</a:t>
            </a:r>
            <a:endParaRPr lang="zh-CN" altLang="en-US" dirty="0"/>
          </a:p>
        </p:txBody>
      </p:sp>
      <p:graphicFrame>
        <p:nvGraphicFramePr>
          <p:cNvPr id="45057" name="Object 1"/>
          <p:cNvGraphicFramePr>
            <a:graphicFrameLocks noChangeAspect="1"/>
          </p:cNvGraphicFramePr>
          <p:nvPr/>
        </p:nvGraphicFramePr>
        <p:xfrm>
          <a:off x="4067708" y="3126201"/>
          <a:ext cx="722003" cy="494212"/>
        </p:xfrm>
        <a:graphic>
          <a:graphicData uri="http://schemas.openxmlformats.org/presentationml/2006/ole">
            <mc:AlternateContent xmlns:mc="http://schemas.openxmlformats.org/markup-compatibility/2006">
              <mc:Choice xmlns:v="urn:schemas-microsoft-com:vml" Requires="v">
                <p:oleObj spid="_x0000_s16385" name="文档" r:id="rId1" imgW="868680" imgH="591820" progId="Word.Document.12">
                  <p:embed/>
                </p:oleObj>
              </mc:Choice>
              <mc:Fallback>
                <p:oleObj name="文档" r:id="rId1" imgW="868680" imgH="591820" progId="Word.Document.12">
                  <p:embed/>
                  <p:pic>
                    <p:nvPicPr>
                      <p:cNvPr id="0" name="图片 16384"/>
                      <p:cNvPicPr>
                        <a:picLocks noChangeAspect="1"/>
                      </p:cNvPicPr>
                      <p:nvPr/>
                    </p:nvPicPr>
                    <p:blipFill>
                      <a:blip r:embed="rId2"/>
                      <a:stretch>
                        <a:fillRect/>
                      </a:stretch>
                    </p:blipFill>
                    <p:spPr>
                      <a:xfrm>
                        <a:off x="4067708" y="3126201"/>
                        <a:ext cx="722003" cy="494212"/>
                      </a:xfrm>
                      <a:prstGeom prst="rect">
                        <a:avLst/>
                      </a:prstGeom>
                      <a:noFill/>
                      <a:ln w="9525">
                        <a:noFill/>
                      </a:ln>
                    </p:spPr>
                  </p:pic>
                </p:oleObj>
              </mc:Fallback>
            </mc:AlternateContent>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5057"/>
                                        </p:tgtEl>
                                        <p:attrNameLst>
                                          <p:attrName>style.visibility</p:attrName>
                                        </p:attrNameLst>
                                      </p:cBhvr>
                                      <p:to>
                                        <p:strVal val="visible"/>
                                      </p:to>
                                    </p:set>
                                    <p:animEffect transition="in" filter="fade">
                                      <p:cBhvr>
                                        <p:cTn id="20" dur="500"/>
                                        <p:tgtEl>
                                          <p:spTgt spid="450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4118683"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考点二</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量筒</a:t>
            </a:r>
            <a:r>
              <a:rPr lang="en-US" altLang="zh-CN" sz="2000" b="1" dirty="0" smtClean="0">
                <a:solidFill>
                  <a:srgbClr val="0FA096"/>
                </a:solidFill>
                <a:latin typeface="微软雅黑" panose="020B0503020204020204" pitchFamily="34" charset="-122"/>
                <a:ea typeface="微软雅黑" panose="020B0503020204020204" pitchFamily="34" charset="-122"/>
              </a:rPr>
              <a:t>(</a:t>
            </a:r>
            <a:r>
              <a:rPr lang="zh-CN" altLang="en-US" sz="2000" b="1" dirty="0" smtClean="0">
                <a:solidFill>
                  <a:srgbClr val="0FA096"/>
                </a:solidFill>
                <a:latin typeface="微软雅黑" panose="020B0503020204020204" pitchFamily="34" charset="-122"/>
                <a:ea typeface="微软雅黑" panose="020B0503020204020204" pitchFamily="34" charset="-122"/>
              </a:rPr>
              <a:t>或量杯</a:t>
            </a:r>
            <a:r>
              <a:rPr lang="en-US" altLang="zh-CN" sz="2000" b="1" dirty="0" smtClean="0">
                <a:solidFill>
                  <a:srgbClr val="0FA096"/>
                </a:solidFill>
                <a:latin typeface="微软雅黑" panose="020B0503020204020204" pitchFamily="34" charset="-122"/>
                <a:ea typeface="微软雅黑" panose="020B0503020204020204" pitchFamily="34" charset="-122"/>
              </a:rPr>
              <a:t>)</a:t>
            </a:r>
            <a:r>
              <a:rPr lang="zh-CN" altLang="en-US" sz="2000" b="1" dirty="0" smtClean="0">
                <a:solidFill>
                  <a:srgbClr val="0FA096"/>
                </a:solidFill>
                <a:latin typeface="微软雅黑" panose="020B0503020204020204" pitchFamily="34" charset="-122"/>
                <a:ea typeface="微软雅黑" panose="020B0503020204020204" pitchFamily="34" charset="-122"/>
              </a:rPr>
              <a:t>的使用与读数</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8"/>
          <p:cNvSpPr txBox="1">
            <a:spLocks noChangeArrowheads="1"/>
          </p:cNvSpPr>
          <p:nvPr/>
        </p:nvSpPr>
        <p:spPr bwMode="auto">
          <a:xfrm>
            <a:off x="816867" y="818195"/>
            <a:ext cx="7844996" cy="256569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用途：测量液体</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可间接测固体体积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使用方法：</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看量程、分度值</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放在水平台面上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“读”</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量筒里的水面是凹形的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或凸形的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读数时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视线要和凹液面的底部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或凸液面的顶部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相平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俯视读数时示数偏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仰视读数时示数偏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矩形 8"/>
          <p:cNvSpPr/>
          <p:nvPr/>
        </p:nvSpPr>
        <p:spPr>
          <a:xfrm>
            <a:off x="2869297" y="868858"/>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体积</a:t>
            </a:r>
            <a:endParaRPr lang="zh-CN" altLang="en-US" dirty="0"/>
          </a:p>
        </p:txBody>
      </p:sp>
      <p:sp>
        <p:nvSpPr>
          <p:cNvPr id="12" name="矩形 11"/>
          <p:cNvSpPr/>
          <p:nvPr/>
        </p:nvSpPr>
        <p:spPr>
          <a:xfrm>
            <a:off x="4832418" y="2929433"/>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大</a:t>
            </a:r>
            <a:endParaRPr lang="zh-CN" altLang="en-US" dirty="0"/>
          </a:p>
        </p:txBody>
      </p:sp>
      <p:sp>
        <p:nvSpPr>
          <p:cNvPr id="13" name="矩形 12"/>
          <p:cNvSpPr/>
          <p:nvPr/>
        </p:nvSpPr>
        <p:spPr>
          <a:xfrm>
            <a:off x="7649510" y="2920052"/>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小</a:t>
            </a:r>
            <a:endParaRPr lang="zh-CN" altLang="en-US" dirty="0"/>
          </a:p>
        </p:txBody>
      </p:sp>
      <p:sp>
        <p:nvSpPr>
          <p:cNvPr id="14" name="矩形 13"/>
          <p:cNvSpPr/>
          <p:nvPr/>
        </p:nvSpPr>
        <p:spPr>
          <a:xfrm>
            <a:off x="689431" y="3382793"/>
            <a:ext cx="7815944" cy="923330"/>
          </a:xfrm>
          <a:prstGeom prst="rect">
            <a:avLst/>
          </a:prstGeom>
          <a:solidFill>
            <a:schemeClr val="bg1">
              <a:lumMod val="95000"/>
            </a:schemeClr>
          </a:solidFill>
        </p:spPr>
        <p:txBody>
          <a:bodyPr wrap="square">
            <a:spAutoFit/>
          </a:bodyPr>
          <a:lstStyle/>
          <a:p>
            <a:pPr>
              <a:lnSpc>
                <a:spcPct val="150000"/>
              </a:lnSpc>
              <a:spcAft>
                <a:spcPts val="0"/>
              </a:spcAft>
            </a:pPr>
            <a:r>
              <a:rPr lang="en-US" altLang="zh-CN" dirty="0" smtClean="0">
                <a:solidFill>
                  <a:srgbClr val="0FA096"/>
                </a:solidFill>
                <a:latin typeface="微软雅黑" panose="020B0503020204020204" pitchFamily="34" charset="-122"/>
                <a:ea typeface="微软雅黑" panose="020B0503020204020204" pitchFamily="34" charset="-122"/>
              </a:rPr>
              <a:t>【</a:t>
            </a:r>
            <a:r>
              <a:rPr lang="zh-CN" altLang="en-US" dirty="0" smtClean="0">
                <a:solidFill>
                  <a:srgbClr val="0FA096"/>
                </a:solidFill>
                <a:latin typeface="微软雅黑" panose="020B0503020204020204" pitchFamily="34" charset="-122"/>
                <a:ea typeface="微软雅黑" panose="020B0503020204020204" pitchFamily="34" charset="-122"/>
              </a:rPr>
              <a:t>注意</a:t>
            </a:r>
            <a:r>
              <a:rPr lang="en-US" altLang="zh-CN" dirty="0" smtClean="0">
                <a:solidFill>
                  <a:srgbClr val="0FA096"/>
                </a:solidFill>
                <a:latin typeface="微软雅黑" panose="020B0503020204020204" pitchFamily="34" charset="-122"/>
                <a:ea typeface="微软雅黑" panose="020B0503020204020204" pitchFamily="34" charset="-122"/>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体积单位的换算：</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cm</a:t>
            </a:r>
            <a:r>
              <a:rPr lang="en-US" altLang="zh-CN"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a:t>
            </a:r>
            <a:r>
              <a:rPr lang="en-US" altLang="zh-CN" i="1"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altLang="zh-CN"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 m</a:t>
            </a:r>
            <a:r>
              <a:rPr lang="en-US" altLang="zh-CN"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dm</a:t>
            </a:r>
            <a:r>
              <a:rPr lang="en-US" altLang="zh-CN"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a:t>
            </a:r>
            <a:r>
              <a:rPr lang="en-US" altLang="zh-CN" i="1"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altLang="zh-CN"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 m</a:t>
            </a:r>
            <a:r>
              <a:rPr lang="en-US" altLang="zh-CN"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dm</a:t>
            </a:r>
            <a:r>
              <a:rPr lang="en-US" altLang="zh-CN"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a:t>
            </a:r>
            <a:r>
              <a:rPr lang="en-US" altLang="zh-CN"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 cm</a:t>
            </a:r>
            <a:r>
              <a:rPr lang="en-US" altLang="zh-CN"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cm</a:t>
            </a:r>
            <a:r>
              <a:rPr lang="en-US" altLang="zh-CN"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mL,1 dm</a:t>
            </a:r>
            <a:r>
              <a:rPr lang="en-US" altLang="zh-CN"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L</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2637508"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考点三</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密度及其测量</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3" name="文本框 18"/>
          <p:cNvSpPr txBox="1">
            <a:spLocks noChangeArrowheads="1"/>
          </p:cNvSpPr>
          <p:nvPr/>
        </p:nvSpPr>
        <p:spPr bwMode="auto">
          <a:xfrm>
            <a:off x="816867" y="818195"/>
            <a:ext cx="7844996" cy="256569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定义</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比值定义法</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某种物质组成的物体的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与它的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之比叫这种物质的密度。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公式：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表示密度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表示质量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表示体积。变形式：求体积</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求质量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err="1" smtClean="0">
                <a:solidFill>
                  <a:srgbClr val="000000"/>
                </a:solidFill>
                <a:latin typeface="微软雅黑" panose="020B0503020204020204" pitchFamily="34" charset="-122"/>
                <a:ea typeface="微软雅黑" panose="020B0503020204020204" pitchFamily="34" charset="-122"/>
                <a:cs typeface="Times New Roman" panose="02020603050405020304"/>
              </a:rPr>
              <a:t>ρV</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单位：</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国际单位是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kg/m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常用单位</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g/cm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它们的换算关系：</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g/cm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kg/m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0" name="矩形 9"/>
          <p:cNvSpPr/>
          <p:nvPr/>
        </p:nvSpPr>
        <p:spPr>
          <a:xfrm>
            <a:off x="5529513" y="869579"/>
            <a:ext cx="646331"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质量</a:t>
            </a:r>
            <a:endParaRPr lang="zh-CN" altLang="en-US" dirty="0"/>
          </a:p>
        </p:txBody>
      </p:sp>
      <p:sp>
        <p:nvSpPr>
          <p:cNvPr id="12" name="矩形 11"/>
          <p:cNvSpPr/>
          <p:nvPr/>
        </p:nvSpPr>
        <p:spPr>
          <a:xfrm>
            <a:off x="7137218" y="869001"/>
            <a:ext cx="646331"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体积</a:t>
            </a:r>
            <a:endParaRPr lang="zh-CN" altLang="en-US" dirty="0"/>
          </a:p>
        </p:txBody>
      </p:sp>
      <p:graphicFrame>
        <p:nvGraphicFramePr>
          <p:cNvPr id="23553" name="Object 1"/>
          <p:cNvGraphicFramePr>
            <a:graphicFrameLocks noChangeAspect="1"/>
          </p:cNvGraphicFramePr>
          <p:nvPr/>
        </p:nvGraphicFramePr>
        <p:xfrm>
          <a:off x="1984251" y="1499282"/>
          <a:ext cx="679450" cy="588962"/>
        </p:xfrm>
        <a:graphic>
          <a:graphicData uri="http://schemas.openxmlformats.org/presentationml/2006/ole">
            <mc:AlternateContent xmlns:mc="http://schemas.openxmlformats.org/markup-compatibility/2006">
              <mc:Choice xmlns:v="urn:schemas-microsoft-com:vml" Requires="v">
                <p:oleObj spid="_x0000_s1025" name="文档" r:id="rId1" imgW="680720" imgH="593090" progId="Word.Document.12">
                  <p:embed/>
                </p:oleObj>
              </mc:Choice>
              <mc:Fallback>
                <p:oleObj name="文档" r:id="rId1" imgW="680720" imgH="593090" progId="Word.Document.12">
                  <p:embed/>
                  <p:pic>
                    <p:nvPicPr>
                      <p:cNvPr id="0" name="图片 1024"/>
                      <p:cNvPicPr>
                        <a:picLocks noChangeAspect="1"/>
                      </p:cNvPicPr>
                      <p:nvPr/>
                    </p:nvPicPr>
                    <p:blipFill>
                      <a:blip r:embed="rId2"/>
                      <a:stretch>
                        <a:fillRect/>
                      </a:stretch>
                    </p:blipFill>
                    <p:spPr>
                      <a:xfrm>
                        <a:off x="1984251" y="1499282"/>
                        <a:ext cx="679450" cy="588962"/>
                      </a:xfrm>
                      <a:prstGeom prst="rect">
                        <a:avLst/>
                      </a:prstGeom>
                      <a:noFill/>
                      <a:ln w="9525">
                        <a:noFill/>
                      </a:ln>
                    </p:spPr>
                  </p:pic>
                </p:oleObj>
              </mc:Fallback>
            </mc:AlternateContent>
          </a:graphicData>
        </a:graphic>
      </p:graphicFrame>
      <p:sp>
        <p:nvSpPr>
          <p:cNvPr id="14" name="矩形 13"/>
          <p:cNvSpPr/>
          <p:nvPr/>
        </p:nvSpPr>
        <p:spPr>
          <a:xfrm>
            <a:off x="891301" y="2941266"/>
            <a:ext cx="838691"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1×10</a:t>
            </a:r>
            <a:r>
              <a:rPr lang="en-US" b="1" baseline="30000" dirty="0" smtClean="0">
                <a:solidFill>
                  <a:srgbClr val="C00000"/>
                </a:solidFill>
                <a:latin typeface="微软雅黑" panose="020B0503020204020204" pitchFamily="34" charset="-122"/>
                <a:cs typeface="Times New Roman" panose="02020603050405020304"/>
              </a:rPr>
              <a:t>3</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xEl>
                                              <p:pRg st="1" end="1"/>
                                            </p:txEl>
                                          </p:spTgt>
                                        </p:tgtEl>
                                        <p:attrNameLst>
                                          <p:attrName>style.visibility</p:attrName>
                                        </p:attrNameLst>
                                      </p:cBhvr>
                                      <p:to>
                                        <p:strVal val="visible"/>
                                      </p:to>
                                    </p:set>
                                    <p:animEffect transition="in" filter="fade">
                                      <p:cBhvr>
                                        <p:cTn id="17" dur="500"/>
                                        <p:tgtEl>
                                          <p:spTgt spid="1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553"/>
                                        </p:tgtEl>
                                        <p:attrNameLst>
                                          <p:attrName>style.visibility</p:attrName>
                                        </p:attrNameLst>
                                      </p:cBhvr>
                                      <p:to>
                                        <p:strVal val="visible"/>
                                      </p:to>
                                    </p:set>
                                    <p:animEffect transition="in" filter="fade">
                                      <p:cBhvr>
                                        <p:cTn id="22" dur="500"/>
                                        <p:tgtEl>
                                          <p:spTgt spid="2355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
                                            <p:txEl>
                                              <p:pRg st="2" end="2"/>
                                            </p:txEl>
                                          </p:spTgt>
                                        </p:tgtEl>
                                        <p:attrNameLst>
                                          <p:attrName>style.visibility</p:attrName>
                                        </p:attrNameLst>
                                      </p:cBhvr>
                                      <p:to>
                                        <p:strVal val="visible"/>
                                      </p:to>
                                    </p:set>
                                    <p:animEffect transition="in" filter="fade">
                                      <p:cBhvr>
                                        <p:cTn id="27" dur="500"/>
                                        <p:tgtEl>
                                          <p:spTgt spid="13">
                                            <p:txEl>
                                              <p:pRg st="2" end="2"/>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3">
                                            <p:txEl>
                                              <p:pRg st="3" end="3"/>
                                            </p:txEl>
                                          </p:spTgt>
                                        </p:tgtEl>
                                        <p:attrNameLst>
                                          <p:attrName>style.visibility</p:attrName>
                                        </p:attrNameLst>
                                      </p:cBhvr>
                                      <p:to>
                                        <p:strVal val="visible"/>
                                      </p:to>
                                    </p:set>
                                    <p:animEffect transition="in" filter="fade">
                                      <p:cBhvr>
                                        <p:cTn id="30" dur="500"/>
                                        <p:tgtEl>
                                          <p:spTgt spid="1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7940836" cy="215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密度的理解</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密度是反映物质的质量与体积比值的物理量。同种物质质量与体积的比值一定</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不同的物质质量与体积的比值一般不同。</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密度是物质的一种特性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它与质量、体积的大小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与物质的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有关。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矩形 8"/>
          <p:cNvSpPr/>
          <p:nvPr/>
        </p:nvSpPr>
        <p:spPr>
          <a:xfrm>
            <a:off x="6033580" y="1636197"/>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无</a:t>
            </a:r>
            <a:endParaRPr lang="zh-CN" altLang="en-US" dirty="0"/>
          </a:p>
        </p:txBody>
      </p:sp>
      <p:sp>
        <p:nvSpPr>
          <p:cNvPr id="10" name="矩形 9"/>
          <p:cNvSpPr/>
          <p:nvPr/>
        </p:nvSpPr>
        <p:spPr>
          <a:xfrm>
            <a:off x="7848707" y="1617147"/>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种类</a:t>
            </a:r>
            <a:endParaRPr lang="zh-CN" altLang="en-US" dirty="0"/>
          </a:p>
        </p:txBody>
      </p:sp>
      <p:sp>
        <p:nvSpPr>
          <p:cNvPr id="12" name="矩形 11"/>
          <p:cNvSpPr/>
          <p:nvPr/>
        </p:nvSpPr>
        <p:spPr>
          <a:xfrm>
            <a:off x="912054" y="2041876"/>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状态</a:t>
            </a:r>
            <a:endParaRPr lang="zh-CN" altLang="en-US" dirty="0"/>
          </a:p>
        </p:txBody>
      </p:sp>
      <p:sp>
        <p:nvSpPr>
          <p:cNvPr id="13" name="矩形 12"/>
          <p:cNvSpPr/>
          <p:nvPr/>
        </p:nvSpPr>
        <p:spPr>
          <a:xfrm>
            <a:off x="1974090" y="2060204"/>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温度</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2381027"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考点四</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密度与生活</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3" name="文本框 18"/>
          <p:cNvSpPr txBox="1">
            <a:spLocks noChangeArrowheads="1"/>
          </p:cNvSpPr>
          <p:nvPr/>
        </p:nvSpPr>
        <p:spPr bwMode="auto">
          <a:xfrm>
            <a:off x="816866" y="818195"/>
            <a:ext cx="7944749" cy="256569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鉴别物质：</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密度是物质的特性之一</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不同物质密度一般不同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因此可用密度鉴别物质。</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求质量：</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由于条件限制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有些物体体积容易测量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但质量不便测量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用公式</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可算出它的质量。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求体积：</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由于条件限制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有些物体质量容易测量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但体积不便测量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用公式</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可算出它的体积。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矩形 8"/>
          <p:cNvSpPr/>
          <p:nvPr/>
        </p:nvSpPr>
        <p:spPr>
          <a:xfrm>
            <a:off x="791725" y="2128465"/>
            <a:ext cx="906017" cy="369332"/>
          </a:xfrm>
          <a:prstGeom prst="rect">
            <a:avLst/>
          </a:prstGeom>
        </p:spPr>
        <p:txBody>
          <a:bodyPr wrap="none">
            <a:spAutoFit/>
          </a:bodyPr>
          <a:lstStyle/>
          <a:p>
            <a:r>
              <a:rPr lang="en-US" b="1" i="1" dirty="0" smtClean="0">
                <a:solidFill>
                  <a:srgbClr val="C00000"/>
                </a:solidFill>
                <a:latin typeface="微软雅黑" panose="020B0503020204020204" pitchFamily="34" charset="-122"/>
                <a:cs typeface="Times New Roman" panose="02020603050405020304"/>
              </a:rPr>
              <a:t>m=</a:t>
            </a:r>
            <a:r>
              <a:rPr lang="en-US" b="1" i="1" dirty="0" err="1" smtClean="0">
                <a:solidFill>
                  <a:srgbClr val="C00000"/>
                </a:solidFill>
                <a:latin typeface="微软雅黑" panose="020B0503020204020204" pitchFamily="34" charset="-122"/>
                <a:cs typeface="Times New Roman" panose="02020603050405020304"/>
              </a:rPr>
              <a:t>ρV</a:t>
            </a:r>
            <a:endParaRPr lang="zh-CN" altLang="en-US" dirty="0"/>
          </a:p>
        </p:txBody>
      </p:sp>
      <p:graphicFrame>
        <p:nvGraphicFramePr>
          <p:cNvPr id="21505" name="Object 1"/>
          <p:cNvGraphicFramePr>
            <a:graphicFrameLocks noChangeAspect="1"/>
          </p:cNvGraphicFramePr>
          <p:nvPr/>
        </p:nvGraphicFramePr>
        <p:xfrm>
          <a:off x="966932" y="2795011"/>
          <a:ext cx="685318" cy="543275"/>
        </p:xfrm>
        <a:graphic>
          <a:graphicData uri="http://schemas.openxmlformats.org/presentationml/2006/ole">
            <mc:AlternateContent xmlns:mc="http://schemas.openxmlformats.org/markup-compatibility/2006">
              <mc:Choice xmlns:v="urn:schemas-microsoft-com:vml" Requires="v">
                <p:oleObj spid="_x0000_s2049" name="文档" r:id="rId1" imgW="751840" imgH="594995" progId="Word.Document.12">
                  <p:embed/>
                </p:oleObj>
              </mc:Choice>
              <mc:Fallback>
                <p:oleObj name="文档" r:id="rId1" imgW="751840" imgH="594995" progId="Word.Document.12">
                  <p:embed/>
                  <p:pic>
                    <p:nvPicPr>
                      <p:cNvPr id="0" name="图片 2048"/>
                      <p:cNvPicPr>
                        <a:picLocks noChangeAspect="1"/>
                      </p:cNvPicPr>
                      <p:nvPr/>
                    </p:nvPicPr>
                    <p:blipFill>
                      <a:blip r:embed="rId2"/>
                      <a:stretch>
                        <a:fillRect/>
                      </a:stretch>
                    </p:blipFill>
                    <p:spPr>
                      <a:xfrm>
                        <a:off x="966932" y="2795011"/>
                        <a:ext cx="685318" cy="543275"/>
                      </a:xfrm>
                      <a:prstGeom prst="rect">
                        <a:avLst/>
                      </a:prstGeom>
                      <a:noFill/>
                      <a:ln w="9525">
                        <a:noFill/>
                      </a:ln>
                    </p:spPr>
                  </p:pic>
                </p:oleObj>
              </mc:Fallback>
            </mc:AlternateContent>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fade">
                                      <p:cBhvr>
                                        <p:cTn id="7" dur="500"/>
                                        <p:tgtEl>
                                          <p:spTgt spid="1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3">
                                            <p:txEl>
                                              <p:pRg st="2" end="2"/>
                                            </p:txEl>
                                          </p:spTgt>
                                        </p:tgtEl>
                                        <p:attrNameLst>
                                          <p:attrName>style.visibility</p:attrName>
                                        </p:attrNameLst>
                                      </p:cBhvr>
                                      <p:to>
                                        <p:strVal val="visible"/>
                                      </p:to>
                                    </p:set>
                                    <p:animEffect transition="in" filter="fade">
                                      <p:cBhvr>
                                        <p:cTn id="10" dur="500"/>
                                        <p:tgtEl>
                                          <p:spTgt spid="1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3">
                                            <p:txEl>
                                              <p:pRg st="3" end="3"/>
                                            </p:txEl>
                                          </p:spTgt>
                                        </p:tgtEl>
                                        <p:attrNameLst>
                                          <p:attrName>style.visibility</p:attrName>
                                        </p:attrNameLst>
                                      </p:cBhvr>
                                      <p:to>
                                        <p:strVal val="visible"/>
                                      </p:to>
                                    </p:set>
                                    <p:animEffect transition="in" filter="fade">
                                      <p:cBhvr>
                                        <p:cTn id="20" dur="500"/>
                                        <p:tgtEl>
                                          <p:spTgt spid="1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animEffect transition="in" filter="fade">
                                      <p:cBhvr>
                                        <p:cTn id="23" dur="500"/>
                                        <p:tgtEl>
                                          <p:spTgt spid="1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1505"/>
                                        </p:tgtEl>
                                        <p:attrNameLst>
                                          <p:attrName>style.visibility</p:attrName>
                                        </p:attrNameLst>
                                      </p:cBhvr>
                                      <p:to>
                                        <p:strVal val="visible"/>
                                      </p:to>
                                    </p:set>
                                    <p:animEffect transition="in" filter="fade">
                                      <p:cBhvr>
                                        <p:cTn id="28" dur="500"/>
                                        <p:tgtEl>
                                          <p:spTgt spid="215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文本框 18"/>
          <p:cNvSpPr txBox="1">
            <a:spLocks noChangeArrowheads="1"/>
          </p:cNvSpPr>
          <p:nvPr/>
        </p:nvSpPr>
        <p:spPr bwMode="auto">
          <a:xfrm>
            <a:off x="816866" y="323273"/>
            <a:ext cx="7944749" cy="1734697"/>
          </a:xfrm>
          <a:prstGeom prst="rect">
            <a:avLst/>
          </a:prstGeom>
          <a:noFill/>
          <a:ln w="9525">
            <a:noFill/>
            <a:miter lim="800000"/>
          </a:ln>
        </p:spPr>
        <p:txBody>
          <a:bodyPr wrap="square" lIns="36000" tIns="36000" rIns="36000" bIns="36000">
            <a:spAutoFit/>
          </a:bodyPr>
          <a:lstStyle/>
          <a:p>
            <a:pPr>
              <a:lnSpc>
                <a:spcPct val="150000"/>
              </a:lnSpc>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判断空心、实心：</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在知道物质种类的情况下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可利用公式计算出物质的实际密度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比较、判断物体是实心还是空心的。</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5.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密度与温度的关系：</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一般情况下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当物体温度升高时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体积膨胀</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密度变小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但是</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会出现反常膨胀</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时水的密度最大。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矩形 8"/>
          <p:cNvSpPr/>
          <p:nvPr/>
        </p:nvSpPr>
        <p:spPr>
          <a:xfrm>
            <a:off x="955230" y="1638938"/>
            <a:ext cx="415498"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水</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fade">
                                      <p:cBhvr>
                                        <p:cTn id="7" dur="500"/>
                                        <p:tgtEl>
                                          <p:spTgt spid="1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3">
                                            <p:txEl>
                                              <p:pRg st="2" end="2"/>
                                            </p:txEl>
                                          </p:spTgt>
                                        </p:tgtEl>
                                        <p:attrNameLst>
                                          <p:attrName>style.visibility</p:attrName>
                                        </p:attrNameLst>
                                      </p:cBhvr>
                                      <p:to>
                                        <p:strVal val="visible"/>
                                      </p:to>
                                    </p:set>
                                    <p:animEffect transition="in" filter="fade">
                                      <p:cBhvr>
                                        <p:cTn id="10" dur="500"/>
                                        <p:tgtEl>
                                          <p:spTgt spid="1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ID" val="_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ID" val="_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ID" val="_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ID" val="_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ID" val="_1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63.xml><?xml version="1.0" encoding="utf-8"?>
<p:tagLst xmlns:p="http://schemas.openxmlformats.org/presentationml/2006/main">
  <p:tag name="KSO_WM_UNIT_HIGHLIGHT" val="0"/>
  <p:tag name="KSO_WM_UNIT_COMPATIBLE" val="0"/>
  <p:tag name="KSO_WM_UNIT_ID" val="_1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64.xml><?xml version="1.0" encoding="utf-8"?>
<p:tagLst xmlns:p="http://schemas.openxmlformats.org/presentationml/2006/main">
  <p:tag name="KSO_WM_UNIT_HIGHLIGHT" val="0"/>
  <p:tag name="KSO_WM_UNIT_COMPATIBLE" val="0"/>
  <p:tag name="KSO_WM_UNIT_ID" val="_1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65.xml><?xml version="1.0" encoding="utf-8"?>
<p:tagLst xmlns:p="http://schemas.openxmlformats.org/presentationml/2006/main">
  <p:tag name="KSO_WM_UNIT_HIGHLIGHT" val="0"/>
  <p:tag name="KSO_WM_UNIT_COMPATIBLE" val="0"/>
  <p:tag name="KSO_WM_UNIT_ID" val="_1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2.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6.xml><?xml version="1.0" encoding="utf-8"?>
<p:tagLst xmlns:p="http://schemas.openxmlformats.org/presentationml/2006/main">
  <p:tag name="KSO_WM_TAG_VERSION" val="1.0"/>
  <p:tag name="KSO_WM_BEAUTIFY_FLAG" val="#wm#"/>
  <p:tag name="KSO_WM_COMBINE_RELATE_SLIDE_ID" val="background20180947_1"/>
  <p:tag name="KSO_WM_TEMPLATE_CATEGORY" val="custom"/>
  <p:tag name="KSO_WM_TEMPLATE_INDEX" val="20196575"/>
  <p:tag name="KSO_WM_TEMPLATE_SUBCATEGORY" val="0"/>
  <p:tag name="KSO_WM_TEMPLATE_THUMBS_INDEX"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11">
  <a:themeElements>
    <a:clrScheme name="自定义 2">
      <a:dk1>
        <a:srgbClr val="466424"/>
      </a:dk1>
      <a:lt1>
        <a:srgbClr val="FFFFFF"/>
      </a:lt1>
      <a:dk2>
        <a:srgbClr val="7A9858"/>
      </a:dk2>
      <a:lt2>
        <a:srgbClr val="FFFFFF"/>
      </a:lt2>
      <a:accent1>
        <a:srgbClr val="3B561D"/>
      </a:accent1>
      <a:accent2>
        <a:srgbClr val="98CC77"/>
      </a:accent2>
      <a:accent3>
        <a:srgbClr val="779989"/>
      </a:accent3>
      <a:accent4>
        <a:srgbClr val="354B1B"/>
      </a:accent4>
      <a:accent5>
        <a:srgbClr val="466424"/>
      </a:accent5>
      <a:accent6>
        <a:srgbClr val="BED7CB"/>
      </a:accent6>
      <a:hlink>
        <a:srgbClr val="98CC77"/>
      </a:hlink>
      <a:folHlink>
        <a:srgbClr val="AABBCB"/>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7588</Words>
  <Application>WPS 演示</Application>
  <PresentationFormat>全屏显示(16:9)</PresentationFormat>
  <Paragraphs>574</Paragraphs>
  <Slides>41</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17</vt:i4>
      </vt:variant>
      <vt:variant>
        <vt:lpstr>幻灯片标题</vt:lpstr>
      </vt:variant>
      <vt:variant>
        <vt:i4>41</vt:i4>
      </vt:variant>
    </vt:vector>
  </HeadingPairs>
  <TitlesOfParts>
    <vt:vector size="70" baseType="lpstr">
      <vt:lpstr>Arial</vt:lpstr>
      <vt:lpstr>宋体</vt:lpstr>
      <vt:lpstr>Wingdings</vt:lpstr>
      <vt:lpstr>微软雅黑</vt:lpstr>
      <vt:lpstr>Calibri</vt:lpstr>
      <vt:lpstr>Times New Roman</vt:lpstr>
      <vt:lpstr>Times New Roman</vt:lpstr>
      <vt:lpstr>方正书宋_GBK</vt:lpstr>
      <vt:lpstr>Arial Unicode MS</vt:lpstr>
      <vt:lpstr>NEU-BZ-S92</vt:lpstr>
      <vt:lpstr>Segoe Print</vt:lpstr>
      <vt:lpstr>11</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2019-07-27T07:43:00Z</cp:lastPrinted>
  <dcterms:created xsi:type="dcterms:W3CDTF">2018-08-24T06:22:00Z</dcterms:created>
  <dcterms:modified xsi:type="dcterms:W3CDTF">2019-12-04T10:18:54Z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