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Default Extension="gif" ContentType="image/gif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85" r:id="rId3"/>
    <p:sldId id="286" r:id="rId4"/>
    <p:sldId id="287" r:id="rId5"/>
    <p:sldId id="288" r:id="rId6"/>
    <p:sldId id="260" r:id="rId7"/>
    <p:sldId id="261" r:id="rId8"/>
    <p:sldId id="262" r:id="rId9"/>
    <p:sldId id="263" r:id="rId10"/>
    <p:sldId id="264" r:id="rId11"/>
    <p:sldId id="265" r:id="rId12"/>
    <p:sldId id="289" r:id="rId13"/>
    <p:sldId id="270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1" r:id="rId22"/>
    <p:sldId id="282" r:id="rId23"/>
    <p:sldId id="301" r:id="rId24"/>
    <p:sldId id="302" r:id="rId25"/>
    <p:sldId id="303" r:id="rId26"/>
    <p:sldId id="280" r:id="rId27"/>
    <p:sldId id="304" r:id="rId28"/>
    <p:sldId id="306" r:id="rId29"/>
    <p:sldId id="310" r:id="rId30"/>
    <p:sldId id="281" r:id="rId31"/>
    <p:sldId id="30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2019/4/29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38" tIns="45718" rIns="91438" bIns="45718" anchor="b"/>
          <a:lstStyle/>
          <a:p>
            <a:pPr eaLnBrk="1" hangingPunct="1"/>
            <a:r>
              <a:rPr lang="zh-CN" altLang="zh-CN" sz="4800" b="1" i="1" dirty="0">
                <a:solidFill>
                  <a:schemeClr val="tx1"/>
                </a:solidFill>
              </a:rPr>
              <a:t>第十一章 第１节 功</a:t>
            </a:r>
          </a:p>
        </p:txBody>
      </p:sp>
      <p:pic>
        <p:nvPicPr>
          <p:cNvPr id="3076" name="Picture 4" descr="u=1385567545,2519387197&amp;fm=21&amp;gp=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4938" y="1989138"/>
            <a:ext cx="7777162" cy="4103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163" y="1304926"/>
            <a:ext cx="3863975" cy="5245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4" name="Group 4"/>
          <p:cNvGrpSpPr/>
          <p:nvPr/>
        </p:nvGrpSpPr>
        <p:grpSpPr>
          <a:xfrm>
            <a:off x="9013825" y="2205038"/>
            <a:ext cx="503238" cy="3024187"/>
            <a:chOff x="0" y="0"/>
            <a:chExt cx="317" cy="2019"/>
          </a:xfrm>
        </p:grpSpPr>
        <p:sp>
          <p:nvSpPr>
            <p:cNvPr id="9234" name="Line 5"/>
            <p:cNvSpPr/>
            <p:nvPr/>
          </p:nvSpPr>
          <p:spPr>
            <a:xfrm>
              <a:off x="22" y="2019"/>
              <a:ext cx="295" cy="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5" name="Line 6"/>
            <p:cNvSpPr/>
            <p:nvPr/>
          </p:nvSpPr>
          <p:spPr>
            <a:xfrm>
              <a:off x="0" y="0"/>
              <a:ext cx="295" cy="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6" name="Line 7"/>
            <p:cNvSpPr/>
            <p:nvPr/>
          </p:nvSpPr>
          <p:spPr>
            <a:xfrm flipV="1">
              <a:off x="136" y="23"/>
              <a:ext cx="0" cy="195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9237" name="Text Box 8"/>
            <p:cNvSpPr txBox="1"/>
            <p:nvPr/>
          </p:nvSpPr>
          <p:spPr>
            <a:xfrm>
              <a:off x="22" y="680"/>
              <a:ext cx="295" cy="34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0249" name="Group 9"/>
          <p:cNvGrpSpPr/>
          <p:nvPr/>
        </p:nvGrpSpPr>
        <p:grpSpPr>
          <a:xfrm>
            <a:off x="7824788" y="3573463"/>
            <a:ext cx="1116012" cy="1943100"/>
            <a:chOff x="0" y="0"/>
            <a:chExt cx="703" cy="1224"/>
          </a:xfrm>
        </p:grpSpPr>
        <p:sp>
          <p:nvSpPr>
            <p:cNvPr id="9231" name="Rectangle 10"/>
            <p:cNvSpPr/>
            <p:nvPr/>
          </p:nvSpPr>
          <p:spPr>
            <a:xfrm>
              <a:off x="0" y="839"/>
              <a:ext cx="703" cy="385"/>
            </a:xfrm>
            <a:prstGeom prst="rect">
              <a:avLst/>
            </a:prstGeom>
            <a:solidFill>
              <a:srgbClr val="FCD6B6"/>
            </a:solidFill>
            <a:ln w="190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/>
            </a:p>
          </p:txBody>
        </p:sp>
        <p:sp>
          <p:nvSpPr>
            <p:cNvPr id="9232" name="Line 11"/>
            <p:cNvSpPr/>
            <p:nvPr/>
          </p:nvSpPr>
          <p:spPr>
            <a:xfrm flipV="1">
              <a:off x="363" y="363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9233" name="Text Box 12"/>
            <p:cNvSpPr txBox="1"/>
            <p:nvPr/>
          </p:nvSpPr>
          <p:spPr>
            <a:xfrm>
              <a:off x="227" y="0"/>
              <a:ext cx="295" cy="3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10253" name="Group 13"/>
          <p:cNvGrpSpPr/>
          <p:nvPr/>
        </p:nvGrpSpPr>
        <p:grpSpPr>
          <a:xfrm>
            <a:off x="7824788" y="620713"/>
            <a:ext cx="1116012" cy="1908175"/>
            <a:chOff x="0" y="0"/>
            <a:chExt cx="703" cy="1202"/>
          </a:xfrm>
        </p:grpSpPr>
        <p:sp>
          <p:nvSpPr>
            <p:cNvPr id="9227" name="Rectangle 14"/>
            <p:cNvSpPr/>
            <p:nvPr/>
          </p:nvSpPr>
          <p:spPr>
            <a:xfrm>
              <a:off x="0" y="817"/>
              <a:ext cx="703" cy="385"/>
            </a:xfrm>
            <a:prstGeom prst="rect">
              <a:avLst/>
            </a:prstGeom>
            <a:solidFill>
              <a:srgbClr val="FCD6B6"/>
            </a:solidFill>
            <a:ln w="190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/>
            </a:p>
          </p:txBody>
        </p:sp>
        <p:grpSp>
          <p:nvGrpSpPr>
            <p:cNvPr id="9228" name="Group 15"/>
            <p:cNvGrpSpPr/>
            <p:nvPr/>
          </p:nvGrpSpPr>
          <p:grpSpPr>
            <a:xfrm>
              <a:off x="227" y="0"/>
              <a:ext cx="295" cy="998"/>
              <a:chOff x="0" y="0"/>
              <a:chExt cx="295" cy="998"/>
            </a:xfrm>
          </p:grpSpPr>
          <p:sp>
            <p:nvSpPr>
              <p:cNvPr id="9229" name="Line 16"/>
              <p:cNvSpPr/>
              <p:nvPr/>
            </p:nvSpPr>
            <p:spPr>
              <a:xfrm flipV="1">
                <a:off x="136" y="340"/>
                <a:ext cx="0" cy="658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9230" name="Text Box 17"/>
              <p:cNvSpPr txBox="1"/>
              <p:nvPr/>
            </p:nvSpPr>
            <p:spPr>
              <a:xfrm>
                <a:off x="0" y="0"/>
                <a:ext cx="295" cy="3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</p:grpSp>
      <p:sp>
        <p:nvSpPr>
          <p:cNvPr id="9223" name="TextBox 3"/>
          <p:cNvSpPr txBox="1"/>
          <p:nvPr/>
        </p:nvSpPr>
        <p:spPr>
          <a:xfrm>
            <a:off x="2674938" y="620713"/>
            <a:ext cx="2881312" cy="521970"/>
          </a:xfrm>
          <a:prstGeom prst="rect">
            <a:avLst/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起重机吊起货物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9224" name="Group 19"/>
          <p:cNvGrpSpPr/>
          <p:nvPr/>
        </p:nvGrpSpPr>
        <p:grpSpPr>
          <a:xfrm>
            <a:off x="6527800" y="5768975"/>
            <a:ext cx="4140200" cy="682625"/>
            <a:chOff x="0" y="0"/>
            <a:chExt cx="2608" cy="430"/>
          </a:xfrm>
        </p:grpSpPr>
        <p:pic>
          <p:nvPicPr>
            <p:cNvPr id="9225" name="TextBox 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08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6" name="Text Box 21"/>
            <p:cNvSpPr txBox="1"/>
            <p:nvPr/>
          </p:nvSpPr>
          <p:spPr>
            <a:xfrm>
              <a:off x="341" y="45"/>
              <a:ext cx="204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拉力对货物做了功</a:t>
              </a:r>
              <a:endPara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5"/>
          <p:cNvSpPr txBox="1"/>
          <p:nvPr/>
        </p:nvSpPr>
        <p:spPr>
          <a:xfrm>
            <a:off x="4835525" y="1628776"/>
            <a:ext cx="38528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（作用在物体上的力）</a:t>
            </a:r>
          </a:p>
        </p:txBody>
      </p:sp>
      <p:sp>
        <p:nvSpPr>
          <p:cNvPr id="11268" name="Text Box 56"/>
          <p:cNvSpPr txBox="1"/>
          <p:nvPr/>
        </p:nvSpPr>
        <p:spPr>
          <a:xfrm>
            <a:off x="4908550" y="2439988"/>
            <a:ext cx="5543550" cy="452120"/>
          </a:xfrm>
          <a:prstGeom prst="rect">
            <a:avLst/>
          </a:prstGeom>
          <a:noFill/>
          <a:ln w="9525">
            <a:noFill/>
          </a:ln>
        </p:spPr>
        <p:txBody>
          <a:bodyPr lIns="17998" tIns="10798" rIns="17998" bIns="1079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（物体在力的方向上移动的距离）</a:t>
            </a:r>
          </a:p>
        </p:txBody>
      </p:sp>
      <p:sp>
        <p:nvSpPr>
          <p:cNvPr id="11269" name="Text Box 58"/>
          <p:cNvSpPr txBox="1"/>
          <p:nvPr/>
        </p:nvSpPr>
        <p:spPr>
          <a:xfrm>
            <a:off x="4332288" y="1557338"/>
            <a:ext cx="936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Ｆ</a:t>
            </a:r>
          </a:p>
        </p:txBody>
      </p:sp>
      <p:sp>
        <p:nvSpPr>
          <p:cNvPr id="11270" name="Oval 65"/>
          <p:cNvSpPr/>
          <p:nvPr/>
        </p:nvSpPr>
        <p:spPr>
          <a:xfrm>
            <a:off x="6348413" y="2312988"/>
            <a:ext cx="1871662" cy="755650"/>
          </a:xfrm>
          <a:prstGeom prst="ellipse">
            <a:avLst/>
          </a:prstGeom>
          <a:noFill/>
          <a:ln w="444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271" name="Text Box 64"/>
          <p:cNvSpPr txBox="1"/>
          <p:nvPr/>
        </p:nvSpPr>
        <p:spPr>
          <a:xfrm>
            <a:off x="4619626" y="3249613"/>
            <a:ext cx="4140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二者缺一不可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11272" name="Group 8"/>
          <p:cNvGrpSpPr/>
          <p:nvPr/>
        </p:nvGrpSpPr>
        <p:grpSpPr>
          <a:xfrm>
            <a:off x="2603500" y="1773238"/>
            <a:ext cx="1836738" cy="935038"/>
            <a:chOff x="0" y="0"/>
            <a:chExt cx="1157" cy="589"/>
          </a:xfrm>
        </p:grpSpPr>
        <p:sp>
          <p:nvSpPr>
            <p:cNvPr id="10285" name="AutoShape 57"/>
            <p:cNvSpPr/>
            <p:nvPr/>
          </p:nvSpPr>
          <p:spPr>
            <a:xfrm>
              <a:off x="994" y="0"/>
              <a:ext cx="163" cy="589"/>
            </a:xfrm>
            <a:prstGeom prst="leftBrace">
              <a:avLst>
                <a:gd name="adj1" fmla="val 30112"/>
                <a:gd name="adj2" fmla="val 50000"/>
              </a:avLst>
            </a:prstGeom>
            <a:noFill/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286" name="Text Box 66"/>
            <p:cNvSpPr txBox="1"/>
            <p:nvPr/>
          </p:nvSpPr>
          <p:spPr>
            <a:xfrm>
              <a:off x="0" y="133"/>
              <a:ext cx="113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必要因素</a:t>
              </a:r>
            </a:p>
          </p:txBody>
        </p:sp>
      </p:grpSp>
      <p:sp>
        <p:nvSpPr>
          <p:cNvPr id="10249" name="Text Box 11"/>
          <p:cNvSpPr txBox="1"/>
          <p:nvPr/>
        </p:nvSpPr>
        <p:spPr>
          <a:xfrm>
            <a:off x="5808664" y="1665288"/>
            <a:ext cx="11509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1276" name="Rectangle 52"/>
          <p:cNvSpPr/>
          <p:nvPr/>
        </p:nvSpPr>
        <p:spPr>
          <a:xfrm>
            <a:off x="4475164" y="2349500"/>
            <a:ext cx="5032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grpSp>
        <p:nvGrpSpPr>
          <p:cNvPr id="11277" name="Group 13"/>
          <p:cNvGrpSpPr/>
          <p:nvPr/>
        </p:nvGrpSpPr>
        <p:grpSpPr>
          <a:xfrm>
            <a:off x="2711450" y="2492375"/>
            <a:ext cx="1547813" cy="1225550"/>
            <a:chOff x="0" y="0"/>
            <a:chExt cx="975" cy="772"/>
          </a:xfrm>
        </p:grpSpPr>
        <p:sp>
          <p:nvSpPr>
            <p:cNvPr id="10283" name="Line 61"/>
            <p:cNvSpPr/>
            <p:nvPr/>
          </p:nvSpPr>
          <p:spPr>
            <a:xfrm>
              <a:off x="0" y="0"/>
              <a:ext cx="453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84" name="AutoShape 15"/>
            <p:cNvSpPr/>
            <p:nvPr/>
          </p:nvSpPr>
          <p:spPr>
            <a:xfrm rot="5400000">
              <a:off x="168" y="-33"/>
              <a:ext cx="772" cy="839"/>
            </a:xfrm>
            <a:custGeom>
              <a:avLst/>
              <a:gdLst>
                <a:gd name="txL" fmla="*/ 0 w 21600"/>
                <a:gd name="txT" fmla="*/ 17507 h 21600"/>
                <a:gd name="txR" fmla="*/ 19753 w 21600"/>
                <a:gd name="txB" fmla="*/ 21600 h 21600"/>
              </a:gdLst>
              <a:ahLst/>
              <a:cxnLst>
                <a:cxn ang="17694720">
                  <a:pos x="0" y="0"/>
                </a:cxn>
                <a:cxn ang="11796480">
                  <a:pos x="0" y="0"/>
                </a:cxn>
                <a:cxn ang="1179648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7881" y="0"/>
                  </a:moveTo>
                  <a:lnTo>
                    <a:pt x="14161" y="7844"/>
                  </a:lnTo>
                  <a:lnTo>
                    <a:pt x="16006" y="7844"/>
                  </a:lnTo>
                  <a:lnTo>
                    <a:pt x="16006" y="17501"/>
                  </a:lnTo>
                  <a:lnTo>
                    <a:pt x="0" y="17501"/>
                  </a:lnTo>
                  <a:lnTo>
                    <a:pt x="0" y="21600"/>
                  </a:lnTo>
                  <a:lnTo>
                    <a:pt x="19755" y="21600"/>
                  </a:lnTo>
                  <a:lnTo>
                    <a:pt x="19755" y="7844"/>
                  </a:lnTo>
                  <a:lnTo>
                    <a:pt x="21600" y="7844"/>
                  </a:lnTo>
                  <a:lnTo>
                    <a:pt x="17881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28575" cap="flat" cmpd="sng">
              <a:solidFill>
                <a:srgbClr val="CC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52" name="Group 16"/>
          <p:cNvGrpSpPr/>
          <p:nvPr/>
        </p:nvGrpSpPr>
        <p:grpSpPr>
          <a:xfrm>
            <a:off x="2963863" y="4797425"/>
            <a:ext cx="3673475" cy="1564820"/>
            <a:chOff x="0" y="0"/>
            <a:chExt cx="2835" cy="1090"/>
          </a:xfrm>
        </p:grpSpPr>
        <p:grpSp>
          <p:nvGrpSpPr>
            <p:cNvPr id="10254" name="Group 17"/>
            <p:cNvGrpSpPr/>
            <p:nvPr/>
          </p:nvGrpSpPr>
          <p:grpSpPr>
            <a:xfrm>
              <a:off x="1542" y="45"/>
              <a:ext cx="1179" cy="658"/>
              <a:chOff x="0" y="0"/>
              <a:chExt cx="1179" cy="658"/>
            </a:xfrm>
          </p:grpSpPr>
          <p:grpSp>
            <p:nvGrpSpPr>
              <p:cNvPr id="10273" name="Group 18"/>
              <p:cNvGrpSpPr/>
              <p:nvPr/>
            </p:nvGrpSpPr>
            <p:grpSpPr>
              <a:xfrm>
                <a:off x="0" y="159"/>
                <a:ext cx="726" cy="499"/>
                <a:chOff x="0" y="0"/>
                <a:chExt cx="726" cy="499"/>
              </a:xfrm>
            </p:grpSpPr>
            <p:sp>
              <p:nvSpPr>
                <p:cNvPr id="10276" name="Rectangle 22"/>
                <p:cNvSpPr/>
                <p:nvPr/>
              </p:nvSpPr>
              <p:spPr>
                <a:xfrm>
                  <a:off x="0" y="0"/>
                  <a:ext cx="726" cy="408"/>
                </a:xfrm>
                <a:prstGeom prst="rect">
                  <a:avLst/>
                </a:prstGeom>
                <a:solidFill>
                  <a:srgbClr val="FCD6B6"/>
                </a:solidFill>
                <a:ln w="1905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ClrTx/>
                    <a:buSzTx/>
                    <a:buFont typeface="Arial" panose="020B0604020202020204" pitchFamily="34" charset="0"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0277" name="Group 23"/>
                <p:cNvGrpSpPr/>
                <p:nvPr/>
              </p:nvGrpSpPr>
              <p:grpSpPr>
                <a:xfrm>
                  <a:off x="454" y="317"/>
                  <a:ext cx="182" cy="182"/>
                  <a:chOff x="0" y="0"/>
                  <a:chExt cx="182" cy="182"/>
                </a:xfrm>
              </p:grpSpPr>
              <p:sp>
                <p:nvSpPr>
                  <p:cNvPr id="1128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"/>
                    <a:ext cx="185" cy="17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2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282" name="Oval 25"/>
                  <p:cNvSpPr/>
                  <p:nvPr/>
                </p:nvSpPr>
                <p:spPr>
                  <a:xfrm flipH="1">
                    <a:off x="69" y="69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ClrTx/>
                      <a:buSzTx/>
                      <a:buFont typeface="Arial" panose="020B0604020202020204" pitchFamily="34" charset="0"/>
                      <a:buNone/>
                    </a:pPr>
                    <a:endParaRPr lang="zh-CN" altLang="en-US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78" name="Group 26"/>
                <p:cNvGrpSpPr/>
                <p:nvPr/>
              </p:nvGrpSpPr>
              <p:grpSpPr>
                <a:xfrm>
                  <a:off x="91" y="317"/>
                  <a:ext cx="182" cy="182"/>
                  <a:chOff x="0" y="0"/>
                  <a:chExt cx="182" cy="182"/>
                </a:xfrm>
              </p:grpSpPr>
              <p:sp>
                <p:nvSpPr>
                  <p:cNvPr id="11288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"/>
                    <a:ext cx="185" cy="17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2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280" name="Oval 28"/>
                  <p:cNvSpPr/>
                  <p:nvPr/>
                </p:nvSpPr>
                <p:spPr>
                  <a:xfrm flipH="1">
                    <a:off x="69" y="69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ClrTx/>
                      <a:buSzTx/>
                      <a:buFont typeface="Arial" panose="020B0604020202020204" pitchFamily="34" charset="0"/>
                      <a:buNone/>
                    </a:pPr>
                    <a:endParaRPr lang="zh-CN" altLang="en-US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274" name="Line 26"/>
              <p:cNvSpPr/>
              <p:nvPr/>
            </p:nvSpPr>
            <p:spPr>
              <a:xfrm rot="5400000" flipV="1">
                <a:off x="714" y="34"/>
                <a:ext cx="0" cy="658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10275" name="Text Box 27"/>
              <p:cNvSpPr txBox="1"/>
              <p:nvPr/>
            </p:nvSpPr>
            <p:spPr>
              <a:xfrm>
                <a:off x="884" y="0"/>
                <a:ext cx="295" cy="3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  <p:grpSp>
          <p:nvGrpSpPr>
            <p:cNvPr id="10255" name="Group 28"/>
            <p:cNvGrpSpPr/>
            <p:nvPr/>
          </p:nvGrpSpPr>
          <p:grpSpPr>
            <a:xfrm>
              <a:off x="0" y="204"/>
              <a:ext cx="2835" cy="499"/>
              <a:chOff x="0" y="0"/>
              <a:chExt cx="2835" cy="499"/>
            </a:xfrm>
          </p:grpSpPr>
          <p:grpSp>
            <p:nvGrpSpPr>
              <p:cNvPr id="10264" name="Group 29"/>
              <p:cNvGrpSpPr/>
              <p:nvPr/>
            </p:nvGrpSpPr>
            <p:grpSpPr>
              <a:xfrm>
                <a:off x="181" y="0"/>
                <a:ext cx="726" cy="499"/>
                <a:chOff x="0" y="0"/>
                <a:chExt cx="726" cy="499"/>
              </a:xfrm>
            </p:grpSpPr>
            <p:sp>
              <p:nvSpPr>
                <p:cNvPr id="10266" name="Rectangle 22"/>
                <p:cNvSpPr/>
                <p:nvPr/>
              </p:nvSpPr>
              <p:spPr>
                <a:xfrm>
                  <a:off x="0" y="0"/>
                  <a:ext cx="726" cy="408"/>
                </a:xfrm>
                <a:prstGeom prst="rect">
                  <a:avLst/>
                </a:prstGeom>
                <a:solidFill>
                  <a:srgbClr val="FCD6B6"/>
                </a:solidFill>
                <a:ln w="1905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ClrTx/>
                    <a:buSzTx/>
                    <a:buFont typeface="Arial" panose="020B0604020202020204" pitchFamily="34" charset="0"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0267" name="Group 23"/>
                <p:cNvGrpSpPr/>
                <p:nvPr/>
              </p:nvGrpSpPr>
              <p:grpSpPr>
                <a:xfrm>
                  <a:off x="454" y="317"/>
                  <a:ext cx="182" cy="182"/>
                  <a:chOff x="0" y="0"/>
                  <a:chExt cx="182" cy="182"/>
                </a:xfrm>
              </p:grpSpPr>
              <p:sp>
                <p:nvSpPr>
                  <p:cNvPr id="1129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5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2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272" name="Oval 25"/>
                  <p:cNvSpPr/>
                  <p:nvPr/>
                </p:nvSpPr>
                <p:spPr>
                  <a:xfrm flipH="1">
                    <a:off x="69" y="69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 cap="flat" cmpd="sng">
                    <a:solidFill>
                      <a:srgbClr val="000808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ClrTx/>
                      <a:buSzTx/>
                      <a:buFont typeface="Arial" panose="020B0604020202020204" pitchFamily="34" charset="0"/>
                      <a:buNone/>
                    </a:pPr>
                    <a:endParaRPr lang="zh-CN" altLang="en-US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68" name="Group 26"/>
                <p:cNvGrpSpPr/>
                <p:nvPr/>
              </p:nvGrpSpPr>
              <p:grpSpPr>
                <a:xfrm>
                  <a:off x="91" y="317"/>
                  <a:ext cx="182" cy="182"/>
                  <a:chOff x="0" y="0"/>
                  <a:chExt cx="182" cy="182"/>
                </a:xfrm>
              </p:grpSpPr>
              <p:sp>
                <p:nvSpPr>
                  <p:cNvPr id="1129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5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2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270" name="Oval 28"/>
                  <p:cNvSpPr/>
                  <p:nvPr/>
                </p:nvSpPr>
                <p:spPr>
                  <a:xfrm flipH="1">
                    <a:off x="69" y="69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 cap="flat" cmpd="sng">
                    <a:solidFill>
                      <a:srgbClr val="000808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ClrTx/>
                      <a:buSzTx/>
                      <a:buFont typeface="Arial" panose="020B0604020202020204" pitchFamily="34" charset="0"/>
                      <a:buNone/>
                    </a:pPr>
                    <a:endParaRPr lang="zh-CN" altLang="en-US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265" name="Line 37"/>
              <p:cNvSpPr/>
              <p:nvPr/>
            </p:nvSpPr>
            <p:spPr>
              <a:xfrm>
                <a:off x="0" y="499"/>
                <a:ext cx="2835" cy="0"/>
              </a:xfrm>
              <a:prstGeom prst="line">
                <a:avLst/>
              </a:prstGeom>
              <a:ln w="38100" cap="flat" cmpd="sng">
                <a:solidFill>
                  <a:srgbClr val="5F5F5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256" name="Group 38"/>
            <p:cNvGrpSpPr/>
            <p:nvPr/>
          </p:nvGrpSpPr>
          <p:grpSpPr>
            <a:xfrm>
              <a:off x="567" y="726"/>
              <a:ext cx="1360" cy="364"/>
              <a:chOff x="0" y="0"/>
              <a:chExt cx="1360" cy="364"/>
            </a:xfrm>
          </p:grpSpPr>
          <p:sp>
            <p:nvSpPr>
              <p:cNvPr id="10260" name="Line 39"/>
              <p:cNvSpPr/>
              <p:nvPr/>
            </p:nvSpPr>
            <p:spPr>
              <a:xfrm>
                <a:off x="0" y="22"/>
                <a:ext cx="0" cy="295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61" name="Line 40"/>
              <p:cNvSpPr/>
              <p:nvPr/>
            </p:nvSpPr>
            <p:spPr>
              <a:xfrm>
                <a:off x="1360" y="0"/>
                <a:ext cx="0" cy="272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62" name="Line 41"/>
              <p:cNvSpPr/>
              <p:nvPr/>
            </p:nvSpPr>
            <p:spPr>
              <a:xfrm>
                <a:off x="22" y="181"/>
                <a:ext cx="1338" cy="0"/>
              </a:xfrm>
              <a:prstGeom prst="line">
                <a:avLst/>
              </a:prstGeom>
              <a:ln w="28575" cap="flat" cmpd="sng">
                <a:solidFill>
                  <a:srgbClr val="CC0000"/>
                </a:solidFill>
                <a:prstDash val="solid"/>
                <a:headEnd type="arrow" w="med" len="med"/>
                <a:tailEnd type="arrow" w="med" len="med"/>
              </a:ln>
            </p:spPr>
          </p:sp>
          <p:sp>
            <p:nvSpPr>
              <p:cNvPr id="10263" name="Text Box 42"/>
              <p:cNvSpPr txBox="1"/>
              <p:nvPr/>
            </p:nvSpPr>
            <p:spPr>
              <a:xfrm>
                <a:off x="544" y="0"/>
                <a:ext cx="295" cy="3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</p:grpSp>
        <p:grpSp>
          <p:nvGrpSpPr>
            <p:cNvPr id="10257" name="Group 43"/>
            <p:cNvGrpSpPr/>
            <p:nvPr/>
          </p:nvGrpSpPr>
          <p:grpSpPr>
            <a:xfrm>
              <a:off x="567" y="0"/>
              <a:ext cx="680" cy="385"/>
              <a:chOff x="0" y="0"/>
              <a:chExt cx="680" cy="385"/>
            </a:xfrm>
          </p:grpSpPr>
          <p:sp>
            <p:nvSpPr>
              <p:cNvPr id="10258" name="Line 44"/>
              <p:cNvSpPr/>
              <p:nvPr/>
            </p:nvSpPr>
            <p:spPr>
              <a:xfrm rot="5400000" flipV="1">
                <a:off x="329" y="56"/>
                <a:ext cx="0" cy="658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10259" name="Text Box 45"/>
              <p:cNvSpPr txBox="1"/>
              <p:nvPr/>
            </p:nvSpPr>
            <p:spPr>
              <a:xfrm>
                <a:off x="385" y="0"/>
                <a:ext cx="295" cy="3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</p:grpSp>
      <p:sp>
        <p:nvSpPr>
          <p:cNvPr id="11310" name="Rectangle 46"/>
          <p:cNvSpPr/>
          <p:nvPr/>
        </p:nvSpPr>
        <p:spPr>
          <a:xfrm>
            <a:off x="6780212" y="3141664"/>
            <a:ext cx="36810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做功的两个必要因素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 bldLvl="0" animBg="1"/>
      <p:bldP spid="11271" grpId="0"/>
      <p:bldP spid="11276" grpId="0"/>
      <p:bldP spid="113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提水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81751" y="1363663"/>
            <a:ext cx="4857749" cy="3351212"/>
          </a:xfrm>
          <a:noFill/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184651" y="357486"/>
            <a:ext cx="29546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5400">
                <a:solidFill>
                  <a:srgbClr val="000099"/>
                </a:solidFill>
                <a:ea typeface="黑体" pitchFamily="49" charset="-122"/>
              </a:rPr>
              <a:t>生活实例</a:t>
            </a:r>
          </a:p>
        </p:txBody>
      </p:sp>
      <p:pic>
        <p:nvPicPr>
          <p:cNvPr id="8" name="Picture 4" descr="推箱子，推而不动，不做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57313"/>
            <a:ext cx="4679951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04334" y="5086351"/>
            <a:ext cx="1033991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200">
                <a:solidFill>
                  <a:srgbClr val="000099"/>
                </a:solidFill>
                <a:ea typeface="隶书" pitchFamily="49" charset="-122"/>
              </a:rPr>
              <a:t>他们都在工作，但是从物理学角度分析，他们却没有做功。这是为什么？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/>
          <p:nvPr/>
        </p:nvSpPr>
        <p:spPr>
          <a:xfrm>
            <a:off x="2293938" y="701675"/>
            <a:ext cx="7546975" cy="5453063"/>
          </a:xfrm>
          <a:prstGeom prst="roundRect">
            <a:avLst>
              <a:gd name="adj" fmla="val 13745"/>
            </a:avLst>
          </a:prstGeom>
          <a:noFill/>
          <a:ln w="381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279650" y="1947746"/>
            <a:ext cx="7543800" cy="1905000"/>
            <a:chOff x="476" y="2251"/>
            <a:chExt cx="4752" cy="1200"/>
          </a:xfrm>
        </p:grpSpPr>
        <p:grpSp>
          <p:nvGrpSpPr>
            <p:cNvPr id="15367" name="Group 6"/>
            <p:cNvGrpSpPr/>
            <p:nvPr/>
          </p:nvGrpSpPr>
          <p:grpSpPr>
            <a:xfrm>
              <a:off x="476" y="2251"/>
              <a:ext cx="4752" cy="1200"/>
              <a:chOff x="476" y="2251"/>
              <a:chExt cx="4752" cy="1200"/>
            </a:xfrm>
          </p:grpSpPr>
          <p:pic>
            <p:nvPicPr>
              <p:cNvPr id="15369" name="Picture 7" descr="好冰块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76" y="2251"/>
                <a:ext cx="4752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70" name="Text Box 8"/>
              <p:cNvSpPr txBox="1"/>
              <p:nvPr/>
            </p:nvSpPr>
            <p:spPr>
              <a:xfrm>
                <a:off x="2200" y="2931"/>
                <a:ext cx="48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 i="1" dirty="0">
                    <a:latin typeface="Times New Roman" panose="02020603050405020304" pitchFamily="18" charset="0"/>
                  </a:rPr>
                  <a:t>v</a:t>
                </a:r>
              </a:p>
            </p:txBody>
          </p:sp>
          <p:sp>
            <p:nvSpPr>
              <p:cNvPr id="15371" name="Line 9"/>
              <p:cNvSpPr/>
              <p:nvPr/>
            </p:nvSpPr>
            <p:spPr>
              <a:xfrm>
                <a:off x="1474" y="3113"/>
                <a:ext cx="62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5368" name="Text Box 10"/>
            <p:cNvSpPr txBox="1"/>
            <p:nvPr/>
          </p:nvSpPr>
          <p:spPr>
            <a:xfrm>
              <a:off x="3692" y="2731"/>
              <a:ext cx="14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b="1" dirty="0">
                  <a:latin typeface="Arial" panose="020B0604020202020204" pitchFamily="34" charset="0"/>
                </a:rPr>
                <a:t>光滑的冰面</a:t>
              </a:r>
            </a:p>
          </p:txBody>
        </p:sp>
      </p:grpSp>
      <p:sp>
        <p:nvSpPr>
          <p:cNvPr id="264203" name="Text Box 11"/>
          <p:cNvSpPr txBox="1"/>
          <p:nvPr/>
        </p:nvSpPr>
        <p:spPr>
          <a:xfrm>
            <a:off x="2371726" y="3619383"/>
            <a:ext cx="7032625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水平方向上移动了距离，但水平方向上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没有受力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，所以没有做功。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7"/>
          <p:cNvSpPr/>
          <p:nvPr/>
        </p:nvSpPr>
        <p:spPr>
          <a:xfrm flipH="1">
            <a:off x="4259263" y="4689475"/>
            <a:ext cx="144462" cy="900113"/>
          </a:xfrm>
          <a:prstGeom prst="leftBrace">
            <a:avLst>
              <a:gd name="adj1" fmla="val 51923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316" name="Line 10"/>
          <p:cNvSpPr/>
          <p:nvPr/>
        </p:nvSpPr>
        <p:spPr>
          <a:xfrm>
            <a:off x="4837114" y="5070475"/>
            <a:ext cx="1008062" cy="0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17" name="Text Box 11"/>
          <p:cNvSpPr txBox="1"/>
          <p:nvPr/>
        </p:nvSpPr>
        <p:spPr>
          <a:xfrm>
            <a:off x="5845175" y="4783138"/>
            <a:ext cx="41767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没有做功（不劳无功）</a:t>
            </a:r>
          </a:p>
        </p:txBody>
      </p:sp>
      <p:grpSp>
        <p:nvGrpSpPr>
          <p:cNvPr id="13318" name="Group 6"/>
          <p:cNvGrpSpPr/>
          <p:nvPr/>
        </p:nvGrpSpPr>
        <p:grpSpPr>
          <a:xfrm>
            <a:off x="2351088" y="3465514"/>
            <a:ext cx="1116012" cy="785812"/>
            <a:chOff x="0" y="0"/>
            <a:chExt cx="1389" cy="495"/>
          </a:xfrm>
        </p:grpSpPr>
        <p:pic>
          <p:nvPicPr>
            <p:cNvPr id="13324" name="Rectangle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5" name="Text Box 8"/>
            <p:cNvSpPr txBox="1"/>
            <p:nvPr/>
          </p:nvSpPr>
          <p:spPr>
            <a:xfrm>
              <a:off x="102" y="89"/>
              <a:ext cx="127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分 析</a:t>
              </a:r>
              <a:endParaRPr lang="zh-CN" alt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321" name="Text Box 9"/>
          <p:cNvSpPr txBox="1"/>
          <p:nvPr/>
        </p:nvSpPr>
        <p:spPr>
          <a:xfrm>
            <a:off x="2890838" y="5249863"/>
            <a:ext cx="111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i="1" dirty="0">
                <a:latin typeface="Times New Roman" panose="02020603050405020304" pitchFamily="18" charset="0"/>
              </a:rPr>
              <a:t>s </a:t>
            </a:r>
            <a:r>
              <a:rPr lang="en-US" altLang="zh-CN" sz="2800" b="1" dirty="0">
                <a:latin typeface="Arial" panose="020B0604020202020204" pitchFamily="34" charset="0"/>
              </a:rPr>
              <a:t>≠</a:t>
            </a:r>
            <a:r>
              <a:rPr lang="en-US" altLang="zh-CN" sz="2800" b="1" dirty="0"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13322" name="Text Box 10"/>
          <p:cNvSpPr txBox="1"/>
          <p:nvPr/>
        </p:nvSpPr>
        <p:spPr>
          <a:xfrm>
            <a:off x="2892425" y="4459288"/>
            <a:ext cx="111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i="1" dirty="0">
                <a:latin typeface="Times New Roman" panose="02020603050405020304" pitchFamily="18" charset="0"/>
              </a:rPr>
              <a:t>F </a:t>
            </a:r>
            <a:r>
              <a:rPr lang="en-US" altLang="zh-CN" sz="2800" b="1" dirty="0">
                <a:latin typeface="Times New Roman" panose="02020603050405020304" pitchFamily="18" charset="0"/>
              </a:rPr>
              <a:t>= 0</a:t>
            </a:r>
          </a:p>
        </p:txBody>
      </p:sp>
      <p:pic>
        <p:nvPicPr>
          <p:cNvPr id="2" name="Picture 11" descr="冰壶比赛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288" y="296863"/>
            <a:ext cx="4573588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2" descr="冰壶球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4425" y="1808164"/>
            <a:ext cx="1679575" cy="1998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TextBox 3"/>
          <p:cNvSpPr txBox="1"/>
          <p:nvPr/>
        </p:nvSpPr>
        <p:spPr>
          <a:xfrm>
            <a:off x="6851650" y="404813"/>
            <a:ext cx="2700338" cy="1124585"/>
          </a:xfrm>
          <a:prstGeom prst="rect">
            <a:avLst/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冰壶在平滑的冰面上滑行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3317" grpId="0"/>
      <p:bldP spid="13321" grpId="0"/>
      <p:bldP spid="13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起重机不做功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0263" y="296863"/>
            <a:ext cx="8172450" cy="541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14"/>
          <p:cNvSpPr txBox="1"/>
          <p:nvPr/>
        </p:nvSpPr>
        <p:spPr>
          <a:xfrm>
            <a:off x="9193213" y="5156200"/>
            <a:ext cx="3213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pic>
        <p:nvPicPr>
          <p:cNvPr id="14341" name="Picture 5" descr="11308342_9851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3138" y="3824288"/>
            <a:ext cx="2493962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 descr="11308342_9851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4425" y="3824288"/>
            <a:ext cx="2493964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Line 7"/>
          <p:cNvSpPr/>
          <p:nvPr/>
        </p:nvSpPr>
        <p:spPr>
          <a:xfrm>
            <a:off x="2351088" y="6416675"/>
            <a:ext cx="73088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8" name="Line 8"/>
          <p:cNvSpPr/>
          <p:nvPr/>
        </p:nvSpPr>
        <p:spPr>
          <a:xfrm flipV="1">
            <a:off x="3467100" y="3321050"/>
            <a:ext cx="0" cy="1081088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oval" w="med" len="med"/>
            <a:tailEnd type="triangle" w="med" len="lg"/>
          </a:ln>
        </p:spPr>
      </p:sp>
      <p:sp>
        <p:nvSpPr>
          <p:cNvPr id="15369" name="Line 9"/>
          <p:cNvSpPr/>
          <p:nvPr/>
        </p:nvSpPr>
        <p:spPr>
          <a:xfrm flipV="1">
            <a:off x="8616950" y="3357563"/>
            <a:ext cx="0" cy="1081087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oval" w="med" len="med"/>
            <a:tailEnd type="triangle" w="med" len="lg"/>
          </a:ln>
        </p:spPr>
      </p:sp>
      <p:grpSp>
        <p:nvGrpSpPr>
          <p:cNvPr id="15370" name="Group 10"/>
          <p:cNvGrpSpPr/>
          <p:nvPr/>
        </p:nvGrpSpPr>
        <p:grpSpPr>
          <a:xfrm>
            <a:off x="5951538" y="2457450"/>
            <a:ext cx="2413000" cy="522288"/>
            <a:chOff x="0" y="0"/>
            <a:chExt cx="1520" cy="329"/>
          </a:xfrm>
        </p:grpSpPr>
        <p:sp>
          <p:nvSpPr>
            <p:cNvPr id="14353" name="Line 11"/>
            <p:cNvSpPr/>
            <p:nvPr/>
          </p:nvSpPr>
          <p:spPr>
            <a:xfrm flipV="1">
              <a:off x="46" y="181"/>
              <a:ext cx="142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14354" name="Line 12"/>
            <p:cNvSpPr/>
            <p:nvPr/>
          </p:nvSpPr>
          <p:spPr>
            <a:xfrm>
              <a:off x="0" y="22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5" name="Line 13"/>
            <p:cNvSpPr/>
            <p:nvPr/>
          </p:nvSpPr>
          <p:spPr>
            <a:xfrm>
              <a:off x="1520" y="22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6" name="Text Box 14"/>
            <p:cNvSpPr txBox="1"/>
            <p:nvPr/>
          </p:nvSpPr>
          <p:spPr>
            <a:xfrm>
              <a:off x="658" y="0"/>
              <a:ext cx="250" cy="3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5375" name="Group 15"/>
          <p:cNvGrpSpPr/>
          <p:nvPr/>
        </p:nvGrpSpPr>
        <p:grpSpPr>
          <a:xfrm>
            <a:off x="3467100" y="5229226"/>
            <a:ext cx="5186363" cy="522288"/>
            <a:chOff x="0" y="0"/>
            <a:chExt cx="3267" cy="329"/>
          </a:xfrm>
        </p:grpSpPr>
        <p:sp>
          <p:nvSpPr>
            <p:cNvPr id="14349" name="Line 16"/>
            <p:cNvSpPr/>
            <p:nvPr/>
          </p:nvSpPr>
          <p:spPr>
            <a:xfrm flipV="1">
              <a:off x="99" y="204"/>
              <a:ext cx="3070" cy="1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14350" name="Line 17"/>
            <p:cNvSpPr/>
            <p:nvPr/>
          </p:nvSpPr>
          <p:spPr>
            <a:xfrm>
              <a:off x="0" y="45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1" name="Line 18"/>
            <p:cNvSpPr/>
            <p:nvPr/>
          </p:nvSpPr>
          <p:spPr>
            <a:xfrm>
              <a:off x="3266" y="45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2" name="Text Box 19"/>
            <p:cNvSpPr txBox="1"/>
            <p:nvPr/>
          </p:nvSpPr>
          <p:spPr>
            <a:xfrm>
              <a:off x="1611" y="0"/>
              <a:ext cx="250" cy="3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15380" name="TextBox 5"/>
          <p:cNvSpPr txBox="1"/>
          <p:nvPr/>
        </p:nvSpPr>
        <p:spPr>
          <a:xfrm>
            <a:off x="5519738" y="3716338"/>
            <a:ext cx="1249680" cy="521970"/>
          </a:xfrm>
          <a:prstGeom prst="rect">
            <a:avLst/>
          </a:prstGeom>
          <a:gradFill rotWithShape="1">
            <a:gsLst>
              <a:gs pos="0">
                <a:srgbClr val="FFBE86">
                  <a:alpha val="100000"/>
                </a:srgbClr>
              </a:gs>
              <a:gs pos="35001">
                <a:srgbClr val="FFD0AA">
                  <a:alpha val="100000"/>
                </a:srgbClr>
              </a:gs>
              <a:gs pos="100000">
                <a:srgbClr val="FFEBDB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6924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不做功 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5938" y="1939925"/>
            <a:ext cx="6403975" cy="415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4"/>
          <p:cNvSpPr txBox="1"/>
          <p:nvPr/>
        </p:nvSpPr>
        <p:spPr>
          <a:xfrm>
            <a:off x="2228850" y="755650"/>
            <a:ext cx="7920038" cy="10502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小车陷入草地中，农夫用力没能推出，农夫对小车做功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了吗？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 cstate="print"/>
          <a:srcRect l="15910" t="22249" r="13596" b="4390"/>
          <a:stretch>
            <a:fillRect/>
          </a:stretch>
        </p:blipFill>
        <p:spPr>
          <a:xfrm>
            <a:off x="3803650" y="1870075"/>
            <a:ext cx="5218114" cy="40751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4"/>
          <p:cNvSpPr txBox="1"/>
          <p:nvPr/>
        </p:nvSpPr>
        <p:spPr>
          <a:xfrm>
            <a:off x="2084388" y="765175"/>
            <a:ext cx="8128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这棵树好大啊，抱回家吧！他抱得动吗？他对树做功了吗？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5464" y="1952626"/>
            <a:ext cx="5988050" cy="4033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4"/>
          <p:cNvSpPr txBox="1"/>
          <p:nvPr/>
        </p:nvSpPr>
        <p:spPr>
          <a:xfrm>
            <a:off x="2252663" y="661988"/>
            <a:ext cx="754221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期中考试没考好，小卫无精打采地背着书包走在校园林间小道上，小卫对书包做功了吗？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8125" y="2014538"/>
            <a:ext cx="6624638" cy="417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4"/>
          <p:cNvSpPr txBox="1"/>
          <p:nvPr/>
        </p:nvSpPr>
        <p:spPr>
          <a:xfrm>
            <a:off x="2219326" y="681038"/>
            <a:ext cx="79692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没有办法，考得再差，也得回家啊！请问，下列情景中，小卫对书包是否做功？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1" y="500063"/>
            <a:ext cx="52387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教学目标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38251" y="17145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知识与技能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     ①知道做功的两个必要因素。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     ②理解功的定义、计算公式和单位，并会用功的公式进行简单计算。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113" y="1682750"/>
            <a:ext cx="6115050" cy="41624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4"/>
          <p:cNvSpPr txBox="1"/>
          <p:nvPr/>
        </p:nvSpPr>
        <p:spPr>
          <a:xfrm>
            <a:off x="2338388" y="941388"/>
            <a:ext cx="799147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用手将抽屉推好，手对抽屉做功了吗？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/>
          <p:nvPr/>
        </p:nvSpPr>
        <p:spPr>
          <a:xfrm>
            <a:off x="2141538" y="720725"/>
            <a:ext cx="788511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通过上面的几个例子你能总结出物体在什么情况下不做功吗？</a:t>
            </a:r>
          </a:p>
        </p:txBody>
      </p:sp>
      <p:sp>
        <p:nvSpPr>
          <p:cNvPr id="257030" name="Rectangle 6"/>
          <p:cNvSpPr/>
          <p:nvPr/>
        </p:nvSpPr>
        <p:spPr>
          <a:xfrm>
            <a:off x="2198688" y="1995488"/>
            <a:ext cx="7794625" cy="286131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一、物体受到力的作用，但保持静止状态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8E163E"/>
                </a:solidFill>
                <a:latin typeface="楷体_GB2312" pitchFamily="49" charset="-122"/>
                <a:ea typeface="楷体_GB2312" pitchFamily="49" charset="-122"/>
              </a:rPr>
              <a:t>                 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</a:rPr>
              <a:t>s</a:t>
            </a:r>
            <a:r>
              <a:rPr lang="en-US" altLang="zh-CN" sz="2400" b="1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=0</a:t>
            </a:r>
            <a:r>
              <a:rPr lang="zh-CN" altLang="en-US" sz="2400" b="1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，劳而无功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二、物体受到某力的作用，但运动方向始终与该力方向垂直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8E163E"/>
                </a:solidFill>
                <a:latin typeface="楷体_GB2312" pitchFamily="49" charset="-122"/>
                <a:ea typeface="楷体_GB2312" pitchFamily="49" charset="-122"/>
              </a:rPr>
              <a:t>                  </a:t>
            </a:r>
            <a:r>
              <a:rPr lang="en-US" altLang="zh-CN" sz="2400" b="1" i="1" dirty="0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⊥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</a:rPr>
              <a:t>s</a:t>
            </a:r>
            <a:r>
              <a:rPr lang="zh-CN" altLang="en-US" sz="2400" b="1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，劳而无功</a:t>
            </a:r>
          </a:p>
        </p:txBody>
      </p:sp>
      <p:sp>
        <p:nvSpPr>
          <p:cNvPr id="16388" name="矩形 1"/>
          <p:cNvSpPr/>
          <p:nvPr/>
        </p:nvSpPr>
        <p:spPr>
          <a:xfrm>
            <a:off x="2198688" y="4933950"/>
            <a:ext cx="80581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三、物体在运动方向上不受力的作用，由于惯性而运动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8E163E"/>
                </a:solidFill>
                <a:latin typeface="楷体_GB2312" pitchFamily="49" charset="-122"/>
                <a:ea typeface="楷体_GB2312" pitchFamily="49" charset="-122"/>
              </a:rPr>
              <a:t>                  </a:t>
            </a:r>
            <a:r>
              <a:rPr lang="en-US" altLang="zh-CN" sz="2400" b="1" i="1" dirty="0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=0</a:t>
            </a:r>
            <a:r>
              <a:rPr lang="zh-CN" altLang="en-US" sz="2400" b="1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，不劳无功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/>
          <p:nvPr/>
        </p:nvSpPr>
        <p:spPr>
          <a:xfrm>
            <a:off x="2171700" y="787400"/>
            <a:ext cx="7812088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起重机将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kg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的货物从地上吊起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高后，又在水平方向上移动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，求起重机做了多少功？</a:t>
            </a:r>
          </a:p>
        </p:txBody>
      </p:sp>
      <p:sp>
        <p:nvSpPr>
          <p:cNvPr id="20484" name="Text Box 5"/>
          <p:cNvSpPr txBox="1"/>
          <p:nvPr/>
        </p:nvSpPr>
        <p:spPr>
          <a:xfrm>
            <a:off x="2424113" y="2673350"/>
            <a:ext cx="7524750" cy="278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解：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  起重机的拉力等于货物的重力，在水平方向移动，拉力不做功，所以，起重机做的功为：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W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Fs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Gh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mgh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　＝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kg×10 N/kg×3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6×10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5 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2351617" y="1052513"/>
            <a:ext cx="61446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351617" y="1557338"/>
            <a:ext cx="61446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351617" y="2060575"/>
            <a:ext cx="61446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351618" y="2565400"/>
            <a:ext cx="62399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544234" y="2276475"/>
            <a:ext cx="124671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56667" y="1700213"/>
            <a:ext cx="1439333" cy="863600"/>
            <a:chOff x="0" y="0"/>
            <a:chExt cx="408" cy="271"/>
          </a:xfrm>
        </p:grpSpPr>
        <p:sp>
          <p:nvSpPr>
            <p:cNvPr id="19476" name="Rectangle 8"/>
            <p:cNvSpPr>
              <a:spLocks noChangeArrowheads="1"/>
            </p:cNvSpPr>
            <p:nvPr/>
          </p:nvSpPr>
          <p:spPr bwMode="auto">
            <a:xfrm>
              <a:off x="0" y="181"/>
              <a:ext cx="408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7" name="Rectangle 9"/>
            <p:cNvSpPr>
              <a:spLocks noChangeArrowheads="1"/>
            </p:cNvSpPr>
            <p:nvPr/>
          </p:nvSpPr>
          <p:spPr bwMode="auto">
            <a:xfrm>
              <a:off x="0" y="90"/>
              <a:ext cx="408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08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576484" y="2276476"/>
            <a:ext cx="1344083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5" name="AutoShape 12"/>
          <p:cNvSpPr>
            <a:spLocks/>
          </p:cNvSpPr>
          <p:nvPr/>
        </p:nvSpPr>
        <p:spPr bwMode="auto">
          <a:xfrm>
            <a:off x="8976785" y="1052514"/>
            <a:ext cx="383116" cy="1512887"/>
          </a:xfrm>
          <a:prstGeom prst="rightBrace">
            <a:avLst>
              <a:gd name="adj1" fmla="val 438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/>
              <a:t>         </a:t>
            </a:r>
            <a:r>
              <a:rPr lang="en-US" altLang="zh-CN"/>
              <a:t>3m              </a:t>
            </a:r>
          </a:p>
        </p:txBody>
      </p:sp>
      <p:sp>
        <p:nvSpPr>
          <p:cNvPr id="19466" name="AutoShape 13"/>
          <p:cNvSpPr>
            <a:spLocks/>
          </p:cNvSpPr>
          <p:nvPr/>
        </p:nvSpPr>
        <p:spPr bwMode="auto">
          <a:xfrm flipH="1">
            <a:off x="8303685" y="2060576"/>
            <a:ext cx="173567" cy="504825"/>
          </a:xfrm>
          <a:prstGeom prst="rightBrace">
            <a:avLst>
              <a:gd name="adj1" fmla="val 5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/>
              <a:t>1m</a:t>
            </a:r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2446867" y="2708276"/>
            <a:ext cx="9609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图甲</a:t>
            </a:r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4464051" y="2708276"/>
            <a:ext cx="14393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 图乙         </a:t>
            </a:r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6576485" y="2708276"/>
            <a:ext cx="115358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图丙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27051" y="3860801"/>
            <a:ext cx="3073400" cy="1584325"/>
            <a:chOff x="568" y="-454"/>
            <a:chExt cx="3629" cy="2155"/>
          </a:xfrm>
        </p:grpSpPr>
        <p:sp>
          <p:nvSpPr>
            <p:cNvPr id="19474" name="AutoShape 18"/>
            <p:cNvSpPr>
              <a:spLocks noChangeArrowheads="1"/>
            </p:cNvSpPr>
            <p:nvPr/>
          </p:nvSpPr>
          <p:spPr bwMode="auto">
            <a:xfrm>
              <a:off x="568" y="-454"/>
              <a:ext cx="3629" cy="2155"/>
            </a:xfrm>
            <a:prstGeom prst="wedgeEllipseCallout">
              <a:avLst>
                <a:gd name="adj1" fmla="val 26162"/>
                <a:gd name="adj2" fmla="val -140991"/>
              </a:avLst>
            </a:prstGeom>
            <a:solidFill>
              <a:srgbClr val="3399FF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568" y="-341"/>
              <a:ext cx="3515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/>
                <a:t>          用力将木板提升</a:t>
              </a:r>
              <a:r>
                <a:rPr lang="en-US" altLang="zh-CN" sz="2400"/>
                <a:t>1m</a:t>
              </a:r>
              <a:r>
                <a:rPr lang="zh-CN" altLang="en-US" sz="2400"/>
                <a:t>做了一 定的功。</a:t>
              </a:r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0" y="1"/>
            <a:ext cx="12192000" cy="217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r>
              <a:rPr lang="zh-CN" alt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黑体" pitchFamily="2" charset="-122"/>
              </a:rPr>
              <a:t>思考：</a:t>
            </a:r>
            <a:r>
              <a:rPr lang="zh-CN" altLang="en-US" sz="4000" b="1" dirty="0">
                <a:solidFill>
                  <a:srgbClr val="000099"/>
                </a:solidFill>
                <a:latin typeface="Arial" charset="0"/>
              </a:rPr>
              <a:t>功的大小与什么有关呢？</a:t>
            </a:r>
          </a:p>
          <a:p>
            <a:pPr>
              <a:spcBef>
                <a:spcPct val="50000"/>
              </a:spcBef>
              <a:defRPr/>
            </a:pPr>
            <a:endParaRPr lang="zh-CN" alt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51221" name="AutoShape 21">
            <a:hlinkClick r:id="" action="ppaction://noaction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3695700" y="4076700"/>
            <a:ext cx="4512733" cy="1728788"/>
          </a:xfrm>
          <a:prstGeom prst="wedgeEllipseCallout">
            <a:avLst>
              <a:gd name="adj1" fmla="val -10454"/>
              <a:gd name="adj2" fmla="val -135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/>
              <a:t> </a:t>
            </a:r>
            <a:r>
              <a:rPr lang="zh-CN" altLang="en-US" sz="2400"/>
              <a:t>把同样的三块木板</a:t>
            </a:r>
            <a:endParaRPr lang="en-US" altLang="zh-CN" sz="2400"/>
          </a:p>
          <a:p>
            <a:r>
              <a:rPr lang="zh-CN" altLang="en-US" sz="2400"/>
              <a:t>提升</a:t>
            </a:r>
            <a:r>
              <a:rPr lang="en-US" altLang="zh-CN" sz="2400"/>
              <a:t>1</a:t>
            </a:r>
            <a:r>
              <a:rPr lang="zh-CN" altLang="en-US" sz="2400"/>
              <a:t>米高，拉力做</a:t>
            </a:r>
            <a:endParaRPr lang="en-US" altLang="zh-CN" sz="2400"/>
          </a:p>
          <a:p>
            <a:r>
              <a:rPr lang="zh-CN" altLang="en-US" sz="2400"/>
              <a:t>了多少功？</a:t>
            </a:r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8591552" y="3573464"/>
            <a:ext cx="3600449" cy="1570037"/>
          </a:xfrm>
          <a:prstGeom prst="wedgeEllipseCallout">
            <a:avLst>
              <a:gd name="adj1" fmla="val -67727"/>
              <a:gd name="adj2" fmla="val -111329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sz="2600"/>
              <a:t>把一块木板提</a:t>
            </a:r>
            <a:endParaRPr lang="en-US" altLang="zh-CN" sz="2600"/>
          </a:p>
          <a:p>
            <a:r>
              <a:rPr lang="zh-CN" altLang="en-US" sz="2600"/>
              <a:t>升</a:t>
            </a:r>
            <a:r>
              <a:rPr lang="en-US" altLang="zh-CN" sz="2600"/>
              <a:t>3</a:t>
            </a:r>
            <a:r>
              <a:rPr lang="zh-CN" altLang="en-US" sz="2600"/>
              <a:t>米呢？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6827E-7 L -0.004 -0.07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0333E-6 L -1.11111E-6 -0.073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6827E-7 L 3.61111E-6 -0.220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11" grpId="0" animBg="1"/>
      <p:bldP spid="51221" grpId="0" bldLvl="0" animBg="1" autoUpdateAnimBg="0"/>
      <p:bldP spid="51222" grpId="0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7189"/>
            <a:ext cx="10915651" cy="7254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/>
            </a:r>
            <a:b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</a:b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分析推理</a:t>
            </a:r>
            <a:b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</a:br>
            <a:endParaRPr lang="zh-CN" altLang="en-US" dirty="0" smtClean="0">
              <a:ea typeface="黑体" pitchFamily="2" charset="-122"/>
            </a:endParaRPr>
          </a:p>
        </p:txBody>
      </p:sp>
      <p:sp>
        <p:nvSpPr>
          <p:cNvPr id="50179" name="AutoShape 2"/>
          <p:cNvSpPr>
            <a:spLocks noChangeArrowheads="1"/>
          </p:cNvSpPr>
          <p:nvPr/>
        </p:nvSpPr>
        <p:spPr bwMode="auto">
          <a:xfrm>
            <a:off x="624418" y="1341439"/>
            <a:ext cx="7393516" cy="3703637"/>
          </a:xfrm>
          <a:prstGeom prst="rightArrow">
            <a:avLst>
              <a:gd name="adj1" fmla="val 79306"/>
              <a:gd name="adj2" fmla="val 37084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sz="3200"/>
              <a:t>                  </a:t>
            </a:r>
            <a:r>
              <a:rPr lang="zh-CN" altLang="en-US" sz="3200">
                <a:ea typeface="隶书" pitchFamily="49" charset="-122"/>
              </a:rPr>
              <a:t>力的成效就越明显</a:t>
            </a:r>
          </a:p>
        </p:txBody>
      </p:sp>
      <p:sp>
        <p:nvSpPr>
          <p:cNvPr id="50180" name="AutoShape 3"/>
          <p:cNvSpPr>
            <a:spLocks noChangeArrowheads="1"/>
          </p:cNvSpPr>
          <p:nvPr/>
        </p:nvSpPr>
        <p:spPr bwMode="auto">
          <a:xfrm>
            <a:off x="1104900" y="1917701"/>
            <a:ext cx="5759451" cy="79057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rgbClr val="7171B8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3200" b="1">
                <a:solidFill>
                  <a:schemeClr val="bg1"/>
                </a:solidFill>
              </a:rPr>
              <a:t>作用在物体上的力越大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1200151" y="3502025"/>
            <a:ext cx="5664200" cy="93503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rgbClr val="4DB8B8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3200" b="1">
                <a:solidFill>
                  <a:schemeClr val="bg1"/>
                </a:solidFill>
              </a:rPr>
              <a:t>物体运动的距离越大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8401051" y="2276476"/>
            <a:ext cx="3359149" cy="1655763"/>
          </a:xfrm>
          <a:prstGeom prst="roundRect">
            <a:avLst>
              <a:gd name="adj" fmla="val 3576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zh-CN" altLang="en-US" sz="5200" b="1" kern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做的功就越多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黑体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 animBg="1" autoUpdateAnimBg="0"/>
      <p:bldP spid="50180" grpId="0" bldLvl="0" animBg="1" autoUpdateAnimBg="0"/>
      <p:bldP spid="50181" grpId="0" bldLvl="0" animBg="1" autoUpdateAnimBg="0"/>
      <p:bldP spid="50182" grpId="0" animBg="1"/>
      <p:bldP spid="50182" grpId="1" animBg="1"/>
      <p:bldP spid="50182" grpId="2" animBg="1"/>
      <p:bldP spid="50182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84167" y="3357563"/>
            <a:ext cx="1197565" cy="1100137"/>
            <a:chOff x="0" y="0"/>
            <a:chExt cx="1413" cy="1733"/>
          </a:xfrm>
        </p:grpSpPr>
        <p:sp>
          <p:nvSpPr>
            <p:cNvPr id="21555" name="Rectangle 10"/>
            <p:cNvSpPr>
              <a:spLocks noChangeArrowheads="1"/>
            </p:cNvSpPr>
            <p:nvPr/>
          </p:nvSpPr>
          <p:spPr bwMode="auto">
            <a:xfrm rot="-3240000">
              <a:off x="-366" y="1159"/>
              <a:ext cx="940" cy="207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6" y="0"/>
              <a:ext cx="1187" cy="1452"/>
              <a:chOff x="0" y="0"/>
              <a:chExt cx="1373" cy="1679"/>
            </a:xfrm>
          </p:grpSpPr>
          <p:sp>
            <p:nvSpPr>
              <p:cNvPr id="21557" name="Oval 3"/>
              <p:cNvSpPr>
                <a:spLocks noChangeArrowheads="1"/>
              </p:cNvSpPr>
              <p:nvPr/>
            </p:nvSpPr>
            <p:spPr bwMode="auto">
              <a:xfrm>
                <a:off x="142" y="1354"/>
                <a:ext cx="1170" cy="325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373" cy="1357"/>
                <a:chOff x="0" y="0"/>
                <a:chExt cx="549" cy="543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9" cy="543"/>
                  <a:chOff x="0" y="0"/>
                  <a:chExt cx="1680" cy="1680"/>
                </a:xfrm>
              </p:grpSpPr>
              <p:sp>
                <p:nvSpPr>
                  <p:cNvPr id="2156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556667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sz="2400"/>
                  </a:p>
                </p:txBody>
              </p:sp>
              <p:sp>
                <p:nvSpPr>
                  <p:cNvPr id="21562" name="Freeform 18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28"/>
                    <a:ext cx="1296" cy="634"/>
                  </a:xfrm>
                  <a:custGeom>
                    <a:avLst/>
                    <a:gdLst>
                      <a:gd name="T0" fmla="*/ 630 w 1321"/>
                      <a:gd name="T1" fmla="*/ 4 h 712"/>
                      <a:gd name="T2" fmla="*/ 637 w 1321"/>
                      <a:gd name="T3" fmla="*/ 5 h 712"/>
                      <a:gd name="T4" fmla="*/ 639 w 1321"/>
                      <a:gd name="T5" fmla="*/ 5 h 712"/>
                      <a:gd name="T6" fmla="*/ 636 w 1321"/>
                      <a:gd name="T7" fmla="*/ 6 h 712"/>
                      <a:gd name="T8" fmla="*/ 628 w 1321"/>
                      <a:gd name="T9" fmla="*/ 7 h 712"/>
                      <a:gd name="T10" fmla="*/ 615 w 1321"/>
                      <a:gd name="T11" fmla="*/ 7 h 712"/>
                      <a:gd name="T12" fmla="*/ 599 w 1321"/>
                      <a:gd name="T13" fmla="*/ 7 h 712"/>
                      <a:gd name="T14" fmla="*/ 578 w 1321"/>
                      <a:gd name="T15" fmla="*/ 8 h 712"/>
                      <a:gd name="T16" fmla="*/ 555 w 1321"/>
                      <a:gd name="T17" fmla="*/ 8 h 712"/>
                      <a:gd name="T18" fmla="*/ 528 w 1321"/>
                      <a:gd name="T19" fmla="*/ 8 h 712"/>
                      <a:gd name="T20" fmla="*/ 498 w 1321"/>
                      <a:gd name="T21" fmla="*/ 8 h 712"/>
                      <a:gd name="T22" fmla="*/ 468 w 1321"/>
                      <a:gd name="T23" fmla="*/ 9 h 712"/>
                      <a:gd name="T24" fmla="*/ 433 w 1321"/>
                      <a:gd name="T25" fmla="*/ 9 h 712"/>
                      <a:gd name="T26" fmla="*/ 399 w 1321"/>
                      <a:gd name="T27" fmla="*/ 9 h 712"/>
                      <a:gd name="T28" fmla="*/ 385 w 1321"/>
                      <a:gd name="T29" fmla="*/ 9 h 712"/>
                      <a:gd name="T30" fmla="*/ 230 w 1321"/>
                      <a:gd name="T31" fmla="*/ 9 h 712"/>
                      <a:gd name="T32" fmla="*/ 228 w 1321"/>
                      <a:gd name="T33" fmla="*/ 9 h 712"/>
                      <a:gd name="T34" fmla="*/ 198 w 1321"/>
                      <a:gd name="T35" fmla="*/ 9 h 712"/>
                      <a:gd name="T36" fmla="*/ 169 w 1321"/>
                      <a:gd name="T37" fmla="*/ 9 h 712"/>
                      <a:gd name="T38" fmla="*/ 141 w 1321"/>
                      <a:gd name="T39" fmla="*/ 9 h 712"/>
                      <a:gd name="T40" fmla="*/ 116 w 1321"/>
                      <a:gd name="T41" fmla="*/ 8 h 712"/>
                      <a:gd name="T42" fmla="*/ 91 w 1321"/>
                      <a:gd name="T43" fmla="*/ 8 h 712"/>
                      <a:gd name="T44" fmla="*/ 70 w 1321"/>
                      <a:gd name="T45" fmla="*/ 8 h 712"/>
                      <a:gd name="T46" fmla="*/ 52 w 1321"/>
                      <a:gd name="T47" fmla="*/ 8 h 712"/>
                      <a:gd name="T48" fmla="*/ 29 w 1321"/>
                      <a:gd name="T49" fmla="*/ 8 h 712"/>
                      <a:gd name="T50" fmla="*/ 26 w 1321"/>
                      <a:gd name="T51" fmla="*/ 7 h 712"/>
                      <a:gd name="T52" fmla="*/ 18 w 1321"/>
                      <a:gd name="T53" fmla="*/ 7 h 712"/>
                      <a:gd name="T54" fmla="*/ 6 w 1321"/>
                      <a:gd name="T55" fmla="*/ 7 h 712"/>
                      <a:gd name="T56" fmla="*/ 0 w 1321"/>
                      <a:gd name="T57" fmla="*/ 6 h 712"/>
                      <a:gd name="T58" fmla="*/ 0 w 1321"/>
                      <a:gd name="T59" fmla="*/ 6 h 712"/>
                      <a:gd name="T60" fmla="*/ 4 w 1321"/>
                      <a:gd name="T61" fmla="*/ 5 h 712"/>
                      <a:gd name="T62" fmla="*/ 16 w 1321"/>
                      <a:gd name="T63" fmla="*/ 5 h 712"/>
                      <a:gd name="T64" fmla="*/ 26 w 1321"/>
                      <a:gd name="T65" fmla="*/ 4 h 712"/>
                      <a:gd name="T66" fmla="*/ 48 w 1321"/>
                      <a:gd name="T67" fmla="*/ 4 h 712"/>
                      <a:gd name="T68" fmla="*/ 72 w 1321"/>
                      <a:gd name="T69" fmla="*/ 4 h 712"/>
                      <a:gd name="T70" fmla="*/ 100 w 1321"/>
                      <a:gd name="T71" fmla="*/ 4 h 712"/>
                      <a:gd name="T72" fmla="*/ 130 w 1321"/>
                      <a:gd name="T73" fmla="*/ 4 h 712"/>
                      <a:gd name="T74" fmla="*/ 166 w 1321"/>
                      <a:gd name="T75" fmla="*/ 4 h 712"/>
                      <a:gd name="T76" fmla="*/ 201 w 1321"/>
                      <a:gd name="T77" fmla="*/ 4 h 712"/>
                      <a:gd name="T78" fmla="*/ 240 w 1321"/>
                      <a:gd name="T79" fmla="*/ 4 h 712"/>
                      <a:gd name="T80" fmla="*/ 281 w 1321"/>
                      <a:gd name="T81" fmla="*/ 4 h 712"/>
                      <a:gd name="T82" fmla="*/ 324 w 1321"/>
                      <a:gd name="T83" fmla="*/ 0 h 712"/>
                      <a:gd name="T84" fmla="*/ 324 w 1321"/>
                      <a:gd name="T85" fmla="*/ 0 h 712"/>
                      <a:gd name="T86" fmla="*/ 368 w 1321"/>
                      <a:gd name="T87" fmla="*/ 4 h 712"/>
                      <a:gd name="T88" fmla="*/ 409 w 1321"/>
                      <a:gd name="T89" fmla="*/ 4 h 712"/>
                      <a:gd name="T90" fmla="*/ 450 w 1321"/>
                      <a:gd name="T91" fmla="*/ 4 h 712"/>
                      <a:gd name="T92" fmla="*/ 489 w 1321"/>
                      <a:gd name="T93" fmla="*/ 4 h 712"/>
                      <a:gd name="T94" fmla="*/ 524 w 1321"/>
                      <a:gd name="T95" fmla="*/ 4 h 712"/>
                      <a:gd name="T96" fmla="*/ 556 w 1321"/>
                      <a:gd name="T97" fmla="*/ 4 h 712"/>
                      <a:gd name="T98" fmla="*/ 585 w 1321"/>
                      <a:gd name="T99" fmla="*/ 4 h 712"/>
                      <a:gd name="T100" fmla="*/ 609 w 1321"/>
                      <a:gd name="T101" fmla="*/ 4 h 712"/>
                      <a:gd name="T102" fmla="*/ 630 w 1321"/>
                      <a:gd name="T103" fmla="*/ 4 h 712"/>
                      <a:gd name="T104" fmla="*/ 630 w 1321"/>
                      <a:gd name="T105" fmla="*/ 4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223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" y="209"/>
                  <a:ext cx="507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>
                  <a:lvl1pPr algn="l">
                    <a:defRPr sz="24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algn="l">
                    <a:defRPr sz="24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algn="l">
                    <a:defRPr sz="24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algn="l">
                    <a:defRPr sz="24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algn="l">
                    <a:defRPr sz="24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>
                    <a:defRPr/>
                  </a:pPr>
                  <a:r>
                    <a:rPr lang="zh-CN" altLang="en-US" sz="2000" b="1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距离m</a:t>
                  </a:r>
                </a:p>
              </p:txBody>
            </p:sp>
          </p:grpSp>
        </p:grpSp>
      </p:grp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351618" y="260350"/>
            <a:ext cx="7105649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</a:t>
            </a:r>
            <a:r>
              <a:rPr lang="zh-CN" alt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黑体" pitchFamily="2" charset="-122"/>
              </a:rPr>
              <a:t>分析推理</a:t>
            </a: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" y="2214563"/>
            <a:ext cx="4847167" cy="3365500"/>
            <a:chOff x="0" y="0"/>
            <a:chExt cx="4822" cy="4645"/>
          </a:xfrm>
        </p:grpSpPr>
        <p:sp>
          <p:nvSpPr>
            <p:cNvPr id="21546" name="AutoShape 3"/>
            <p:cNvSpPr>
              <a:spLocks noChangeArrowheads="1"/>
            </p:cNvSpPr>
            <p:nvPr/>
          </p:nvSpPr>
          <p:spPr bwMode="auto">
            <a:xfrm>
              <a:off x="0" y="145"/>
              <a:ext cx="4309" cy="4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0" y="0"/>
              <a:ext cx="4822" cy="4531"/>
              <a:chOff x="0" y="0"/>
              <a:chExt cx="4822" cy="4531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0" y="116"/>
                <a:ext cx="4822" cy="4415"/>
                <a:chOff x="0" y="0"/>
                <a:chExt cx="4822" cy="4415"/>
              </a:xfrm>
            </p:grpSpPr>
            <p:sp>
              <p:nvSpPr>
                <p:cNvPr id="21552" name="AutoShape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22" cy="44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CA1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400"/>
                </a:p>
              </p:txBody>
            </p:sp>
            <p:sp>
              <p:nvSpPr>
                <p:cNvPr id="21553" name="AutoShape 5"/>
                <p:cNvSpPr>
                  <a:spLocks noChangeArrowheads="1"/>
                </p:cNvSpPr>
                <p:nvPr/>
              </p:nvSpPr>
              <p:spPr bwMode="auto">
                <a:xfrm>
                  <a:off x="79" y="3291"/>
                  <a:ext cx="4116" cy="111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3CA1E6">
                        <a:alpha val="0"/>
                      </a:srgbClr>
                    </a:gs>
                    <a:gs pos="100000">
                      <a:srgbClr val="9BCFF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400"/>
                </a:p>
              </p:txBody>
            </p:sp>
            <p:sp>
              <p:nvSpPr>
                <p:cNvPr id="21554" name="AutoShape 6"/>
                <p:cNvSpPr>
                  <a:spLocks noChangeArrowheads="1"/>
                </p:cNvSpPr>
                <p:nvPr/>
              </p:nvSpPr>
              <p:spPr bwMode="auto">
                <a:xfrm>
                  <a:off x="80" y="77"/>
                  <a:ext cx="4229" cy="1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EE0F7"/>
                    </a:gs>
                    <a:gs pos="100000">
                      <a:srgbClr val="3CA1E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453" y="0"/>
                <a:ext cx="4083" cy="1370"/>
                <a:chOff x="0" y="0"/>
                <a:chExt cx="4083" cy="1370"/>
              </a:xfrm>
            </p:grpSpPr>
            <p:sp>
              <p:nvSpPr>
                <p:cNvPr id="21550" name="AutoShap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88" cy="1370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729EB4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400"/>
                </a:p>
              </p:txBody>
            </p:sp>
            <p:sp>
              <p:nvSpPr>
                <p:cNvPr id="2155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0" y="340"/>
                  <a:ext cx="4083" cy="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2800"/>
                    <a:t>物理学中功的规定</a:t>
                  </a:r>
                </a:p>
              </p:txBody>
            </p:sp>
          </p:grpSp>
        </p:grpSp>
      </p:grpSp>
      <p:sp>
        <p:nvSpPr>
          <p:cNvPr id="52248" name="Text Box 16"/>
          <p:cNvSpPr txBox="1">
            <a:spLocks noChangeArrowheads="1"/>
          </p:cNvSpPr>
          <p:nvPr/>
        </p:nvSpPr>
        <p:spPr bwMode="auto">
          <a:xfrm>
            <a:off x="1104900" y="3429001"/>
            <a:ext cx="28786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Verdana" pitchFamily="34" charset="0"/>
                <a:ea typeface="隶书" pitchFamily="49" charset="-122"/>
              </a:rPr>
              <a:t>力与在力的方向上移动的距离的乘积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488018" y="1485900"/>
            <a:ext cx="9313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隶书" pitchFamily="49" charset="-122"/>
              </a:rPr>
              <a:t>分析推理：猜想功与力和距离的关系？</a:t>
            </a: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953251" y="2060575"/>
            <a:ext cx="3708400" cy="1308904"/>
            <a:chOff x="0" y="77"/>
            <a:chExt cx="4197" cy="1670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0" y="116"/>
              <a:ext cx="4197" cy="1562"/>
              <a:chOff x="0" y="2"/>
              <a:chExt cx="4875" cy="1815"/>
            </a:xfrm>
          </p:grpSpPr>
          <p:sp>
            <p:nvSpPr>
              <p:cNvPr id="21544" name="AutoShape 10"/>
              <p:cNvSpPr>
                <a:spLocks noChangeArrowheads="1"/>
              </p:cNvSpPr>
              <p:nvPr/>
            </p:nvSpPr>
            <p:spPr bwMode="auto">
              <a:xfrm>
                <a:off x="0" y="116"/>
                <a:ext cx="4875" cy="1701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  <p:sp>
            <p:nvSpPr>
              <p:cNvPr id="52253" name="AutoShape 11"/>
              <p:cNvSpPr>
                <a:spLocks noChangeArrowheads="1"/>
              </p:cNvSpPr>
              <p:nvPr/>
            </p:nvSpPr>
            <p:spPr bwMode="auto">
              <a:xfrm>
                <a:off x="793" y="1"/>
                <a:ext cx="3339" cy="6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4747"/>
                  </a:gs>
                  <a:gs pos="50000">
                    <a:schemeClr val="hlink"/>
                  </a:gs>
                  <a:gs pos="100000">
                    <a:srgbClr val="004747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Arial" charset="0"/>
                </a:endParaRPr>
              </a:p>
            </p:txBody>
          </p:sp>
        </p:grpSp>
        <p:sp>
          <p:nvSpPr>
            <p:cNvPr id="21542" name="Text Box 32"/>
            <p:cNvSpPr txBox="1">
              <a:spLocks noChangeArrowheads="1"/>
            </p:cNvSpPr>
            <p:nvPr/>
          </p:nvSpPr>
          <p:spPr bwMode="auto">
            <a:xfrm>
              <a:off x="1094" y="77"/>
              <a:ext cx="2934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CN" altLang="en-US" sz="2200"/>
                <a:t>计算公式</a:t>
              </a:r>
            </a:p>
          </p:txBody>
        </p:sp>
        <p:sp>
          <p:nvSpPr>
            <p:cNvPr id="21543" name="Text Box 33"/>
            <p:cNvSpPr txBox="1">
              <a:spLocks noChangeArrowheads="1"/>
            </p:cNvSpPr>
            <p:nvPr/>
          </p:nvSpPr>
          <p:spPr bwMode="auto">
            <a:xfrm>
              <a:off x="785" y="530"/>
              <a:ext cx="2343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800"/>
                <a:t>功</a:t>
              </a:r>
              <a:r>
                <a:rPr lang="en-US" altLang="zh-CN" sz="2800"/>
                <a:t>=</a:t>
              </a:r>
              <a:r>
                <a:rPr lang="zh-CN" altLang="en-US" sz="2800"/>
                <a:t>力</a:t>
              </a:r>
              <a:r>
                <a:rPr lang="en-US" altLang="zh-CN" sz="2800"/>
                <a:t>X</a:t>
              </a:r>
              <a:r>
                <a:rPr lang="zh-CN" altLang="en-US" sz="2800"/>
                <a:t>距离</a:t>
              </a:r>
            </a:p>
            <a:p>
              <a:r>
                <a:rPr lang="zh-CN" altLang="en-US" sz="2800"/>
                <a:t>W = F X S</a:t>
              </a: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213601" y="4078288"/>
            <a:ext cx="1612900" cy="982662"/>
            <a:chOff x="0" y="0"/>
            <a:chExt cx="1904" cy="1547"/>
          </a:xfrm>
        </p:grpSpPr>
        <p:sp>
          <p:nvSpPr>
            <p:cNvPr id="21534" name="Rectangle 7"/>
            <p:cNvSpPr>
              <a:spLocks noChangeArrowheads="1"/>
            </p:cNvSpPr>
            <p:nvPr/>
          </p:nvSpPr>
          <p:spPr bwMode="auto">
            <a:xfrm rot="-7860000">
              <a:off x="1477" y="1119"/>
              <a:ext cx="712" cy="143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1535" name="Rectangle 8"/>
            <p:cNvSpPr>
              <a:spLocks noChangeArrowheads="1"/>
            </p:cNvSpPr>
            <p:nvPr/>
          </p:nvSpPr>
          <p:spPr bwMode="auto">
            <a:xfrm rot="-780000">
              <a:off x="0" y="785"/>
              <a:ext cx="749" cy="128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698" y="0"/>
              <a:ext cx="1193" cy="1459"/>
              <a:chOff x="0" y="0"/>
              <a:chExt cx="1193" cy="1459"/>
            </a:xfrm>
          </p:grpSpPr>
          <p:sp>
            <p:nvSpPr>
              <p:cNvPr id="21537" name="Oval 4"/>
              <p:cNvSpPr>
                <a:spLocks noChangeArrowheads="1"/>
              </p:cNvSpPr>
              <p:nvPr/>
            </p:nvSpPr>
            <p:spPr bwMode="auto">
              <a:xfrm>
                <a:off x="159" y="1200"/>
                <a:ext cx="932" cy="259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  <p:sp>
            <p:nvSpPr>
              <p:cNvPr id="21538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3" cy="11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2532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  <p:sp>
            <p:nvSpPr>
              <p:cNvPr id="21539" name="Freeform 13"/>
              <p:cNvSpPr>
                <a:spLocks noChangeArrowheads="1"/>
              </p:cNvSpPr>
              <p:nvPr/>
            </p:nvSpPr>
            <p:spPr bwMode="auto">
              <a:xfrm>
                <a:off x="136" y="19"/>
                <a:ext cx="920" cy="445"/>
              </a:xfrm>
              <a:custGeom>
                <a:avLst/>
                <a:gdLst>
                  <a:gd name="T0" fmla="*/ 1 w 1321"/>
                  <a:gd name="T1" fmla="*/ 1 h 712"/>
                  <a:gd name="T2" fmla="*/ 1 w 1321"/>
                  <a:gd name="T3" fmla="*/ 1 h 712"/>
                  <a:gd name="T4" fmla="*/ 1 w 1321"/>
                  <a:gd name="T5" fmla="*/ 1 h 712"/>
                  <a:gd name="T6" fmla="*/ 1 w 1321"/>
                  <a:gd name="T7" fmla="*/ 1 h 712"/>
                  <a:gd name="T8" fmla="*/ 1 w 1321"/>
                  <a:gd name="T9" fmla="*/ 1 h 712"/>
                  <a:gd name="T10" fmla="*/ 1 w 1321"/>
                  <a:gd name="T11" fmla="*/ 1 h 712"/>
                  <a:gd name="T12" fmla="*/ 1 w 1321"/>
                  <a:gd name="T13" fmla="*/ 1 h 712"/>
                  <a:gd name="T14" fmla="*/ 1 w 1321"/>
                  <a:gd name="T15" fmla="*/ 1 h 712"/>
                  <a:gd name="T16" fmla="*/ 1 w 1321"/>
                  <a:gd name="T17" fmla="*/ 1 h 712"/>
                  <a:gd name="T18" fmla="*/ 1 w 1321"/>
                  <a:gd name="T19" fmla="*/ 1 h 712"/>
                  <a:gd name="T20" fmla="*/ 1 w 1321"/>
                  <a:gd name="T21" fmla="*/ 1 h 712"/>
                  <a:gd name="T22" fmla="*/ 1 w 1321"/>
                  <a:gd name="T23" fmla="*/ 1 h 712"/>
                  <a:gd name="T24" fmla="*/ 1 w 1321"/>
                  <a:gd name="T25" fmla="*/ 1 h 712"/>
                  <a:gd name="T26" fmla="*/ 1 w 1321"/>
                  <a:gd name="T27" fmla="*/ 1 h 712"/>
                  <a:gd name="T28" fmla="*/ 1 w 1321"/>
                  <a:gd name="T29" fmla="*/ 1 h 712"/>
                  <a:gd name="T30" fmla="*/ 1 w 1321"/>
                  <a:gd name="T31" fmla="*/ 1 h 712"/>
                  <a:gd name="T32" fmla="*/ 1 w 1321"/>
                  <a:gd name="T33" fmla="*/ 1 h 712"/>
                  <a:gd name="T34" fmla="*/ 1 w 1321"/>
                  <a:gd name="T35" fmla="*/ 1 h 712"/>
                  <a:gd name="T36" fmla="*/ 1 w 1321"/>
                  <a:gd name="T37" fmla="*/ 1 h 712"/>
                  <a:gd name="T38" fmla="*/ 1 w 1321"/>
                  <a:gd name="T39" fmla="*/ 1 h 712"/>
                  <a:gd name="T40" fmla="*/ 1 w 1321"/>
                  <a:gd name="T41" fmla="*/ 1 h 712"/>
                  <a:gd name="T42" fmla="*/ 1 w 1321"/>
                  <a:gd name="T43" fmla="*/ 1 h 712"/>
                  <a:gd name="T44" fmla="*/ 1 w 1321"/>
                  <a:gd name="T45" fmla="*/ 1 h 712"/>
                  <a:gd name="T46" fmla="*/ 1 w 1321"/>
                  <a:gd name="T47" fmla="*/ 1 h 712"/>
                  <a:gd name="T48" fmla="*/ 1 w 1321"/>
                  <a:gd name="T49" fmla="*/ 1 h 712"/>
                  <a:gd name="T50" fmla="*/ 1 w 1321"/>
                  <a:gd name="T51" fmla="*/ 1 h 712"/>
                  <a:gd name="T52" fmla="*/ 1 w 1321"/>
                  <a:gd name="T53" fmla="*/ 1 h 712"/>
                  <a:gd name="T54" fmla="*/ 1 w 1321"/>
                  <a:gd name="T55" fmla="*/ 1 h 712"/>
                  <a:gd name="T56" fmla="*/ 0 w 1321"/>
                  <a:gd name="T57" fmla="*/ 1 h 712"/>
                  <a:gd name="T58" fmla="*/ 0 w 1321"/>
                  <a:gd name="T59" fmla="*/ 1 h 712"/>
                  <a:gd name="T60" fmla="*/ 1 w 1321"/>
                  <a:gd name="T61" fmla="*/ 1 h 712"/>
                  <a:gd name="T62" fmla="*/ 1 w 1321"/>
                  <a:gd name="T63" fmla="*/ 1 h 712"/>
                  <a:gd name="T64" fmla="*/ 1 w 1321"/>
                  <a:gd name="T65" fmla="*/ 1 h 712"/>
                  <a:gd name="T66" fmla="*/ 1 w 1321"/>
                  <a:gd name="T67" fmla="*/ 1 h 712"/>
                  <a:gd name="T68" fmla="*/ 1 w 1321"/>
                  <a:gd name="T69" fmla="*/ 1 h 712"/>
                  <a:gd name="T70" fmla="*/ 1 w 1321"/>
                  <a:gd name="T71" fmla="*/ 1 h 712"/>
                  <a:gd name="T72" fmla="*/ 1 w 1321"/>
                  <a:gd name="T73" fmla="*/ 1 h 712"/>
                  <a:gd name="T74" fmla="*/ 1 w 1321"/>
                  <a:gd name="T75" fmla="*/ 1 h 712"/>
                  <a:gd name="T76" fmla="*/ 1 w 1321"/>
                  <a:gd name="T77" fmla="*/ 1 h 712"/>
                  <a:gd name="T78" fmla="*/ 1 w 1321"/>
                  <a:gd name="T79" fmla="*/ 1 h 712"/>
                  <a:gd name="T80" fmla="*/ 1 w 1321"/>
                  <a:gd name="T81" fmla="*/ 1 h 712"/>
                  <a:gd name="T82" fmla="*/ 1 w 1321"/>
                  <a:gd name="T83" fmla="*/ 0 h 712"/>
                  <a:gd name="T84" fmla="*/ 1 w 1321"/>
                  <a:gd name="T85" fmla="*/ 0 h 712"/>
                  <a:gd name="T86" fmla="*/ 1 w 1321"/>
                  <a:gd name="T87" fmla="*/ 1 h 712"/>
                  <a:gd name="T88" fmla="*/ 1 w 1321"/>
                  <a:gd name="T89" fmla="*/ 1 h 712"/>
                  <a:gd name="T90" fmla="*/ 1 w 1321"/>
                  <a:gd name="T91" fmla="*/ 1 h 712"/>
                  <a:gd name="T92" fmla="*/ 1 w 1321"/>
                  <a:gd name="T93" fmla="*/ 1 h 712"/>
                  <a:gd name="T94" fmla="*/ 1 w 1321"/>
                  <a:gd name="T95" fmla="*/ 1 h 712"/>
                  <a:gd name="T96" fmla="*/ 1 w 1321"/>
                  <a:gd name="T97" fmla="*/ 1 h 712"/>
                  <a:gd name="T98" fmla="*/ 1 w 1321"/>
                  <a:gd name="T99" fmla="*/ 1 h 712"/>
                  <a:gd name="T100" fmla="*/ 1 w 1321"/>
                  <a:gd name="T101" fmla="*/ 1 h 712"/>
                  <a:gd name="T102" fmla="*/ 1 w 1321"/>
                  <a:gd name="T103" fmla="*/ 1 h 712"/>
                  <a:gd name="T104" fmla="*/ 1 w 1321"/>
                  <a:gd name="T105" fmla="*/ 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65" name="Text Box 14"/>
              <p:cNvSpPr txBox="1">
                <a:spLocks noChangeArrowheads="1"/>
              </p:cNvSpPr>
              <p:nvPr/>
            </p:nvSpPr>
            <p:spPr bwMode="auto">
              <a:xfrm>
                <a:off x="235" y="327"/>
                <a:ext cx="583" cy="72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功</a:t>
                </a:r>
              </a:p>
            </p:txBody>
          </p:sp>
        </p:grp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193367" y="4294188"/>
            <a:ext cx="1092200" cy="1079500"/>
            <a:chOff x="0" y="0"/>
            <a:chExt cx="1292" cy="1701"/>
          </a:xfrm>
        </p:grpSpPr>
        <p:sp>
          <p:nvSpPr>
            <p:cNvPr id="21528" name="Oval 6"/>
            <p:cNvSpPr>
              <a:spLocks noChangeArrowheads="1"/>
            </p:cNvSpPr>
            <p:nvPr/>
          </p:nvSpPr>
          <p:spPr bwMode="auto">
            <a:xfrm>
              <a:off x="169" y="1397"/>
              <a:ext cx="1098" cy="305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0" y="0"/>
              <a:ext cx="1293" cy="1328"/>
              <a:chOff x="0" y="0"/>
              <a:chExt cx="1099" cy="1128"/>
            </a:xfrm>
          </p:grpSpPr>
          <p:grpSp>
            <p:nvGrpSpPr>
              <p:cNvPr id="16" name="Group 45"/>
              <p:cNvGrpSpPr>
                <a:grpSpLocks/>
              </p:cNvGrpSpPr>
              <p:nvPr/>
            </p:nvGrpSpPr>
            <p:grpSpPr bwMode="auto">
              <a:xfrm>
                <a:off x="0" y="0"/>
                <a:ext cx="1099" cy="1128"/>
                <a:chOff x="0" y="0"/>
                <a:chExt cx="1680" cy="1680"/>
              </a:xfrm>
            </p:grpSpPr>
            <p:sp>
              <p:nvSpPr>
                <p:cNvPr id="21532" name="Oval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25256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400"/>
                </a:p>
              </p:txBody>
            </p:sp>
            <p:sp>
              <p:nvSpPr>
                <p:cNvPr id="21533" name="Freeform 23"/>
                <p:cNvSpPr>
                  <a:spLocks noChangeArrowheads="1"/>
                </p:cNvSpPr>
                <p:nvPr/>
              </p:nvSpPr>
              <p:spPr bwMode="auto">
                <a:xfrm>
                  <a:off x="192" y="28"/>
                  <a:ext cx="1296" cy="634"/>
                </a:xfrm>
                <a:custGeom>
                  <a:avLst/>
                  <a:gdLst>
                    <a:gd name="T0" fmla="*/ 630 w 1321"/>
                    <a:gd name="T1" fmla="*/ 4 h 712"/>
                    <a:gd name="T2" fmla="*/ 637 w 1321"/>
                    <a:gd name="T3" fmla="*/ 5 h 712"/>
                    <a:gd name="T4" fmla="*/ 639 w 1321"/>
                    <a:gd name="T5" fmla="*/ 5 h 712"/>
                    <a:gd name="T6" fmla="*/ 636 w 1321"/>
                    <a:gd name="T7" fmla="*/ 6 h 712"/>
                    <a:gd name="T8" fmla="*/ 628 w 1321"/>
                    <a:gd name="T9" fmla="*/ 7 h 712"/>
                    <a:gd name="T10" fmla="*/ 615 w 1321"/>
                    <a:gd name="T11" fmla="*/ 7 h 712"/>
                    <a:gd name="T12" fmla="*/ 599 w 1321"/>
                    <a:gd name="T13" fmla="*/ 7 h 712"/>
                    <a:gd name="T14" fmla="*/ 578 w 1321"/>
                    <a:gd name="T15" fmla="*/ 8 h 712"/>
                    <a:gd name="T16" fmla="*/ 555 w 1321"/>
                    <a:gd name="T17" fmla="*/ 8 h 712"/>
                    <a:gd name="T18" fmla="*/ 528 w 1321"/>
                    <a:gd name="T19" fmla="*/ 8 h 712"/>
                    <a:gd name="T20" fmla="*/ 498 w 1321"/>
                    <a:gd name="T21" fmla="*/ 8 h 712"/>
                    <a:gd name="T22" fmla="*/ 468 w 1321"/>
                    <a:gd name="T23" fmla="*/ 9 h 712"/>
                    <a:gd name="T24" fmla="*/ 433 w 1321"/>
                    <a:gd name="T25" fmla="*/ 9 h 712"/>
                    <a:gd name="T26" fmla="*/ 399 w 1321"/>
                    <a:gd name="T27" fmla="*/ 9 h 712"/>
                    <a:gd name="T28" fmla="*/ 385 w 1321"/>
                    <a:gd name="T29" fmla="*/ 9 h 712"/>
                    <a:gd name="T30" fmla="*/ 230 w 1321"/>
                    <a:gd name="T31" fmla="*/ 9 h 712"/>
                    <a:gd name="T32" fmla="*/ 228 w 1321"/>
                    <a:gd name="T33" fmla="*/ 9 h 712"/>
                    <a:gd name="T34" fmla="*/ 198 w 1321"/>
                    <a:gd name="T35" fmla="*/ 9 h 712"/>
                    <a:gd name="T36" fmla="*/ 169 w 1321"/>
                    <a:gd name="T37" fmla="*/ 9 h 712"/>
                    <a:gd name="T38" fmla="*/ 141 w 1321"/>
                    <a:gd name="T39" fmla="*/ 9 h 712"/>
                    <a:gd name="T40" fmla="*/ 116 w 1321"/>
                    <a:gd name="T41" fmla="*/ 8 h 712"/>
                    <a:gd name="T42" fmla="*/ 91 w 1321"/>
                    <a:gd name="T43" fmla="*/ 8 h 712"/>
                    <a:gd name="T44" fmla="*/ 70 w 1321"/>
                    <a:gd name="T45" fmla="*/ 8 h 712"/>
                    <a:gd name="T46" fmla="*/ 52 w 1321"/>
                    <a:gd name="T47" fmla="*/ 8 h 712"/>
                    <a:gd name="T48" fmla="*/ 29 w 1321"/>
                    <a:gd name="T49" fmla="*/ 8 h 712"/>
                    <a:gd name="T50" fmla="*/ 26 w 1321"/>
                    <a:gd name="T51" fmla="*/ 7 h 712"/>
                    <a:gd name="T52" fmla="*/ 18 w 1321"/>
                    <a:gd name="T53" fmla="*/ 7 h 712"/>
                    <a:gd name="T54" fmla="*/ 6 w 1321"/>
                    <a:gd name="T55" fmla="*/ 7 h 712"/>
                    <a:gd name="T56" fmla="*/ 0 w 1321"/>
                    <a:gd name="T57" fmla="*/ 6 h 712"/>
                    <a:gd name="T58" fmla="*/ 0 w 1321"/>
                    <a:gd name="T59" fmla="*/ 6 h 712"/>
                    <a:gd name="T60" fmla="*/ 4 w 1321"/>
                    <a:gd name="T61" fmla="*/ 5 h 712"/>
                    <a:gd name="T62" fmla="*/ 16 w 1321"/>
                    <a:gd name="T63" fmla="*/ 5 h 712"/>
                    <a:gd name="T64" fmla="*/ 26 w 1321"/>
                    <a:gd name="T65" fmla="*/ 4 h 712"/>
                    <a:gd name="T66" fmla="*/ 48 w 1321"/>
                    <a:gd name="T67" fmla="*/ 4 h 712"/>
                    <a:gd name="T68" fmla="*/ 72 w 1321"/>
                    <a:gd name="T69" fmla="*/ 4 h 712"/>
                    <a:gd name="T70" fmla="*/ 100 w 1321"/>
                    <a:gd name="T71" fmla="*/ 4 h 712"/>
                    <a:gd name="T72" fmla="*/ 130 w 1321"/>
                    <a:gd name="T73" fmla="*/ 4 h 712"/>
                    <a:gd name="T74" fmla="*/ 166 w 1321"/>
                    <a:gd name="T75" fmla="*/ 4 h 712"/>
                    <a:gd name="T76" fmla="*/ 201 w 1321"/>
                    <a:gd name="T77" fmla="*/ 4 h 712"/>
                    <a:gd name="T78" fmla="*/ 240 w 1321"/>
                    <a:gd name="T79" fmla="*/ 4 h 712"/>
                    <a:gd name="T80" fmla="*/ 281 w 1321"/>
                    <a:gd name="T81" fmla="*/ 4 h 712"/>
                    <a:gd name="T82" fmla="*/ 324 w 1321"/>
                    <a:gd name="T83" fmla="*/ 0 h 712"/>
                    <a:gd name="T84" fmla="*/ 324 w 1321"/>
                    <a:gd name="T85" fmla="*/ 0 h 712"/>
                    <a:gd name="T86" fmla="*/ 368 w 1321"/>
                    <a:gd name="T87" fmla="*/ 4 h 712"/>
                    <a:gd name="T88" fmla="*/ 409 w 1321"/>
                    <a:gd name="T89" fmla="*/ 4 h 712"/>
                    <a:gd name="T90" fmla="*/ 450 w 1321"/>
                    <a:gd name="T91" fmla="*/ 4 h 712"/>
                    <a:gd name="T92" fmla="*/ 489 w 1321"/>
                    <a:gd name="T93" fmla="*/ 4 h 712"/>
                    <a:gd name="T94" fmla="*/ 524 w 1321"/>
                    <a:gd name="T95" fmla="*/ 4 h 712"/>
                    <a:gd name="T96" fmla="*/ 556 w 1321"/>
                    <a:gd name="T97" fmla="*/ 4 h 712"/>
                    <a:gd name="T98" fmla="*/ 585 w 1321"/>
                    <a:gd name="T99" fmla="*/ 4 h 712"/>
                    <a:gd name="T100" fmla="*/ 609 w 1321"/>
                    <a:gd name="T101" fmla="*/ 4 h 712"/>
                    <a:gd name="T102" fmla="*/ 630 w 1321"/>
                    <a:gd name="T103" fmla="*/ 4 h 712"/>
                    <a:gd name="T104" fmla="*/ 630 w 1321"/>
                    <a:gd name="T105" fmla="*/ 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2272" name="Text Box 24"/>
              <p:cNvSpPr txBox="1">
                <a:spLocks noChangeArrowheads="1"/>
              </p:cNvSpPr>
              <p:nvPr/>
            </p:nvSpPr>
            <p:spPr bwMode="auto">
              <a:xfrm>
                <a:off x="275" y="372"/>
                <a:ext cx="613" cy="53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力</a:t>
                </a:r>
                <a:r>
                  <a:rPr lang="zh-CN" altLang="en-US" sz="1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</p:grp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8784168" y="4786313"/>
            <a:ext cx="1274233" cy="1185862"/>
            <a:chOff x="0" y="-18"/>
            <a:chExt cx="1506" cy="1867"/>
          </a:xfrm>
        </p:grpSpPr>
        <p:sp>
          <p:nvSpPr>
            <p:cNvPr id="21522" name="Oval 5"/>
            <p:cNvSpPr>
              <a:spLocks noChangeArrowheads="1"/>
            </p:cNvSpPr>
            <p:nvPr/>
          </p:nvSpPr>
          <p:spPr bwMode="auto">
            <a:xfrm>
              <a:off x="153" y="1473"/>
              <a:ext cx="1353" cy="376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0" y="-18"/>
              <a:ext cx="1438" cy="1493"/>
              <a:chOff x="0" y="-15"/>
              <a:chExt cx="1221" cy="1268"/>
            </a:xfrm>
          </p:grpSpPr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-15"/>
                <a:ext cx="1221" cy="1268"/>
                <a:chOff x="0" y="-20"/>
                <a:chExt cx="1618" cy="1700"/>
              </a:xfrm>
            </p:grpSpPr>
            <p:sp>
              <p:nvSpPr>
                <p:cNvPr id="21526" name="Oval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18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005353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zh-CN" altLang="en-US" sz="2400"/>
                    <a:t>焦耳J</a:t>
                  </a:r>
                </a:p>
              </p:txBody>
            </p:sp>
            <p:sp>
              <p:nvSpPr>
                <p:cNvPr id="21527" name="Freeform 28"/>
                <p:cNvSpPr>
                  <a:spLocks noChangeArrowheads="1"/>
                </p:cNvSpPr>
                <p:nvPr/>
              </p:nvSpPr>
              <p:spPr bwMode="auto">
                <a:xfrm>
                  <a:off x="225" y="-20"/>
                  <a:ext cx="1296" cy="634"/>
                </a:xfrm>
                <a:custGeom>
                  <a:avLst/>
                  <a:gdLst>
                    <a:gd name="T0" fmla="*/ 630 w 1321"/>
                    <a:gd name="T1" fmla="*/ 4 h 712"/>
                    <a:gd name="T2" fmla="*/ 637 w 1321"/>
                    <a:gd name="T3" fmla="*/ 5 h 712"/>
                    <a:gd name="T4" fmla="*/ 639 w 1321"/>
                    <a:gd name="T5" fmla="*/ 5 h 712"/>
                    <a:gd name="T6" fmla="*/ 636 w 1321"/>
                    <a:gd name="T7" fmla="*/ 6 h 712"/>
                    <a:gd name="T8" fmla="*/ 628 w 1321"/>
                    <a:gd name="T9" fmla="*/ 7 h 712"/>
                    <a:gd name="T10" fmla="*/ 615 w 1321"/>
                    <a:gd name="T11" fmla="*/ 7 h 712"/>
                    <a:gd name="T12" fmla="*/ 599 w 1321"/>
                    <a:gd name="T13" fmla="*/ 7 h 712"/>
                    <a:gd name="T14" fmla="*/ 578 w 1321"/>
                    <a:gd name="T15" fmla="*/ 8 h 712"/>
                    <a:gd name="T16" fmla="*/ 555 w 1321"/>
                    <a:gd name="T17" fmla="*/ 8 h 712"/>
                    <a:gd name="T18" fmla="*/ 528 w 1321"/>
                    <a:gd name="T19" fmla="*/ 8 h 712"/>
                    <a:gd name="T20" fmla="*/ 498 w 1321"/>
                    <a:gd name="T21" fmla="*/ 8 h 712"/>
                    <a:gd name="T22" fmla="*/ 468 w 1321"/>
                    <a:gd name="T23" fmla="*/ 9 h 712"/>
                    <a:gd name="T24" fmla="*/ 433 w 1321"/>
                    <a:gd name="T25" fmla="*/ 9 h 712"/>
                    <a:gd name="T26" fmla="*/ 399 w 1321"/>
                    <a:gd name="T27" fmla="*/ 9 h 712"/>
                    <a:gd name="T28" fmla="*/ 385 w 1321"/>
                    <a:gd name="T29" fmla="*/ 9 h 712"/>
                    <a:gd name="T30" fmla="*/ 230 w 1321"/>
                    <a:gd name="T31" fmla="*/ 9 h 712"/>
                    <a:gd name="T32" fmla="*/ 228 w 1321"/>
                    <a:gd name="T33" fmla="*/ 9 h 712"/>
                    <a:gd name="T34" fmla="*/ 198 w 1321"/>
                    <a:gd name="T35" fmla="*/ 9 h 712"/>
                    <a:gd name="T36" fmla="*/ 169 w 1321"/>
                    <a:gd name="T37" fmla="*/ 9 h 712"/>
                    <a:gd name="T38" fmla="*/ 141 w 1321"/>
                    <a:gd name="T39" fmla="*/ 9 h 712"/>
                    <a:gd name="T40" fmla="*/ 116 w 1321"/>
                    <a:gd name="T41" fmla="*/ 8 h 712"/>
                    <a:gd name="T42" fmla="*/ 91 w 1321"/>
                    <a:gd name="T43" fmla="*/ 8 h 712"/>
                    <a:gd name="T44" fmla="*/ 70 w 1321"/>
                    <a:gd name="T45" fmla="*/ 8 h 712"/>
                    <a:gd name="T46" fmla="*/ 52 w 1321"/>
                    <a:gd name="T47" fmla="*/ 8 h 712"/>
                    <a:gd name="T48" fmla="*/ 29 w 1321"/>
                    <a:gd name="T49" fmla="*/ 8 h 712"/>
                    <a:gd name="T50" fmla="*/ 26 w 1321"/>
                    <a:gd name="T51" fmla="*/ 7 h 712"/>
                    <a:gd name="T52" fmla="*/ 18 w 1321"/>
                    <a:gd name="T53" fmla="*/ 7 h 712"/>
                    <a:gd name="T54" fmla="*/ 6 w 1321"/>
                    <a:gd name="T55" fmla="*/ 7 h 712"/>
                    <a:gd name="T56" fmla="*/ 0 w 1321"/>
                    <a:gd name="T57" fmla="*/ 6 h 712"/>
                    <a:gd name="T58" fmla="*/ 0 w 1321"/>
                    <a:gd name="T59" fmla="*/ 6 h 712"/>
                    <a:gd name="T60" fmla="*/ 4 w 1321"/>
                    <a:gd name="T61" fmla="*/ 5 h 712"/>
                    <a:gd name="T62" fmla="*/ 16 w 1321"/>
                    <a:gd name="T63" fmla="*/ 5 h 712"/>
                    <a:gd name="T64" fmla="*/ 26 w 1321"/>
                    <a:gd name="T65" fmla="*/ 4 h 712"/>
                    <a:gd name="T66" fmla="*/ 48 w 1321"/>
                    <a:gd name="T67" fmla="*/ 4 h 712"/>
                    <a:gd name="T68" fmla="*/ 72 w 1321"/>
                    <a:gd name="T69" fmla="*/ 4 h 712"/>
                    <a:gd name="T70" fmla="*/ 100 w 1321"/>
                    <a:gd name="T71" fmla="*/ 4 h 712"/>
                    <a:gd name="T72" fmla="*/ 130 w 1321"/>
                    <a:gd name="T73" fmla="*/ 4 h 712"/>
                    <a:gd name="T74" fmla="*/ 166 w 1321"/>
                    <a:gd name="T75" fmla="*/ 4 h 712"/>
                    <a:gd name="T76" fmla="*/ 201 w 1321"/>
                    <a:gd name="T77" fmla="*/ 4 h 712"/>
                    <a:gd name="T78" fmla="*/ 240 w 1321"/>
                    <a:gd name="T79" fmla="*/ 4 h 712"/>
                    <a:gd name="T80" fmla="*/ 281 w 1321"/>
                    <a:gd name="T81" fmla="*/ 4 h 712"/>
                    <a:gd name="T82" fmla="*/ 324 w 1321"/>
                    <a:gd name="T83" fmla="*/ 0 h 712"/>
                    <a:gd name="T84" fmla="*/ 324 w 1321"/>
                    <a:gd name="T85" fmla="*/ 0 h 712"/>
                    <a:gd name="T86" fmla="*/ 368 w 1321"/>
                    <a:gd name="T87" fmla="*/ 4 h 712"/>
                    <a:gd name="T88" fmla="*/ 409 w 1321"/>
                    <a:gd name="T89" fmla="*/ 4 h 712"/>
                    <a:gd name="T90" fmla="*/ 450 w 1321"/>
                    <a:gd name="T91" fmla="*/ 4 h 712"/>
                    <a:gd name="T92" fmla="*/ 489 w 1321"/>
                    <a:gd name="T93" fmla="*/ 4 h 712"/>
                    <a:gd name="T94" fmla="*/ 524 w 1321"/>
                    <a:gd name="T95" fmla="*/ 4 h 712"/>
                    <a:gd name="T96" fmla="*/ 556 w 1321"/>
                    <a:gd name="T97" fmla="*/ 4 h 712"/>
                    <a:gd name="T98" fmla="*/ 585 w 1321"/>
                    <a:gd name="T99" fmla="*/ 4 h 712"/>
                    <a:gd name="T100" fmla="*/ 609 w 1321"/>
                    <a:gd name="T101" fmla="*/ 4 h 712"/>
                    <a:gd name="T102" fmla="*/ 630 w 1321"/>
                    <a:gd name="T103" fmla="*/ 4 h 712"/>
                    <a:gd name="T104" fmla="*/ 630 w 1321"/>
                    <a:gd name="T105" fmla="*/ 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2279" name="Text Box 29"/>
              <p:cNvSpPr txBox="1">
                <a:spLocks noChangeArrowheads="1"/>
              </p:cNvSpPr>
              <p:nvPr/>
            </p:nvSpPr>
            <p:spPr bwMode="auto">
              <a:xfrm>
                <a:off x="593" y="543"/>
                <a:ext cx="185" cy="53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>
                  <a:defRPr/>
                </a:pPr>
                <a:endParaRPr lang="zh-CN" altLang="en-US" sz="20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4572001" y="1928813"/>
            <a:ext cx="2197100" cy="1155700"/>
            <a:chOff x="0" y="0"/>
            <a:chExt cx="2594" cy="1820"/>
          </a:xfrm>
        </p:grpSpPr>
        <p:sp>
          <p:nvSpPr>
            <p:cNvPr id="21520" name="Freeform 5"/>
            <p:cNvSpPr>
              <a:spLocks noChangeArrowheads="1"/>
            </p:cNvSpPr>
            <p:nvPr/>
          </p:nvSpPr>
          <p:spPr bwMode="auto">
            <a:xfrm rot="240000">
              <a:off x="0" y="0"/>
              <a:ext cx="2310" cy="1820"/>
            </a:xfrm>
            <a:custGeom>
              <a:avLst/>
              <a:gdLst>
                <a:gd name="T0" fmla="*/ 0 w 982"/>
                <a:gd name="T1" fmla="*/ 2147483647 h 774"/>
                <a:gd name="T2" fmla="*/ 2147483647 w 982"/>
                <a:gd name="T3" fmla="*/ 2147483647 h 774"/>
                <a:gd name="T4" fmla="*/ 2147483647 w 982"/>
                <a:gd name="T5" fmla="*/ 2147483647 h 774"/>
                <a:gd name="T6" fmla="*/ 2147483647 w 982"/>
                <a:gd name="T7" fmla="*/ 2147483647 h 774"/>
                <a:gd name="T8" fmla="*/ 2147483647 w 982"/>
                <a:gd name="T9" fmla="*/ 2147483647 h 774"/>
                <a:gd name="T10" fmla="*/ 2147483647 w 982"/>
                <a:gd name="T11" fmla="*/ 2147483647 h 774"/>
                <a:gd name="T12" fmla="*/ 2147483647 w 982"/>
                <a:gd name="T13" fmla="*/ 2147483647 h 774"/>
                <a:gd name="T14" fmla="*/ 2147483647 w 982"/>
                <a:gd name="T15" fmla="*/ 2147483647 h 774"/>
                <a:gd name="T16" fmla="*/ 2147483647 w 982"/>
                <a:gd name="T17" fmla="*/ 2147483647 h 774"/>
                <a:gd name="T18" fmla="*/ 2147483647 w 982"/>
                <a:gd name="T19" fmla="*/ 2147483647 h 774"/>
                <a:gd name="T20" fmla="*/ 2147483647 w 982"/>
                <a:gd name="T21" fmla="*/ 2147483647 h 774"/>
                <a:gd name="T22" fmla="*/ 2147483647 w 982"/>
                <a:gd name="T23" fmla="*/ 2147483647 h 774"/>
                <a:gd name="T24" fmla="*/ 2147483647 w 982"/>
                <a:gd name="T25" fmla="*/ 2147483647 h 774"/>
                <a:gd name="T26" fmla="*/ 2147483647 w 982"/>
                <a:gd name="T27" fmla="*/ 2147483647 h 774"/>
                <a:gd name="T28" fmla="*/ 2147483647 w 982"/>
                <a:gd name="T29" fmla="*/ 2147483647 h 774"/>
                <a:gd name="T30" fmla="*/ 2147483647 w 982"/>
                <a:gd name="T31" fmla="*/ 2147483647 h 774"/>
                <a:gd name="T32" fmla="*/ 2147483647 w 982"/>
                <a:gd name="T33" fmla="*/ 2147483647 h 774"/>
                <a:gd name="T34" fmla="*/ 2147483647 w 982"/>
                <a:gd name="T35" fmla="*/ 2147483647 h 774"/>
                <a:gd name="T36" fmla="*/ 2147483647 w 982"/>
                <a:gd name="T37" fmla="*/ 2147483647 h 774"/>
                <a:gd name="T38" fmla="*/ 2147483647 w 982"/>
                <a:gd name="T39" fmla="*/ 2147483647 h 774"/>
                <a:gd name="T40" fmla="*/ 2147483647 w 982"/>
                <a:gd name="T41" fmla="*/ 2147483647 h 774"/>
                <a:gd name="T42" fmla="*/ 2147483647 w 982"/>
                <a:gd name="T43" fmla="*/ 2147483647 h 774"/>
                <a:gd name="T44" fmla="*/ 2147483647 w 982"/>
                <a:gd name="T45" fmla="*/ 2147483647 h 774"/>
                <a:gd name="T46" fmla="*/ 2147483647 w 982"/>
                <a:gd name="T47" fmla="*/ 2147483647 h 774"/>
                <a:gd name="T48" fmla="*/ 2147483647 w 982"/>
                <a:gd name="T49" fmla="*/ 2147483647 h 774"/>
                <a:gd name="T50" fmla="*/ 2147483647 w 982"/>
                <a:gd name="T51" fmla="*/ 2147483647 h 774"/>
                <a:gd name="T52" fmla="*/ 2147483647 w 982"/>
                <a:gd name="T53" fmla="*/ 0 h 774"/>
                <a:gd name="T54" fmla="*/ 2147483647 w 982"/>
                <a:gd name="T55" fmla="*/ 2147483647 h 774"/>
                <a:gd name="T56" fmla="*/ 2147483647 w 982"/>
                <a:gd name="T57" fmla="*/ 2147483647 h 774"/>
                <a:gd name="T58" fmla="*/ 2147483647 w 982"/>
                <a:gd name="T59" fmla="*/ 2147483647 h 774"/>
                <a:gd name="T60" fmla="*/ 2147483647 w 982"/>
                <a:gd name="T61" fmla="*/ 2147483647 h 774"/>
                <a:gd name="T62" fmla="*/ 2147483647 w 982"/>
                <a:gd name="T63" fmla="*/ 2147483647 h 774"/>
                <a:gd name="T64" fmla="*/ 2147483647 w 982"/>
                <a:gd name="T65" fmla="*/ 2147483647 h 774"/>
                <a:gd name="T66" fmla="*/ 2147483647 w 982"/>
                <a:gd name="T67" fmla="*/ 2147483647 h 774"/>
                <a:gd name="T68" fmla="*/ 2147483647 w 982"/>
                <a:gd name="T69" fmla="*/ 2147483647 h 774"/>
                <a:gd name="T70" fmla="*/ 2147483647 w 982"/>
                <a:gd name="T71" fmla="*/ 2147483647 h 774"/>
                <a:gd name="T72" fmla="*/ 2147483647 w 982"/>
                <a:gd name="T73" fmla="*/ 2147483647 h 774"/>
                <a:gd name="T74" fmla="*/ 2147483647 w 982"/>
                <a:gd name="T75" fmla="*/ 2147483647 h 774"/>
                <a:gd name="T76" fmla="*/ 2147483647 w 982"/>
                <a:gd name="T77" fmla="*/ 2147483647 h 774"/>
                <a:gd name="T78" fmla="*/ 2147483647 w 982"/>
                <a:gd name="T79" fmla="*/ 2147483647 h 774"/>
                <a:gd name="T80" fmla="*/ 2147483647 w 982"/>
                <a:gd name="T81" fmla="*/ 2147483647 h 774"/>
                <a:gd name="T82" fmla="*/ 2147483647 w 982"/>
                <a:gd name="T83" fmla="*/ 2147483647 h 774"/>
                <a:gd name="T84" fmla="*/ 2147483647 w 982"/>
                <a:gd name="T85" fmla="*/ 2147483647 h 774"/>
                <a:gd name="T86" fmla="*/ 2147483647 w 982"/>
                <a:gd name="T87" fmla="*/ 2147483647 h 774"/>
                <a:gd name="T88" fmla="*/ 2147483647 w 982"/>
                <a:gd name="T89" fmla="*/ 2147483647 h 774"/>
                <a:gd name="T90" fmla="*/ 2147483647 w 982"/>
                <a:gd name="T91" fmla="*/ 2147483647 h 774"/>
                <a:gd name="T92" fmla="*/ 2147483647 w 982"/>
                <a:gd name="T93" fmla="*/ 2147483647 h 774"/>
                <a:gd name="T94" fmla="*/ 2147483647 w 982"/>
                <a:gd name="T95" fmla="*/ 2147483647 h 774"/>
                <a:gd name="T96" fmla="*/ 2147483647 w 982"/>
                <a:gd name="T97" fmla="*/ 2147483647 h 774"/>
                <a:gd name="T98" fmla="*/ 2147483647 w 982"/>
                <a:gd name="T99" fmla="*/ 2147483647 h 774"/>
                <a:gd name="T100" fmla="*/ 2147483647 w 982"/>
                <a:gd name="T101" fmla="*/ 2147483647 h 774"/>
                <a:gd name="T102" fmla="*/ 2147483647 w 982"/>
                <a:gd name="T103" fmla="*/ 2147483647 h 774"/>
                <a:gd name="T104" fmla="*/ 0 w 982"/>
                <a:gd name="T105" fmla="*/ 2147483647 h 774"/>
                <a:gd name="T106" fmla="*/ 0 w 982"/>
                <a:gd name="T107" fmla="*/ 2147483647 h 7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82"/>
                <a:gd name="T163" fmla="*/ 0 h 774"/>
                <a:gd name="T164" fmla="*/ 982 w 982"/>
                <a:gd name="T165" fmla="*/ 774 h 7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17A2A2">
                    <a:alpha val="31998"/>
                  </a:srgb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Text Box 58"/>
            <p:cNvSpPr txBox="1">
              <a:spLocks noChangeArrowheads="1"/>
            </p:cNvSpPr>
            <p:nvPr/>
          </p:nvSpPr>
          <p:spPr bwMode="auto">
            <a:xfrm>
              <a:off x="980" y="282"/>
              <a:ext cx="1614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CN" altLang="en-US" sz="2800"/>
                <a:t>公式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10416118" y="2708275"/>
            <a:ext cx="1540933" cy="1466850"/>
            <a:chOff x="0" y="0"/>
            <a:chExt cx="1820" cy="2310"/>
          </a:xfrm>
        </p:grpSpPr>
        <p:sp>
          <p:nvSpPr>
            <p:cNvPr id="21518" name="Freeform 5"/>
            <p:cNvSpPr>
              <a:spLocks noChangeArrowheads="1"/>
            </p:cNvSpPr>
            <p:nvPr/>
          </p:nvSpPr>
          <p:spPr bwMode="auto">
            <a:xfrm rot="7020000">
              <a:off x="-245" y="245"/>
              <a:ext cx="2310" cy="1820"/>
            </a:xfrm>
            <a:custGeom>
              <a:avLst/>
              <a:gdLst>
                <a:gd name="T0" fmla="*/ 0 w 982"/>
                <a:gd name="T1" fmla="*/ 2147483647 h 774"/>
                <a:gd name="T2" fmla="*/ 2147483647 w 982"/>
                <a:gd name="T3" fmla="*/ 2147483647 h 774"/>
                <a:gd name="T4" fmla="*/ 2147483647 w 982"/>
                <a:gd name="T5" fmla="*/ 2147483647 h 774"/>
                <a:gd name="T6" fmla="*/ 2147483647 w 982"/>
                <a:gd name="T7" fmla="*/ 2147483647 h 774"/>
                <a:gd name="T8" fmla="*/ 2147483647 w 982"/>
                <a:gd name="T9" fmla="*/ 2147483647 h 774"/>
                <a:gd name="T10" fmla="*/ 2147483647 w 982"/>
                <a:gd name="T11" fmla="*/ 2147483647 h 774"/>
                <a:gd name="T12" fmla="*/ 2147483647 w 982"/>
                <a:gd name="T13" fmla="*/ 2147483647 h 774"/>
                <a:gd name="T14" fmla="*/ 2147483647 w 982"/>
                <a:gd name="T15" fmla="*/ 2147483647 h 774"/>
                <a:gd name="T16" fmla="*/ 2147483647 w 982"/>
                <a:gd name="T17" fmla="*/ 2147483647 h 774"/>
                <a:gd name="T18" fmla="*/ 2147483647 w 982"/>
                <a:gd name="T19" fmla="*/ 2147483647 h 774"/>
                <a:gd name="T20" fmla="*/ 2147483647 w 982"/>
                <a:gd name="T21" fmla="*/ 2147483647 h 774"/>
                <a:gd name="T22" fmla="*/ 2147483647 w 982"/>
                <a:gd name="T23" fmla="*/ 2147483647 h 774"/>
                <a:gd name="T24" fmla="*/ 2147483647 w 982"/>
                <a:gd name="T25" fmla="*/ 2147483647 h 774"/>
                <a:gd name="T26" fmla="*/ 2147483647 w 982"/>
                <a:gd name="T27" fmla="*/ 2147483647 h 774"/>
                <a:gd name="T28" fmla="*/ 2147483647 w 982"/>
                <a:gd name="T29" fmla="*/ 2147483647 h 774"/>
                <a:gd name="T30" fmla="*/ 2147483647 w 982"/>
                <a:gd name="T31" fmla="*/ 2147483647 h 774"/>
                <a:gd name="T32" fmla="*/ 2147483647 w 982"/>
                <a:gd name="T33" fmla="*/ 2147483647 h 774"/>
                <a:gd name="T34" fmla="*/ 2147483647 w 982"/>
                <a:gd name="T35" fmla="*/ 2147483647 h 774"/>
                <a:gd name="T36" fmla="*/ 2147483647 w 982"/>
                <a:gd name="T37" fmla="*/ 2147483647 h 774"/>
                <a:gd name="T38" fmla="*/ 2147483647 w 982"/>
                <a:gd name="T39" fmla="*/ 2147483647 h 774"/>
                <a:gd name="T40" fmla="*/ 2147483647 w 982"/>
                <a:gd name="T41" fmla="*/ 2147483647 h 774"/>
                <a:gd name="T42" fmla="*/ 2147483647 w 982"/>
                <a:gd name="T43" fmla="*/ 2147483647 h 774"/>
                <a:gd name="T44" fmla="*/ 2147483647 w 982"/>
                <a:gd name="T45" fmla="*/ 2147483647 h 774"/>
                <a:gd name="T46" fmla="*/ 2147483647 w 982"/>
                <a:gd name="T47" fmla="*/ 2147483647 h 774"/>
                <a:gd name="T48" fmla="*/ 2147483647 w 982"/>
                <a:gd name="T49" fmla="*/ 2147483647 h 774"/>
                <a:gd name="T50" fmla="*/ 2147483647 w 982"/>
                <a:gd name="T51" fmla="*/ 2147483647 h 774"/>
                <a:gd name="T52" fmla="*/ 2147483647 w 982"/>
                <a:gd name="T53" fmla="*/ 0 h 774"/>
                <a:gd name="T54" fmla="*/ 2147483647 w 982"/>
                <a:gd name="T55" fmla="*/ 2147483647 h 774"/>
                <a:gd name="T56" fmla="*/ 2147483647 w 982"/>
                <a:gd name="T57" fmla="*/ 2147483647 h 774"/>
                <a:gd name="T58" fmla="*/ 2147483647 w 982"/>
                <a:gd name="T59" fmla="*/ 2147483647 h 774"/>
                <a:gd name="T60" fmla="*/ 2147483647 w 982"/>
                <a:gd name="T61" fmla="*/ 2147483647 h 774"/>
                <a:gd name="T62" fmla="*/ 2147483647 w 982"/>
                <a:gd name="T63" fmla="*/ 2147483647 h 774"/>
                <a:gd name="T64" fmla="*/ 2147483647 w 982"/>
                <a:gd name="T65" fmla="*/ 2147483647 h 774"/>
                <a:gd name="T66" fmla="*/ 2147483647 w 982"/>
                <a:gd name="T67" fmla="*/ 2147483647 h 774"/>
                <a:gd name="T68" fmla="*/ 2147483647 w 982"/>
                <a:gd name="T69" fmla="*/ 2147483647 h 774"/>
                <a:gd name="T70" fmla="*/ 2147483647 w 982"/>
                <a:gd name="T71" fmla="*/ 2147483647 h 774"/>
                <a:gd name="T72" fmla="*/ 2147483647 w 982"/>
                <a:gd name="T73" fmla="*/ 2147483647 h 774"/>
                <a:gd name="T74" fmla="*/ 2147483647 w 982"/>
                <a:gd name="T75" fmla="*/ 2147483647 h 774"/>
                <a:gd name="T76" fmla="*/ 2147483647 w 982"/>
                <a:gd name="T77" fmla="*/ 2147483647 h 774"/>
                <a:gd name="T78" fmla="*/ 2147483647 w 982"/>
                <a:gd name="T79" fmla="*/ 2147483647 h 774"/>
                <a:gd name="T80" fmla="*/ 2147483647 w 982"/>
                <a:gd name="T81" fmla="*/ 2147483647 h 774"/>
                <a:gd name="T82" fmla="*/ 2147483647 w 982"/>
                <a:gd name="T83" fmla="*/ 2147483647 h 774"/>
                <a:gd name="T84" fmla="*/ 2147483647 w 982"/>
                <a:gd name="T85" fmla="*/ 2147483647 h 774"/>
                <a:gd name="T86" fmla="*/ 2147483647 w 982"/>
                <a:gd name="T87" fmla="*/ 2147483647 h 774"/>
                <a:gd name="T88" fmla="*/ 2147483647 w 982"/>
                <a:gd name="T89" fmla="*/ 2147483647 h 774"/>
                <a:gd name="T90" fmla="*/ 2147483647 w 982"/>
                <a:gd name="T91" fmla="*/ 2147483647 h 774"/>
                <a:gd name="T92" fmla="*/ 2147483647 w 982"/>
                <a:gd name="T93" fmla="*/ 2147483647 h 774"/>
                <a:gd name="T94" fmla="*/ 2147483647 w 982"/>
                <a:gd name="T95" fmla="*/ 2147483647 h 774"/>
                <a:gd name="T96" fmla="*/ 2147483647 w 982"/>
                <a:gd name="T97" fmla="*/ 2147483647 h 774"/>
                <a:gd name="T98" fmla="*/ 2147483647 w 982"/>
                <a:gd name="T99" fmla="*/ 2147483647 h 774"/>
                <a:gd name="T100" fmla="*/ 2147483647 w 982"/>
                <a:gd name="T101" fmla="*/ 2147483647 h 774"/>
                <a:gd name="T102" fmla="*/ 2147483647 w 982"/>
                <a:gd name="T103" fmla="*/ 2147483647 h 774"/>
                <a:gd name="T104" fmla="*/ 0 w 982"/>
                <a:gd name="T105" fmla="*/ 2147483647 h 774"/>
                <a:gd name="T106" fmla="*/ 0 w 982"/>
                <a:gd name="T107" fmla="*/ 2147483647 h 7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82"/>
                <a:gd name="T163" fmla="*/ 0 h 774"/>
                <a:gd name="T164" fmla="*/ 982 w 982"/>
                <a:gd name="T165" fmla="*/ 774 h 7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17A2A2">
                    <a:alpha val="31998"/>
                  </a:srgb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Text Box 61"/>
            <p:cNvSpPr txBox="1">
              <a:spLocks noChangeArrowheads="1"/>
            </p:cNvSpPr>
            <p:nvPr/>
          </p:nvSpPr>
          <p:spPr bwMode="auto">
            <a:xfrm>
              <a:off x="619" y="681"/>
              <a:ext cx="969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/>
            <a:p>
              <a:r>
                <a:rPr lang="zh-CN" altLang="en-US" sz="2800"/>
                <a:t>单位</a:t>
              </a:r>
            </a:p>
          </p:txBody>
        </p:sp>
      </p:grpSp>
      <p:sp>
        <p:nvSpPr>
          <p:cNvPr id="52286" name="Text Box 62"/>
          <p:cNvSpPr txBox="1">
            <a:spLocks noChangeArrowheads="1"/>
          </p:cNvSpPr>
          <p:nvPr/>
        </p:nvSpPr>
        <p:spPr bwMode="auto">
          <a:xfrm>
            <a:off x="4476751" y="5565775"/>
            <a:ext cx="353906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焦耳</a:t>
            </a:r>
            <a:r>
              <a:rPr lang="en-US" altLang="zh-CN" sz="3200" b="1">
                <a:latin typeface="隶书" pitchFamily="49" charset="-122"/>
                <a:ea typeface="隶书" pitchFamily="49" charset="-122"/>
              </a:rPr>
              <a:t>=1</a:t>
            </a:r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牛</a:t>
            </a:r>
            <a:r>
              <a:rPr lang="en-US" altLang="zh-CN" sz="3200" b="1">
                <a:ea typeface="隶书" pitchFamily="49" charset="-122"/>
              </a:rPr>
              <a:t>·</a:t>
            </a:r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米</a:t>
            </a:r>
          </a:p>
          <a:p>
            <a:r>
              <a:rPr lang="en-US" altLang="zh-CN" sz="3200" b="1">
                <a:latin typeface="隶书" pitchFamily="49" charset="-122"/>
                <a:ea typeface="隶书" pitchFamily="49" charset="-122"/>
              </a:rPr>
              <a:t>1J=1N</a:t>
            </a:r>
            <a:r>
              <a:rPr lang="en-US" altLang="zh-CN" sz="3200" b="1">
                <a:ea typeface="隶书" pitchFamily="49" charset="-122"/>
              </a:rPr>
              <a:t>·</a:t>
            </a:r>
            <a:r>
              <a:rPr lang="en-US" altLang="zh-CN" sz="3200" b="1">
                <a:latin typeface="隶书" pitchFamily="49" charset="-122"/>
                <a:ea typeface="隶书" pitchFamily="49" charset="-122"/>
              </a:rPr>
              <a:t>m</a:t>
            </a:r>
            <a:endParaRPr lang="zh-CN" altLang="en-US" sz="3200" b="1"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00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8" grpId="0" bldLvl="0" autoUpdateAnimBg="0"/>
      <p:bldP spid="52249" grpId="0" bldLvl="0" autoUpdateAnimBg="0"/>
      <p:bldP spid="522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/>
          <p:nvPr/>
        </p:nvGrpSpPr>
        <p:grpSpPr>
          <a:xfrm>
            <a:off x="3062288" y="3228976"/>
            <a:ext cx="5446712" cy="107950"/>
            <a:chOff x="0" y="0"/>
            <a:chExt cx="3431" cy="68"/>
          </a:xfrm>
        </p:grpSpPr>
        <p:sp>
          <p:nvSpPr>
            <p:cNvPr id="25628" name="Rectangle 3" descr="宽下对角线"/>
            <p:cNvSpPr/>
            <p:nvPr/>
          </p:nvSpPr>
          <p:spPr>
            <a:xfrm>
              <a:off x="29" y="0"/>
              <a:ext cx="3402" cy="68"/>
            </a:xfrm>
            <a:prstGeom prst="rect">
              <a:avLst/>
            </a:prstGeom>
            <a:blipFill rotWithShape="0">
              <a:blip r:embed="rId3" cstate="print"/>
            </a:blip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/>
            </a:p>
          </p:txBody>
        </p:sp>
        <p:sp>
          <p:nvSpPr>
            <p:cNvPr id="25629" name="Line 5"/>
            <p:cNvSpPr/>
            <p:nvPr/>
          </p:nvSpPr>
          <p:spPr>
            <a:xfrm>
              <a:off x="0" y="0"/>
              <a:ext cx="3408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604" name="Text Box 2"/>
          <p:cNvSpPr txBox="1"/>
          <p:nvPr/>
        </p:nvSpPr>
        <p:spPr>
          <a:xfrm>
            <a:off x="2027238" y="944563"/>
            <a:ext cx="8101012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   在平地上，用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50 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的水平推力推动重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100 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的箱子，前进了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，推箱子的小朋友做了多少功？如果把这个箱子匀速举高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1.5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，他做了多少功？</a:t>
            </a:r>
          </a:p>
        </p:txBody>
      </p:sp>
      <p:sp>
        <p:nvSpPr>
          <p:cNvPr id="18439" name="Rectangle 4"/>
          <p:cNvSpPr/>
          <p:nvPr/>
        </p:nvSpPr>
        <p:spPr>
          <a:xfrm>
            <a:off x="3602038" y="2744788"/>
            <a:ext cx="765175" cy="447676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 Box 15"/>
          <p:cNvSpPr txBox="1"/>
          <p:nvPr/>
        </p:nvSpPr>
        <p:spPr>
          <a:xfrm>
            <a:off x="2424113" y="3789364"/>
            <a:ext cx="57150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解：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800" b="1" baseline="-25000" dirty="0">
                <a:solidFill>
                  <a:srgbClr val="000808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 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Fs 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50 N</a:t>
            </a:r>
            <a:r>
              <a:rPr lang="en-US" altLang="zh-CN" sz="2400" b="1" dirty="0">
                <a:latin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500 J </a:t>
            </a:r>
          </a:p>
        </p:txBody>
      </p:sp>
      <p:sp>
        <p:nvSpPr>
          <p:cNvPr id="18441" name="Text Box 16"/>
          <p:cNvSpPr txBox="1"/>
          <p:nvPr/>
        </p:nvSpPr>
        <p:spPr>
          <a:xfrm>
            <a:off x="2459038" y="4868863"/>
            <a:ext cx="7100887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答：他推箱子做功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500 J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，举箱子做功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150 J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8442" name="Text Box 21"/>
          <p:cNvSpPr txBox="1"/>
          <p:nvPr/>
        </p:nvSpPr>
        <p:spPr>
          <a:xfrm>
            <a:off x="3324224" y="6057900"/>
            <a:ext cx="4789488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800" b="1" baseline="-25000" dirty="0">
                <a:solidFill>
                  <a:srgbClr val="000808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Gs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=100 N</a:t>
            </a:r>
            <a:r>
              <a:rPr lang="en-US" altLang="zh-CN" sz="2400" b="1" dirty="0">
                <a:latin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 m=1 000 J</a:t>
            </a:r>
          </a:p>
        </p:txBody>
      </p:sp>
      <p:sp>
        <p:nvSpPr>
          <p:cNvPr id="25609" name="WordArt 22"/>
          <p:cNvSpPr>
            <a:spLocks noTextEdit="1"/>
          </p:cNvSpPr>
          <p:nvPr/>
        </p:nvSpPr>
        <p:spPr>
          <a:xfrm>
            <a:off x="7858126" y="6237288"/>
            <a:ext cx="3254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zh-CN" altLang="en-US" sz="40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808"/>
                </a:solidFill>
                <a:latin typeface="华文行楷" charset="0"/>
                <a:ea typeface="华文行楷" charset="0"/>
              </a:rPr>
              <a:t>×</a:t>
            </a:r>
          </a:p>
        </p:txBody>
      </p:sp>
      <p:grpSp>
        <p:nvGrpSpPr>
          <p:cNvPr id="25610" name="Group 12"/>
          <p:cNvGrpSpPr/>
          <p:nvPr/>
        </p:nvGrpSpPr>
        <p:grpSpPr>
          <a:xfrm>
            <a:off x="520176" y="205690"/>
            <a:ext cx="1800226" cy="785812"/>
            <a:chOff x="0" y="0"/>
            <a:chExt cx="1389" cy="495"/>
          </a:xfrm>
        </p:grpSpPr>
        <p:pic>
          <p:nvPicPr>
            <p:cNvPr id="25626" name="Rectangle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7" name="Text Box 14"/>
            <p:cNvSpPr txBox="1"/>
            <p:nvPr/>
          </p:nvSpPr>
          <p:spPr>
            <a:xfrm>
              <a:off x="102" y="89"/>
              <a:ext cx="127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练一练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611" name="Rectangle 4"/>
          <p:cNvSpPr/>
          <p:nvPr/>
        </p:nvSpPr>
        <p:spPr>
          <a:xfrm>
            <a:off x="6527800" y="2744788"/>
            <a:ext cx="755650" cy="46831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48" name="Group 16"/>
          <p:cNvGrpSpPr/>
          <p:nvPr/>
        </p:nvGrpSpPr>
        <p:grpSpPr>
          <a:xfrm>
            <a:off x="3602038" y="2528888"/>
            <a:ext cx="4341812" cy="1372482"/>
            <a:chOff x="0" y="0"/>
            <a:chExt cx="2735" cy="865"/>
          </a:xfrm>
        </p:grpSpPr>
        <p:grpSp>
          <p:nvGrpSpPr>
            <p:cNvPr id="25615" name="Group 17"/>
            <p:cNvGrpSpPr/>
            <p:nvPr/>
          </p:nvGrpSpPr>
          <p:grpSpPr>
            <a:xfrm>
              <a:off x="1095" y="0"/>
              <a:ext cx="988" cy="290"/>
              <a:chOff x="0" y="0"/>
              <a:chExt cx="988" cy="290"/>
            </a:xfrm>
          </p:grpSpPr>
          <p:sp>
            <p:nvSpPr>
              <p:cNvPr id="25624" name="Line 6"/>
              <p:cNvSpPr/>
              <p:nvPr/>
            </p:nvSpPr>
            <p:spPr>
              <a:xfrm flipH="1">
                <a:off x="470" y="281"/>
                <a:ext cx="518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25625" name="Text Box 13"/>
              <p:cNvSpPr txBox="1"/>
              <p:nvPr/>
            </p:nvSpPr>
            <p:spPr>
              <a:xfrm>
                <a:off x="0" y="0"/>
                <a:ext cx="49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solidFill>
                      <a:srgbClr val="000808"/>
                    </a:solidFill>
                    <a:latin typeface="Times New Roman" panose="02020603050405020304" pitchFamily="18" charset="0"/>
                  </a:rPr>
                  <a:t>50 N</a:t>
                </a:r>
              </a:p>
            </p:txBody>
          </p:sp>
        </p:grpSp>
        <p:grpSp>
          <p:nvGrpSpPr>
            <p:cNvPr id="25616" name="Group 20"/>
            <p:cNvGrpSpPr/>
            <p:nvPr/>
          </p:nvGrpSpPr>
          <p:grpSpPr>
            <a:xfrm>
              <a:off x="2093" y="295"/>
              <a:ext cx="642" cy="570"/>
              <a:chOff x="0" y="0"/>
              <a:chExt cx="642" cy="647"/>
            </a:xfrm>
          </p:grpSpPr>
          <p:sp>
            <p:nvSpPr>
              <p:cNvPr id="25622" name="Line 7"/>
              <p:cNvSpPr/>
              <p:nvPr/>
            </p:nvSpPr>
            <p:spPr>
              <a:xfrm>
                <a:off x="0" y="0"/>
                <a:ext cx="0" cy="567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25623" name="Text Box 14"/>
              <p:cNvSpPr txBox="1"/>
              <p:nvPr/>
            </p:nvSpPr>
            <p:spPr>
              <a:xfrm>
                <a:off x="52" y="318"/>
                <a:ext cx="59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solidFill>
                      <a:srgbClr val="000808"/>
                    </a:solidFill>
                    <a:latin typeface="Times New Roman" panose="02020603050405020304" pitchFamily="18" charset="0"/>
                  </a:rPr>
                  <a:t>100 N</a:t>
                </a:r>
              </a:p>
            </p:txBody>
          </p:sp>
        </p:grpSp>
        <p:grpSp>
          <p:nvGrpSpPr>
            <p:cNvPr id="25617" name="Group 23"/>
            <p:cNvGrpSpPr/>
            <p:nvPr/>
          </p:nvGrpSpPr>
          <p:grpSpPr>
            <a:xfrm>
              <a:off x="0" y="486"/>
              <a:ext cx="1815" cy="221"/>
              <a:chOff x="0" y="0"/>
              <a:chExt cx="1815" cy="221"/>
            </a:xfrm>
          </p:grpSpPr>
          <p:sp>
            <p:nvSpPr>
              <p:cNvPr id="25618" name="Line 9"/>
              <p:cNvSpPr/>
              <p:nvPr/>
            </p:nvSpPr>
            <p:spPr>
              <a:xfrm>
                <a:off x="1815" y="1"/>
                <a:ext cx="0" cy="20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19" name="Line 10"/>
              <p:cNvSpPr/>
              <p:nvPr/>
            </p:nvSpPr>
            <p:spPr>
              <a:xfrm>
                <a:off x="46" y="137"/>
                <a:ext cx="171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arrow" w="med" len="lg"/>
                <a:tailEnd type="arrow" w="med" len="lg"/>
              </a:ln>
            </p:spPr>
          </p:sp>
          <p:sp>
            <p:nvSpPr>
              <p:cNvPr id="25620" name="Line 9"/>
              <p:cNvSpPr/>
              <p:nvPr/>
            </p:nvSpPr>
            <p:spPr>
              <a:xfrm>
                <a:off x="0" y="0"/>
                <a:ext cx="0" cy="20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21" name="Text Box 12"/>
              <p:cNvSpPr txBox="1"/>
              <p:nvPr/>
            </p:nvSpPr>
            <p:spPr>
              <a:xfrm>
                <a:off x="642" y="35"/>
                <a:ext cx="527" cy="1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solidFill>
                      <a:srgbClr val="000808"/>
                    </a:solidFill>
                    <a:latin typeface="Times New Roman" panose="02020603050405020304" pitchFamily="18" charset="0"/>
                  </a:rPr>
                  <a:t>10 m</a:t>
                </a:r>
              </a:p>
            </p:txBody>
          </p:sp>
        </p:grpSp>
      </p:grpSp>
      <p:sp>
        <p:nvSpPr>
          <p:cNvPr id="18460" name="Text Box 20"/>
          <p:cNvSpPr txBox="1"/>
          <p:nvPr/>
        </p:nvSpPr>
        <p:spPr>
          <a:xfrm>
            <a:off x="2674938" y="5408614"/>
            <a:ext cx="6696076" cy="6940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宋体" panose="02010600030101010101" pitchFamily="2" charset="-122"/>
              </a:rPr>
              <a:t>水平向前推时，箱子的重力做了多少功？</a:t>
            </a:r>
          </a:p>
        </p:txBody>
      </p:sp>
      <p:graphicFrame>
        <p:nvGraphicFramePr>
          <p:cNvPr id="18461" name="Object 29"/>
          <p:cNvGraphicFramePr>
            <a:graphicFrameLocks/>
          </p:cNvGraphicFramePr>
          <p:nvPr/>
        </p:nvGraphicFramePr>
        <p:xfrm>
          <a:off x="3106738" y="4400550"/>
          <a:ext cx="5619750" cy="530225"/>
        </p:xfrm>
        <a:graphic>
          <a:graphicData uri="http://schemas.openxmlformats.org/presentationml/2006/ole">
            <p:oleObj spid="_x0000_s3076" r:id="rId5" imgW="2426753" imgH="2286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ldLvl="0" animBg="1"/>
      <p:bldP spid="18440" grpId="0"/>
      <p:bldP spid="18441" grpId="0"/>
      <p:bldP spid="18442" grpId="0"/>
      <p:bldP spid="1846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1" y="571501"/>
            <a:ext cx="10953749" cy="2214563"/>
          </a:xfrm>
        </p:spPr>
        <p:txBody>
          <a:bodyPr/>
          <a:lstStyle/>
          <a:p>
            <a:pPr algn="l" eaLnBrk="1" hangingPunct="1"/>
            <a:r>
              <a:rPr lang="zh-CN" altLang="en-US" sz="3200" b="1" smtClean="0"/>
              <a:t>例题：质量为</a:t>
            </a:r>
            <a:r>
              <a:rPr lang="en-US" altLang="zh-CN" sz="3200" b="1" smtClean="0"/>
              <a:t>50Kg</a:t>
            </a:r>
            <a:r>
              <a:rPr lang="zh-CN" altLang="en-US" sz="3200" b="1" smtClean="0"/>
              <a:t>雪橇上装载了</a:t>
            </a:r>
            <a:r>
              <a:rPr lang="en-US" altLang="zh-CN" sz="3200" b="1" smtClean="0"/>
              <a:t>350Kg</a:t>
            </a:r>
            <a:r>
              <a:rPr lang="zh-CN" altLang="en-US" sz="3200" b="1" smtClean="0"/>
              <a:t>的   货物，一匹马拉着它匀速运到</a:t>
            </a:r>
            <a:r>
              <a:rPr lang="en-US" altLang="zh-CN" sz="3200" b="1" smtClean="0"/>
              <a:t>3000m</a:t>
            </a:r>
            <a:r>
              <a:rPr lang="zh-CN" altLang="en-US" sz="3200" b="1" smtClean="0"/>
              <a:t>外的货场。如果雪橇行进中受到的摩擦力是</a:t>
            </a:r>
            <a:r>
              <a:rPr lang="en-US" altLang="zh-CN" sz="3200" b="1" smtClean="0"/>
              <a:t>800N</a:t>
            </a:r>
            <a:r>
              <a:rPr lang="zh-CN" altLang="en-US" sz="3200" b="1" smtClean="0"/>
              <a:t>，求马运货时做的功？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16000" y="2743200"/>
            <a:ext cx="10363200" cy="41148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3300"/>
                </a:solidFill>
              </a:rPr>
              <a:t>解： 马的拉力</a:t>
            </a:r>
            <a:r>
              <a:rPr lang="en-US" altLang="zh-CN" b="1" smtClean="0">
                <a:solidFill>
                  <a:srgbClr val="FF3300"/>
                </a:solidFill>
              </a:rPr>
              <a:t>F</a:t>
            </a:r>
            <a:r>
              <a:rPr lang="zh-CN" altLang="en-US" b="1" smtClean="0">
                <a:solidFill>
                  <a:srgbClr val="FF3300"/>
                </a:solidFill>
              </a:rPr>
              <a:t>与摩擦力</a:t>
            </a:r>
            <a:r>
              <a:rPr lang="en-US" altLang="zh-CN" b="1" smtClean="0">
                <a:solidFill>
                  <a:srgbClr val="FF3300"/>
                </a:solidFill>
              </a:rPr>
              <a:t>f</a:t>
            </a:r>
            <a:r>
              <a:rPr lang="zh-CN" altLang="en-US" b="1" smtClean="0">
                <a:solidFill>
                  <a:srgbClr val="FF3300"/>
                </a:solidFill>
              </a:rPr>
              <a:t>大小相等</a:t>
            </a:r>
          </a:p>
          <a:p>
            <a:pPr eaLnBrk="1" hangingPunct="1"/>
            <a:r>
              <a:rPr lang="zh-CN" altLang="en-US" b="1" smtClean="0">
                <a:solidFill>
                  <a:srgbClr val="FF3300"/>
                </a:solidFill>
              </a:rPr>
              <a:t>          </a:t>
            </a:r>
            <a:r>
              <a:rPr lang="en-US" altLang="zh-CN" b="1" smtClean="0">
                <a:solidFill>
                  <a:srgbClr val="FF3300"/>
                </a:solidFill>
              </a:rPr>
              <a:t>F=f=800N</a:t>
            </a:r>
          </a:p>
          <a:p>
            <a:pPr eaLnBrk="1" hangingPunct="1"/>
            <a:r>
              <a:rPr lang="zh-CN" altLang="en-US" b="1" smtClean="0">
                <a:solidFill>
                  <a:srgbClr val="FF3300"/>
                </a:solidFill>
              </a:rPr>
              <a:t>        雪橇沿水平拉力的方向移动的距离</a:t>
            </a:r>
          </a:p>
          <a:p>
            <a:pPr eaLnBrk="1" hangingPunct="1"/>
            <a:r>
              <a:rPr lang="zh-CN" altLang="en-US" b="1" smtClean="0">
                <a:solidFill>
                  <a:srgbClr val="FF3300"/>
                </a:solidFill>
              </a:rPr>
              <a:t>          </a:t>
            </a:r>
            <a:r>
              <a:rPr lang="en-US" altLang="zh-CN" b="1" smtClean="0">
                <a:solidFill>
                  <a:srgbClr val="FF3300"/>
                </a:solidFill>
              </a:rPr>
              <a:t>S=3000m</a:t>
            </a:r>
          </a:p>
          <a:p>
            <a:pPr eaLnBrk="1" hangingPunct="1"/>
            <a:r>
              <a:rPr lang="zh-CN" altLang="en-US" b="1" smtClean="0">
                <a:solidFill>
                  <a:srgbClr val="FF3300"/>
                </a:solidFill>
              </a:rPr>
              <a:t>        拉力做的功，由</a:t>
            </a:r>
            <a:r>
              <a:rPr lang="en-US" altLang="zh-CN" b="1" smtClean="0">
                <a:solidFill>
                  <a:srgbClr val="FF3300"/>
                </a:solidFill>
              </a:rPr>
              <a:t>W=FS</a:t>
            </a:r>
            <a:r>
              <a:rPr lang="zh-CN" altLang="en-US" b="1" smtClean="0">
                <a:solidFill>
                  <a:srgbClr val="FF3300"/>
                </a:solidFill>
              </a:rPr>
              <a:t>得</a:t>
            </a:r>
          </a:p>
          <a:p>
            <a:pPr eaLnBrk="1" hangingPunct="1"/>
            <a:r>
              <a:rPr lang="zh-CN" altLang="en-US" b="1" smtClean="0">
                <a:solidFill>
                  <a:srgbClr val="FF3300"/>
                </a:solidFill>
              </a:rPr>
              <a:t>         </a:t>
            </a:r>
            <a:r>
              <a:rPr lang="en-US" altLang="zh-CN" b="1" smtClean="0">
                <a:solidFill>
                  <a:srgbClr val="FF3300"/>
                </a:solidFill>
              </a:rPr>
              <a:t>W=FS=800N×3000m=2.4×10</a:t>
            </a:r>
            <a:r>
              <a:rPr lang="en-US" altLang="zh-CN" b="1" baseline="30000" smtClean="0">
                <a:solidFill>
                  <a:srgbClr val="FF3300"/>
                </a:solidFill>
              </a:rPr>
              <a:t>6</a:t>
            </a:r>
            <a:r>
              <a:rPr lang="en-US" altLang="zh-CN" b="1" smtClean="0">
                <a:solidFill>
                  <a:srgbClr val="FF3300"/>
                </a:solidFill>
              </a:rPr>
              <a:t>J</a:t>
            </a:r>
          </a:p>
          <a:p>
            <a:pPr eaLnBrk="1" hangingPunct="1">
              <a:buFontTx/>
              <a:buNone/>
            </a:pP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46051" y="1279526"/>
            <a:ext cx="1187238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 smtClean="0">
                <a:latin typeface="宋体" pitchFamily="2" charset="-122"/>
              </a:rPr>
              <a:t>1.</a:t>
            </a:r>
            <a:r>
              <a:rPr kumimoji="1" lang="zh-CN" altLang="en-US" sz="3200" b="1" dirty="0">
                <a:latin typeface="宋体" pitchFamily="2" charset="-122"/>
              </a:rPr>
              <a:t>某足球运动员在水平方向用</a:t>
            </a:r>
            <a:r>
              <a:rPr kumimoji="1" lang="en-US" altLang="zh-CN" sz="3200" b="1" dirty="0">
                <a:latin typeface="宋体" pitchFamily="2" charset="-122"/>
              </a:rPr>
              <a:t>25 N</a:t>
            </a:r>
            <a:r>
              <a:rPr kumimoji="1" lang="zh-CN" altLang="en-US" sz="3200" b="1" dirty="0">
                <a:latin typeface="宋体" pitchFamily="2" charset="-122"/>
              </a:rPr>
              <a:t>的力，将</a:t>
            </a:r>
            <a:r>
              <a:rPr kumimoji="1" lang="en-US" altLang="zh-CN" sz="3200" b="1" dirty="0">
                <a:latin typeface="宋体" pitchFamily="2" charset="-122"/>
              </a:rPr>
              <a:t>10 N</a:t>
            </a:r>
            <a:r>
              <a:rPr kumimoji="1" lang="zh-CN" altLang="en-US" sz="3200" b="1" dirty="0">
                <a:latin typeface="宋体" pitchFamily="2" charset="-122"/>
              </a:rPr>
              <a:t>的球沿水平地面踢出，踢出后球在地面上滚了</a:t>
            </a:r>
            <a:r>
              <a:rPr kumimoji="1" lang="en-US" altLang="zh-CN" sz="3200" b="1" dirty="0">
                <a:latin typeface="宋体" pitchFamily="2" charset="-122"/>
              </a:rPr>
              <a:t>30 m</a:t>
            </a:r>
            <a:r>
              <a:rPr kumimoji="1" lang="zh-CN" altLang="en-US" sz="3200" b="1" dirty="0">
                <a:latin typeface="宋体" pitchFamily="2" charset="-122"/>
              </a:rPr>
              <a:t>才停下来。在球滚动过程中，脚对球所做的功为（   ）</a:t>
            </a:r>
            <a:r>
              <a:rPr kumimoji="1" lang="en-US" altLang="zh-CN" sz="3200" b="1" dirty="0">
                <a:latin typeface="宋体" pitchFamily="2" charset="-122"/>
              </a:rPr>
              <a:t>J</a:t>
            </a:r>
            <a:r>
              <a:rPr kumimoji="1" lang="zh-CN" altLang="en-US" sz="3200" b="1" dirty="0"/>
              <a:t>。</a:t>
            </a:r>
          </a:p>
        </p:txBody>
      </p:sp>
      <p:pic>
        <p:nvPicPr>
          <p:cNvPr id="24579" name="Picture 23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33" y="44450"/>
            <a:ext cx="4572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524001" y="3571875"/>
            <a:ext cx="92075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0 </a:t>
            </a:r>
          </a:p>
        </p:txBody>
      </p:sp>
      <p:pic>
        <p:nvPicPr>
          <p:cNvPr id="24581" name="图片 16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2" y="3714751"/>
            <a:ext cx="3052233" cy="1928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/>
          <p:nvPr/>
        </p:nvSpPr>
        <p:spPr>
          <a:xfrm>
            <a:off x="778385" y="860673"/>
            <a:ext cx="11050092" cy="46166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</a:rPr>
              <a:t>下列关于功的各种说法中，正确的是 （     ） 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A.</a:t>
            </a:r>
            <a:r>
              <a:rPr lang="zh-CN" altLang="en-US" sz="2800" dirty="0">
                <a:latin typeface="宋体" panose="02010600030101010101" pitchFamily="2" charset="-122"/>
              </a:rPr>
              <a:t>只要有力作用在物体上，就一定做了功 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B.</a:t>
            </a:r>
            <a:r>
              <a:rPr lang="zh-CN" altLang="en-US" sz="2800" dirty="0">
                <a:latin typeface="宋体" panose="02010600030101010101" pitchFamily="2" charset="-122"/>
              </a:rPr>
              <a:t>只要物体移动了距离，就一定做了功 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C.</a:t>
            </a:r>
            <a:r>
              <a:rPr lang="zh-CN" altLang="en-US" sz="2800" dirty="0">
                <a:latin typeface="宋体" panose="02010600030101010101" pitchFamily="2" charset="-122"/>
              </a:rPr>
              <a:t>只要有力作用在物体上，物体又移动了距离，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就一定做了功 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D.</a:t>
            </a:r>
            <a:r>
              <a:rPr lang="zh-CN" altLang="en-US" sz="2800" dirty="0">
                <a:latin typeface="宋体" panose="02010600030101010101" pitchFamily="2" charset="-122"/>
              </a:rPr>
              <a:t>只要有力作用在物体上，物体又在该力的方向上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808"/>
                </a:solidFill>
                <a:latin typeface="宋体" panose="02010600030101010101" pitchFamily="2" charset="-122"/>
              </a:rPr>
              <a:t>移动了一段距离</a:t>
            </a:r>
            <a:r>
              <a:rPr lang="zh-CN" altLang="en-US" sz="2800" dirty="0" smtClean="0">
                <a:solidFill>
                  <a:srgbClr val="000808"/>
                </a:solidFill>
                <a:latin typeface="宋体" panose="02010600030101010101" pitchFamily="2" charset="-122"/>
              </a:rPr>
              <a:t>。</a:t>
            </a:r>
            <a:endParaRPr lang="en-US" altLang="zh-CN" sz="2800" dirty="0">
              <a:solidFill>
                <a:srgbClr val="000808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 noChangeArrowheads="1"/>
          </p:cNvSpPr>
          <p:nvPr>
            <p:ph idx="1"/>
          </p:nvPr>
        </p:nvSpPr>
        <p:spPr>
          <a:xfrm>
            <a:off x="0" y="214314"/>
            <a:ext cx="4286251" cy="720197"/>
          </a:xfr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zh-CN" altLang="en-US" sz="3600" b="1" kern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教学目标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90651" y="1116014"/>
            <a:ext cx="8991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过程与方法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①通过观察和思考，判断在什么情况下力对物体做了功，在什么情况下没有做功 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②通过推理、分析与阅读，得出功与力、在力的方向上移动距离的定性关系。 </a:t>
            </a:r>
          </a:p>
          <a:p>
            <a:pPr eaLnBrk="0" hangingPunct="0">
              <a:lnSpc>
                <a:spcPct val="150000"/>
              </a:lnSpc>
            </a:pPr>
            <a:endParaRPr lang="en-US" altLang="zh-CN" sz="3200" b="1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/>
          <p:nvPr/>
        </p:nvSpPr>
        <p:spPr>
          <a:xfrm>
            <a:off x="585438" y="1459684"/>
            <a:ext cx="11050092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808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dirty="0">
                <a:solidFill>
                  <a:srgbClr val="000808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dirty="0">
                <a:solidFill>
                  <a:srgbClr val="000808"/>
                </a:solidFill>
                <a:latin typeface="宋体" panose="02010600030101010101" pitchFamily="2" charset="-122"/>
              </a:rPr>
              <a:t>　某足球运动员在水平方向用</a:t>
            </a:r>
            <a:r>
              <a:rPr lang="en-US" altLang="zh-CN" sz="2800" dirty="0">
                <a:solidFill>
                  <a:srgbClr val="000808"/>
                </a:solidFill>
                <a:latin typeface="宋体" panose="02010600030101010101" pitchFamily="2" charset="-122"/>
              </a:rPr>
              <a:t>25 N</a:t>
            </a:r>
            <a:r>
              <a:rPr lang="zh-CN" altLang="en-US" sz="2800" dirty="0">
                <a:solidFill>
                  <a:srgbClr val="000808"/>
                </a:solidFill>
                <a:latin typeface="宋体" panose="02010600030101010101" pitchFamily="2" charset="-122"/>
              </a:rPr>
              <a:t>的力，将</a:t>
            </a:r>
            <a:r>
              <a:rPr lang="en-US" altLang="zh-CN" sz="2800" dirty="0">
                <a:solidFill>
                  <a:srgbClr val="000808"/>
                </a:solidFill>
                <a:latin typeface="宋体" panose="02010600030101010101" pitchFamily="2" charset="-122"/>
              </a:rPr>
              <a:t>10 N</a:t>
            </a:r>
            <a:r>
              <a:rPr lang="zh-CN" altLang="en-US" sz="2800" dirty="0">
                <a:solidFill>
                  <a:srgbClr val="000808"/>
                </a:solidFill>
                <a:latin typeface="宋体" panose="02010600030101010101" pitchFamily="2" charset="-122"/>
              </a:rPr>
              <a:t>的球沿水平地面踢出，踢出后球在地面上滚了</a:t>
            </a:r>
            <a:r>
              <a:rPr lang="en-US" altLang="zh-CN" sz="2800" dirty="0">
                <a:solidFill>
                  <a:srgbClr val="000808"/>
                </a:solidFill>
                <a:latin typeface="宋体" panose="02010600030101010101" pitchFamily="2" charset="-122"/>
              </a:rPr>
              <a:t>30 m</a:t>
            </a:r>
            <a:r>
              <a:rPr lang="zh-CN" altLang="en-US" sz="2800" dirty="0">
                <a:solidFill>
                  <a:srgbClr val="000808"/>
                </a:solidFill>
                <a:latin typeface="宋体" panose="02010600030101010101" pitchFamily="2" charset="-122"/>
              </a:rPr>
              <a:t>才停下来。在球滚动过程中，脚对球所做的功为（    ）。</a:t>
            </a:r>
            <a:r>
              <a:rPr lang="en-US" altLang="zh-CN" sz="2800" dirty="0">
                <a:solidFill>
                  <a:srgbClr val="000808"/>
                </a:solidFill>
                <a:latin typeface="宋体" panose="02010600030101010101" pitchFamily="2" charset="-122"/>
              </a:rPr>
              <a:t> A</a:t>
            </a:r>
            <a:r>
              <a:rPr lang="zh-CN" altLang="en-US" sz="2800" dirty="0">
                <a:solidFill>
                  <a:srgbClr val="000808"/>
                </a:solidFill>
                <a:latin typeface="宋体" panose="02010600030101010101" pitchFamily="2" charset="-122"/>
              </a:rPr>
              <a:t>．</a:t>
            </a:r>
            <a:r>
              <a:rPr lang="en-US" altLang="zh-CN" sz="2800" dirty="0">
                <a:solidFill>
                  <a:srgbClr val="000808"/>
                </a:solidFill>
                <a:latin typeface="宋体" panose="02010600030101010101" pitchFamily="2" charset="-122"/>
              </a:rPr>
              <a:t>750 J  B</a:t>
            </a:r>
            <a:r>
              <a:rPr lang="zh-CN" altLang="en-US" sz="2800" dirty="0">
                <a:solidFill>
                  <a:srgbClr val="000808"/>
                </a:solidFill>
                <a:latin typeface="宋体" panose="02010600030101010101" pitchFamily="2" charset="-122"/>
              </a:rPr>
              <a:t>．</a:t>
            </a:r>
            <a:r>
              <a:rPr lang="en-US" altLang="zh-CN" sz="2800" dirty="0">
                <a:solidFill>
                  <a:srgbClr val="000808"/>
                </a:solidFill>
                <a:latin typeface="宋体" panose="02010600030101010101" pitchFamily="2" charset="-122"/>
              </a:rPr>
              <a:t>300 J    C</a:t>
            </a:r>
            <a:r>
              <a:rPr lang="zh-CN" altLang="en-US" sz="2800" dirty="0">
                <a:solidFill>
                  <a:srgbClr val="000808"/>
                </a:solidFill>
                <a:latin typeface="宋体" panose="02010600030101010101" pitchFamily="2" charset="-122"/>
              </a:rPr>
              <a:t>．</a:t>
            </a:r>
            <a:r>
              <a:rPr lang="en-US" altLang="zh-CN" sz="2800" dirty="0">
                <a:solidFill>
                  <a:srgbClr val="000808"/>
                </a:solidFill>
                <a:latin typeface="宋体" panose="02010600030101010101" pitchFamily="2" charset="-122"/>
              </a:rPr>
              <a:t>450 J    D</a:t>
            </a:r>
            <a:r>
              <a:rPr lang="zh-CN" altLang="en-US" sz="2800" dirty="0">
                <a:solidFill>
                  <a:srgbClr val="000808"/>
                </a:solidFill>
                <a:latin typeface="宋体" panose="02010600030101010101" pitchFamily="2" charset="-122"/>
              </a:rPr>
              <a:t>．</a:t>
            </a:r>
            <a:r>
              <a:rPr lang="en-US" altLang="zh-CN" sz="2800" dirty="0">
                <a:solidFill>
                  <a:srgbClr val="000808"/>
                </a:solidFill>
                <a:latin typeface="宋体" panose="02010600030101010101" pitchFamily="2" charset="-122"/>
              </a:rPr>
              <a:t>0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000808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88017" y="1700213"/>
            <a:ext cx="38248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一、功的概念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90651" y="2924176"/>
            <a:ext cx="589491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二、做功的条件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88017" y="4292750"/>
            <a:ext cx="3570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三、功的计算公式及单位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351618" y="2133601"/>
            <a:ext cx="984038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如果一个力作用在物体上，物体在这个力的方向上移动了一段距离，就说这个力对物体做了功。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98700" y="3343275"/>
            <a:ext cx="7920567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有力的作用 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在力的方向上有移动一段距离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446867" y="4941889"/>
            <a:ext cx="3744384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公式：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Fs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383867" y="4868864"/>
            <a:ext cx="537633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单位：</a:t>
            </a:r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1 J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1 N·m</a:t>
            </a:r>
            <a:r>
              <a:rPr lang="en-US" altLang="zh-CN" sz="2800">
                <a:solidFill>
                  <a:srgbClr val="FF0000"/>
                </a:solidFill>
                <a:latin typeface="宋体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宋体" pitchFamily="2" charset="-122"/>
            </a:endParaRPr>
          </a:p>
        </p:txBody>
      </p:sp>
      <p:pic>
        <p:nvPicPr>
          <p:cNvPr id="17419" name="Picture 11" descr="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801" y="981076"/>
            <a:ext cx="371263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  <p:bldP spid="17417" grpId="0"/>
      <p:bldP spid="174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 noChangeArrowheads="1"/>
          </p:cNvSpPr>
          <p:nvPr>
            <p:ph type="title"/>
          </p:nvPr>
        </p:nvSpPr>
        <p:spPr>
          <a:xfrm>
            <a:off x="609600" y="274638"/>
            <a:ext cx="3581400" cy="646112"/>
          </a:xfrm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3600" b="1" kern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教学目标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90651" y="1116014"/>
            <a:ext cx="95631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情感态度与价值观</a:t>
            </a:r>
            <a:endParaRPr lang="en-US" altLang="zh-CN" sz="3200" b="1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①通过联系生活、生产实际激发求知欲</a:t>
            </a:r>
            <a:r>
              <a:rPr lang="en-US" altLang="zh-CN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培养探索自然现象和日常生活中的物理学的兴趣。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②通过合作性的探究，展示性交流，增强自信，学会合作的意识，追求学生和谐发展。</a:t>
            </a:r>
          </a:p>
          <a:p>
            <a:pPr>
              <a:lnSpc>
                <a:spcPct val="150000"/>
              </a:lnSpc>
            </a:pPr>
            <a:endParaRPr lang="zh-CN" altLang="en-US" sz="3200" b="1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3200" b="1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52501" y="714376"/>
            <a:ext cx="52387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教学重点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7751" y="1643063"/>
            <a:ext cx="1019174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320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对功的概念的理解。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2501" y="2928938"/>
            <a:ext cx="52387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教学难点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57251" y="3643313"/>
            <a:ext cx="11029949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320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判断力是否对物体做功，以及能应用公式</a:t>
            </a:r>
            <a:r>
              <a:rPr lang="en-US" altLang="zh-CN" sz="320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W=FS</a:t>
            </a:r>
            <a:r>
              <a:rPr lang="zh-CN" altLang="en-US" sz="320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进行简单的计算。</a:t>
            </a:r>
            <a:endParaRPr lang="en-US" altLang="zh-CN" sz="3200" b="1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"/>
          <p:cNvGrpSpPr/>
          <p:nvPr/>
        </p:nvGrpSpPr>
        <p:grpSpPr>
          <a:xfrm>
            <a:off x="1774825" y="188912"/>
            <a:ext cx="2205038" cy="785812"/>
            <a:chOff x="0" y="0"/>
            <a:chExt cx="1389" cy="495"/>
          </a:xfrm>
        </p:grpSpPr>
        <p:pic>
          <p:nvPicPr>
            <p:cNvPr id="5127" name="Rectangle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8" name="Text Box 5"/>
            <p:cNvSpPr txBox="1"/>
            <p:nvPr/>
          </p:nvSpPr>
          <p:spPr>
            <a:xfrm>
              <a:off x="102" y="89"/>
              <a:ext cx="127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想想议议</a:t>
              </a:r>
            </a:p>
          </p:txBody>
        </p:sp>
      </p:grpSp>
      <p:sp>
        <p:nvSpPr>
          <p:cNvPr id="5124" name="Text Box 6"/>
          <p:cNvSpPr txBox="1"/>
          <p:nvPr/>
        </p:nvSpPr>
        <p:spPr>
          <a:xfrm>
            <a:off x="2640013" y="944563"/>
            <a:ext cx="6840538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    暴风雪过后，一辆汽车陷进了雪堆里，你帮助司机把车周围的雪铲开，试着把车子向后推，司机则发动了车子，但车轮只是空转，尽管你使出了全身力气，车子还是纹丝不动，</a:t>
            </a:r>
            <a:r>
              <a:rPr lang="en-US" altLang="zh-CN" sz="2800" dirty="0">
                <a:latin typeface="Arial" panose="020B0604020202020204" pitchFamily="34" charset="0"/>
              </a:rPr>
              <a:t>10</a:t>
            </a:r>
            <a:r>
              <a:rPr lang="zh-CN" altLang="en-US" sz="2800" dirty="0">
                <a:latin typeface="Arial" panose="020B0604020202020204" pitchFamily="34" charset="0"/>
              </a:rPr>
              <a:t>分钟后，你已经筋疲力尽，而车子还是陷在雪里面。</a:t>
            </a:r>
          </a:p>
        </p:txBody>
      </p:sp>
      <p:pic>
        <p:nvPicPr>
          <p:cNvPr id="5125" name="Picture 7" descr="u=3389946512,3669633132&amp;fm=21&amp;gp=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275" y="3644900"/>
            <a:ext cx="461010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Text Box 8"/>
          <p:cNvSpPr txBox="1"/>
          <p:nvPr/>
        </p:nvSpPr>
        <p:spPr>
          <a:xfrm>
            <a:off x="2459038" y="4005263"/>
            <a:ext cx="27368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dirty="0"/>
              <a:t>思考：在这个过程中你对车子的力产生效果了吗？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2063750" y="4548188"/>
            <a:ext cx="7704138" cy="144462"/>
            <a:chOff x="0" y="0"/>
            <a:chExt cx="4853" cy="91"/>
          </a:xfrm>
        </p:grpSpPr>
        <p:sp>
          <p:nvSpPr>
            <p:cNvPr id="6175" name="Rectangle 3" descr="宽上对角线"/>
            <p:cNvSpPr/>
            <p:nvPr/>
          </p:nvSpPr>
          <p:spPr>
            <a:xfrm>
              <a:off x="45" y="0"/>
              <a:ext cx="4763" cy="91"/>
            </a:xfrm>
            <a:prstGeom prst="rect">
              <a:avLst/>
            </a:prstGeom>
            <a:blipFill rotWithShape="0">
              <a:blip r:embed="rId2" cstate="print"/>
            </a:blip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/>
            </a:p>
          </p:txBody>
        </p:sp>
        <p:sp>
          <p:nvSpPr>
            <p:cNvPr id="6176" name="Line 4"/>
            <p:cNvSpPr/>
            <p:nvPr/>
          </p:nvSpPr>
          <p:spPr>
            <a:xfrm>
              <a:off x="0" y="0"/>
              <a:ext cx="485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48" name="Group 6"/>
          <p:cNvGrpSpPr/>
          <p:nvPr/>
        </p:nvGrpSpPr>
        <p:grpSpPr>
          <a:xfrm>
            <a:off x="4510088" y="3756025"/>
            <a:ext cx="1152526" cy="792163"/>
            <a:chOff x="0" y="0"/>
            <a:chExt cx="726" cy="499"/>
          </a:xfrm>
        </p:grpSpPr>
        <p:sp>
          <p:nvSpPr>
            <p:cNvPr id="6168" name="Rectangle 22"/>
            <p:cNvSpPr/>
            <p:nvPr/>
          </p:nvSpPr>
          <p:spPr>
            <a:xfrm>
              <a:off x="0" y="0"/>
              <a:ext cx="726" cy="408"/>
            </a:xfrm>
            <a:prstGeom prst="rect">
              <a:avLst/>
            </a:prstGeom>
            <a:noFill/>
            <a:ln w="38100" cap="flat" cmpd="sng">
              <a:solidFill>
                <a:srgbClr val="00080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169" name="Group 23"/>
            <p:cNvGrpSpPr/>
            <p:nvPr/>
          </p:nvGrpSpPr>
          <p:grpSpPr>
            <a:xfrm>
              <a:off x="454" y="317"/>
              <a:ext cx="182" cy="182"/>
              <a:chOff x="0" y="0"/>
              <a:chExt cx="182" cy="182"/>
            </a:xfrm>
          </p:grpSpPr>
          <p:sp>
            <p:nvSpPr>
              <p:cNvPr id="6173" name="Oval 24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4" name="Oval 25"/>
              <p:cNvSpPr/>
              <p:nvPr/>
            </p:nvSpPr>
            <p:spPr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 cap="flat" cmpd="sng">
                <a:solidFill>
                  <a:srgbClr val="00080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70" name="Group 26"/>
            <p:cNvGrpSpPr/>
            <p:nvPr/>
          </p:nvGrpSpPr>
          <p:grpSpPr>
            <a:xfrm>
              <a:off x="91" y="317"/>
              <a:ext cx="182" cy="182"/>
              <a:chOff x="0" y="0"/>
              <a:chExt cx="182" cy="182"/>
            </a:xfrm>
          </p:grpSpPr>
          <p:sp>
            <p:nvSpPr>
              <p:cNvPr id="6171" name="Oval 27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2" name="Oval 28"/>
              <p:cNvSpPr/>
              <p:nvPr/>
            </p:nvSpPr>
            <p:spPr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 cap="flat" cmpd="sng">
                <a:solidFill>
                  <a:srgbClr val="00080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82" name="Group 14"/>
          <p:cNvGrpSpPr/>
          <p:nvPr/>
        </p:nvGrpSpPr>
        <p:grpSpPr>
          <a:xfrm>
            <a:off x="4510088" y="3756025"/>
            <a:ext cx="1152526" cy="792163"/>
            <a:chOff x="0" y="0"/>
            <a:chExt cx="726" cy="499"/>
          </a:xfrm>
        </p:grpSpPr>
        <p:sp>
          <p:nvSpPr>
            <p:cNvPr id="6161" name="Rectangle 22"/>
            <p:cNvSpPr/>
            <p:nvPr/>
          </p:nvSpPr>
          <p:spPr>
            <a:xfrm>
              <a:off x="0" y="0"/>
              <a:ext cx="726" cy="408"/>
            </a:xfrm>
            <a:prstGeom prst="rect">
              <a:avLst/>
            </a:prstGeom>
            <a:noFill/>
            <a:ln w="38100" cap="flat" cmpd="sng">
              <a:solidFill>
                <a:srgbClr val="00080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162" name="Group 23"/>
            <p:cNvGrpSpPr/>
            <p:nvPr/>
          </p:nvGrpSpPr>
          <p:grpSpPr>
            <a:xfrm>
              <a:off x="454" y="317"/>
              <a:ext cx="182" cy="182"/>
              <a:chOff x="0" y="0"/>
              <a:chExt cx="182" cy="182"/>
            </a:xfrm>
          </p:grpSpPr>
          <p:sp>
            <p:nvSpPr>
              <p:cNvPr id="6166" name="Oval 24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7" name="Oval 25"/>
              <p:cNvSpPr/>
              <p:nvPr/>
            </p:nvSpPr>
            <p:spPr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 cap="flat" cmpd="sng">
                <a:solidFill>
                  <a:srgbClr val="00080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63" name="Group 26"/>
            <p:cNvGrpSpPr/>
            <p:nvPr/>
          </p:nvGrpSpPr>
          <p:grpSpPr>
            <a:xfrm>
              <a:off x="91" y="317"/>
              <a:ext cx="182" cy="182"/>
              <a:chOff x="0" y="0"/>
              <a:chExt cx="182" cy="182"/>
            </a:xfrm>
          </p:grpSpPr>
          <p:sp>
            <p:nvSpPr>
              <p:cNvPr id="6164" name="Oval 27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5" name="Oval 28"/>
              <p:cNvSpPr/>
              <p:nvPr/>
            </p:nvSpPr>
            <p:spPr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 cap="flat" cmpd="sng">
                <a:solidFill>
                  <a:srgbClr val="00080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190" name="AutoShape 22"/>
          <p:cNvSpPr/>
          <p:nvPr/>
        </p:nvSpPr>
        <p:spPr>
          <a:xfrm>
            <a:off x="5916613" y="2384425"/>
            <a:ext cx="1763712" cy="935038"/>
          </a:xfrm>
          <a:prstGeom prst="wedgeRoundRectCallout">
            <a:avLst>
              <a:gd name="adj1" fmla="val -58819"/>
              <a:gd name="adj2" fmla="val 132681"/>
              <a:gd name="adj3" fmla="val 16667"/>
            </a:avLst>
          </a:prstGeom>
          <a:solidFill>
            <a:srgbClr val="FFFF99"/>
          </a:solidFill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7998" tIns="10798" rIns="17998" bIns="1079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F 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对小车做了功</a:t>
            </a:r>
          </a:p>
        </p:txBody>
      </p:sp>
      <p:grpSp>
        <p:nvGrpSpPr>
          <p:cNvPr id="7191" name="Group 16"/>
          <p:cNvGrpSpPr/>
          <p:nvPr/>
        </p:nvGrpSpPr>
        <p:grpSpPr>
          <a:xfrm>
            <a:off x="5087938" y="3467100"/>
            <a:ext cx="1657350" cy="647700"/>
            <a:chOff x="0" y="0"/>
            <a:chExt cx="1044" cy="408"/>
          </a:xfrm>
        </p:grpSpPr>
        <p:sp>
          <p:nvSpPr>
            <p:cNvPr id="6159" name="Line 17"/>
            <p:cNvSpPr/>
            <p:nvPr/>
          </p:nvSpPr>
          <p:spPr>
            <a:xfrm>
              <a:off x="0" y="408"/>
              <a:ext cx="90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160" name="Text Box 18"/>
            <p:cNvSpPr txBox="1"/>
            <p:nvPr/>
          </p:nvSpPr>
          <p:spPr>
            <a:xfrm>
              <a:off x="545" y="0"/>
              <a:ext cx="49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800" b="1" i="1" dirty="0">
                  <a:solidFill>
                    <a:srgbClr val="000808"/>
                  </a:solidFill>
                  <a:latin typeface="Times New Roman" panose="02020603050405020304" pitchFamily="18" charset="0"/>
                </a:rPr>
                <a:t>Ｆ</a:t>
              </a:r>
            </a:p>
          </p:txBody>
        </p:sp>
      </p:grpSp>
      <p:sp>
        <p:nvSpPr>
          <p:cNvPr id="7194" name="Oval 77"/>
          <p:cNvSpPr/>
          <p:nvPr/>
        </p:nvSpPr>
        <p:spPr>
          <a:xfrm>
            <a:off x="4727575" y="3898900"/>
            <a:ext cx="2124076" cy="431800"/>
          </a:xfrm>
          <a:prstGeom prst="ellipse">
            <a:avLst/>
          </a:prstGeom>
          <a:noFill/>
          <a:ln w="190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6153" name="Group 27"/>
          <p:cNvGrpSpPr/>
          <p:nvPr/>
        </p:nvGrpSpPr>
        <p:grpSpPr>
          <a:xfrm>
            <a:off x="1774825" y="188912"/>
            <a:ext cx="2205038" cy="785812"/>
            <a:chOff x="0" y="0"/>
            <a:chExt cx="1389" cy="495"/>
          </a:xfrm>
        </p:grpSpPr>
        <p:pic>
          <p:nvPicPr>
            <p:cNvPr id="6157" name="Rectangle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8" name="Text Box 29"/>
            <p:cNvSpPr txBox="1"/>
            <p:nvPr/>
          </p:nvSpPr>
          <p:spPr>
            <a:xfrm>
              <a:off x="102" y="89"/>
              <a:ext cx="127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想想议议</a:t>
              </a:r>
            </a:p>
          </p:txBody>
        </p:sp>
      </p:grpSp>
      <p:sp>
        <p:nvSpPr>
          <p:cNvPr id="6154" name="Line 30"/>
          <p:cNvSpPr/>
          <p:nvPr/>
        </p:nvSpPr>
        <p:spPr>
          <a:xfrm>
            <a:off x="5519738" y="4545013"/>
            <a:ext cx="23050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5" name="Line 31"/>
          <p:cNvSpPr/>
          <p:nvPr/>
        </p:nvSpPr>
        <p:spPr>
          <a:xfrm>
            <a:off x="5700713" y="4508500"/>
            <a:ext cx="1944688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6" name="Text Box 32"/>
          <p:cNvSpPr txBox="1"/>
          <p:nvPr/>
        </p:nvSpPr>
        <p:spPr>
          <a:xfrm>
            <a:off x="5951538" y="4581526"/>
            <a:ext cx="11890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      </a:t>
            </a:r>
            <a:r>
              <a:rPr lang="en-US" altLang="zh-CN" sz="2400" dirty="0">
                <a:latin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0.32309 -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bldLvl="0" animBg="1"/>
      <p:bldP spid="719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叉车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388" y="1989138"/>
            <a:ext cx="476250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叉车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8664" y="2060575"/>
            <a:ext cx="4591050" cy="424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8664" y="3968750"/>
            <a:ext cx="1819276" cy="153352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4" name="TextBox 5"/>
          <p:cNvGrpSpPr/>
          <p:nvPr/>
        </p:nvGrpSpPr>
        <p:grpSpPr>
          <a:xfrm>
            <a:off x="2424113" y="836612"/>
            <a:ext cx="3240088" cy="774700"/>
            <a:chOff x="0" y="0"/>
            <a:chExt cx="4708" cy="488"/>
          </a:xfrm>
        </p:grpSpPr>
        <p:pic>
          <p:nvPicPr>
            <p:cNvPr id="7183" name="TextBox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708" cy="4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4" name="Text Box 8"/>
            <p:cNvSpPr txBox="1"/>
            <p:nvPr/>
          </p:nvSpPr>
          <p:spPr>
            <a:xfrm>
              <a:off x="38" y="72"/>
              <a:ext cx="463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楷体_GB2312" pitchFamily="49" charset="-122"/>
                  <a:ea typeface="楷体_GB2312" pitchFamily="49" charset="-122"/>
                </a:rPr>
                <a:t>　</a:t>
              </a:r>
              <a:r>
                <a:rPr lang="zh-CN" altLang="en-US" sz="28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叉车举高货物</a:t>
              </a:r>
            </a:p>
          </p:txBody>
        </p:sp>
      </p:grpSp>
      <p:grpSp>
        <p:nvGrpSpPr>
          <p:cNvPr id="8201" name="Group 9"/>
          <p:cNvGrpSpPr/>
          <p:nvPr/>
        </p:nvGrpSpPr>
        <p:grpSpPr>
          <a:xfrm>
            <a:off x="6240463" y="3176588"/>
            <a:ext cx="503237" cy="1331912"/>
            <a:chOff x="0" y="0"/>
            <a:chExt cx="317" cy="839"/>
          </a:xfrm>
        </p:grpSpPr>
        <p:sp>
          <p:nvSpPr>
            <p:cNvPr id="7181" name="Line 10"/>
            <p:cNvSpPr/>
            <p:nvPr/>
          </p:nvSpPr>
          <p:spPr>
            <a:xfrm flipV="1">
              <a:off x="317" y="159"/>
              <a:ext cx="0" cy="68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7182" name="Text Box 11"/>
            <p:cNvSpPr txBox="1"/>
            <p:nvPr/>
          </p:nvSpPr>
          <p:spPr>
            <a:xfrm>
              <a:off x="0" y="0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8204" name="Group 12"/>
          <p:cNvGrpSpPr/>
          <p:nvPr/>
        </p:nvGrpSpPr>
        <p:grpSpPr>
          <a:xfrm>
            <a:off x="6924676" y="2241550"/>
            <a:ext cx="576263" cy="2266950"/>
            <a:chOff x="0" y="0"/>
            <a:chExt cx="363" cy="1428"/>
          </a:xfrm>
        </p:grpSpPr>
        <p:sp>
          <p:nvSpPr>
            <p:cNvPr id="7177" name="Line 13"/>
            <p:cNvSpPr/>
            <p:nvPr/>
          </p:nvSpPr>
          <p:spPr>
            <a:xfrm>
              <a:off x="0" y="1428"/>
              <a:ext cx="363" cy="0"/>
            </a:xfrm>
            <a:prstGeom prst="line">
              <a:avLst/>
            </a:prstGeom>
            <a:ln w="1905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8" name="Line 14"/>
            <p:cNvSpPr/>
            <p:nvPr/>
          </p:nvSpPr>
          <p:spPr>
            <a:xfrm>
              <a:off x="0" y="0"/>
              <a:ext cx="363" cy="0"/>
            </a:xfrm>
            <a:prstGeom prst="line">
              <a:avLst/>
            </a:prstGeom>
            <a:ln w="1905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9" name="Line 15"/>
            <p:cNvSpPr/>
            <p:nvPr/>
          </p:nvSpPr>
          <p:spPr>
            <a:xfrm flipV="1">
              <a:off x="181" y="22"/>
              <a:ext cx="0" cy="1406"/>
            </a:xfrm>
            <a:prstGeom prst="line">
              <a:avLst/>
            </a:prstGeom>
            <a:ln w="19050" cap="flat" cmpd="sng">
              <a:solidFill>
                <a:schemeClr val="hlink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7180" name="Text Box 16"/>
            <p:cNvSpPr txBox="1"/>
            <p:nvPr/>
          </p:nvSpPr>
          <p:spPr>
            <a:xfrm>
              <a:off x="45" y="589"/>
              <a:ext cx="204" cy="32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/>
          <p:nvPr/>
        </p:nvSpPr>
        <p:spPr>
          <a:xfrm>
            <a:off x="2100263" y="328613"/>
            <a:ext cx="55451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一、力学中的功</a:t>
            </a:r>
          </a:p>
        </p:txBody>
      </p:sp>
      <p:pic>
        <p:nvPicPr>
          <p:cNvPr id="8196" name="Picture 4" descr="马车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0263" y="3824288"/>
            <a:ext cx="3744912" cy="1990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3"/>
          <p:cNvSpPr txBox="1"/>
          <p:nvPr/>
        </p:nvSpPr>
        <p:spPr>
          <a:xfrm>
            <a:off x="3143250" y="5768975"/>
            <a:ext cx="1620838" cy="521970"/>
          </a:xfrm>
          <a:prstGeom prst="rect">
            <a:avLst/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马拉车</a:t>
            </a:r>
          </a:p>
        </p:txBody>
      </p:sp>
      <p:grpSp>
        <p:nvGrpSpPr>
          <p:cNvPr id="9222" name="Group 6"/>
          <p:cNvGrpSpPr/>
          <p:nvPr/>
        </p:nvGrpSpPr>
        <p:grpSpPr>
          <a:xfrm>
            <a:off x="8256588" y="4184650"/>
            <a:ext cx="1871662" cy="1044575"/>
            <a:chOff x="0" y="0"/>
            <a:chExt cx="1179" cy="658"/>
          </a:xfrm>
        </p:grpSpPr>
        <p:grpSp>
          <p:nvGrpSpPr>
            <p:cNvPr id="8222" name="Group 7"/>
            <p:cNvGrpSpPr/>
            <p:nvPr/>
          </p:nvGrpSpPr>
          <p:grpSpPr>
            <a:xfrm>
              <a:off x="0" y="159"/>
              <a:ext cx="726" cy="499"/>
              <a:chOff x="0" y="0"/>
              <a:chExt cx="726" cy="499"/>
            </a:xfrm>
          </p:grpSpPr>
          <p:sp>
            <p:nvSpPr>
              <p:cNvPr id="8225" name="Rectangle 22"/>
              <p:cNvSpPr/>
              <p:nvPr/>
            </p:nvSpPr>
            <p:spPr>
              <a:xfrm>
                <a:off x="0" y="0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226" name="Group 23"/>
              <p:cNvGrpSpPr/>
              <p:nvPr/>
            </p:nvGrpSpPr>
            <p:grpSpPr>
              <a:xfrm>
                <a:off x="454" y="317"/>
                <a:ext cx="182" cy="182"/>
                <a:chOff x="0" y="0"/>
                <a:chExt cx="182" cy="182"/>
              </a:xfrm>
            </p:grpSpPr>
            <p:sp>
              <p:nvSpPr>
                <p:cNvPr id="9226" name="Oval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 cmpd="sng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231" name="Oval 25"/>
                <p:cNvSpPr/>
                <p:nvPr/>
              </p:nvSpPr>
              <p:spPr>
                <a:xfrm flipH="1">
                  <a:off x="69" y="69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ClrTx/>
                    <a:buSzTx/>
                    <a:buFont typeface="Arial" panose="020B0604020202020204" pitchFamily="34" charset="0"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27" name="Group 26"/>
              <p:cNvGrpSpPr/>
              <p:nvPr/>
            </p:nvGrpSpPr>
            <p:grpSpPr>
              <a:xfrm>
                <a:off x="91" y="317"/>
                <a:ext cx="182" cy="182"/>
                <a:chOff x="0" y="0"/>
                <a:chExt cx="182" cy="182"/>
              </a:xfrm>
            </p:grpSpPr>
            <p:sp>
              <p:nvSpPr>
                <p:cNvPr id="9229" name="Oval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 cmpd="sng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229" name="Oval 28"/>
                <p:cNvSpPr/>
                <p:nvPr/>
              </p:nvSpPr>
              <p:spPr>
                <a:xfrm flipH="1">
                  <a:off x="69" y="69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ClrTx/>
                    <a:buSzTx/>
                    <a:buFont typeface="Arial" panose="020B0604020202020204" pitchFamily="34" charset="0"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223" name="Line 15"/>
            <p:cNvSpPr/>
            <p:nvPr/>
          </p:nvSpPr>
          <p:spPr>
            <a:xfrm rot="5400000" flipV="1">
              <a:off x="714" y="34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8224" name="Text Box 16"/>
            <p:cNvSpPr txBox="1"/>
            <p:nvPr/>
          </p:nvSpPr>
          <p:spPr>
            <a:xfrm>
              <a:off x="884" y="0"/>
              <a:ext cx="295" cy="3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9233" name="Group 17"/>
          <p:cNvGrpSpPr/>
          <p:nvPr/>
        </p:nvGrpSpPr>
        <p:grpSpPr>
          <a:xfrm>
            <a:off x="5808664" y="4437064"/>
            <a:ext cx="4500562" cy="792162"/>
            <a:chOff x="0" y="0"/>
            <a:chExt cx="2835" cy="499"/>
          </a:xfrm>
        </p:grpSpPr>
        <p:grpSp>
          <p:nvGrpSpPr>
            <p:cNvPr id="8213" name="Group 18"/>
            <p:cNvGrpSpPr/>
            <p:nvPr/>
          </p:nvGrpSpPr>
          <p:grpSpPr>
            <a:xfrm>
              <a:off x="181" y="0"/>
              <a:ext cx="726" cy="499"/>
              <a:chOff x="0" y="0"/>
              <a:chExt cx="726" cy="499"/>
            </a:xfrm>
          </p:grpSpPr>
          <p:sp>
            <p:nvSpPr>
              <p:cNvPr id="8215" name="Rectangle 22"/>
              <p:cNvSpPr/>
              <p:nvPr/>
            </p:nvSpPr>
            <p:spPr>
              <a:xfrm>
                <a:off x="0" y="0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216" name="Group 23"/>
              <p:cNvGrpSpPr/>
              <p:nvPr/>
            </p:nvGrpSpPr>
            <p:grpSpPr>
              <a:xfrm>
                <a:off x="454" y="317"/>
                <a:ext cx="182" cy="182"/>
                <a:chOff x="0" y="0"/>
                <a:chExt cx="182" cy="182"/>
              </a:xfrm>
            </p:grpSpPr>
            <p:sp>
              <p:nvSpPr>
                <p:cNvPr id="9237" name="Oval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 cmpd="sng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221" name="Oval 25"/>
                <p:cNvSpPr/>
                <p:nvPr/>
              </p:nvSpPr>
              <p:spPr>
                <a:xfrm flipH="1">
                  <a:off x="69" y="69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ClrTx/>
                    <a:buSzTx/>
                    <a:buFont typeface="Arial" panose="020B0604020202020204" pitchFamily="34" charset="0"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17" name="Group 26"/>
              <p:cNvGrpSpPr/>
              <p:nvPr/>
            </p:nvGrpSpPr>
            <p:grpSpPr>
              <a:xfrm>
                <a:off x="91" y="317"/>
                <a:ext cx="182" cy="182"/>
                <a:chOff x="0" y="0"/>
                <a:chExt cx="182" cy="182"/>
              </a:xfrm>
            </p:grpSpPr>
            <p:sp>
              <p:nvSpPr>
                <p:cNvPr id="9240" name="Oval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 cmpd="sng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219" name="Oval 28"/>
                <p:cNvSpPr/>
                <p:nvPr/>
              </p:nvSpPr>
              <p:spPr>
                <a:xfrm flipH="1">
                  <a:off x="69" y="69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ClrTx/>
                    <a:buSzTx/>
                    <a:buFont typeface="Arial" panose="020B0604020202020204" pitchFamily="34" charset="0"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214" name="Line 26"/>
            <p:cNvSpPr/>
            <p:nvPr/>
          </p:nvSpPr>
          <p:spPr>
            <a:xfrm>
              <a:off x="0" y="499"/>
              <a:ext cx="2835" cy="0"/>
            </a:xfrm>
            <a:prstGeom prst="line">
              <a:avLst/>
            </a:prstGeom>
            <a:ln w="38100" cap="flat" cmpd="sng">
              <a:solidFill>
                <a:srgbClr val="5F5F5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43" name="Group 27"/>
          <p:cNvGrpSpPr/>
          <p:nvPr/>
        </p:nvGrpSpPr>
        <p:grpSpPr>
          <a:xfrm>
            <a:off x="6708775" y="5265738"/>
            <a:ext cx="2159000" cy="522287"/>
            <a:chOff x="0" y="0"/>
            <a:chExt cx="1360" cy="329"/>
          </a:xfrm>
        </p:grpSpPr>
        <p:sp>
          <p:nvSpPr>
            <p:cNvPr id="8209" name="Line 28"/>
            <p:cNvSpPr/>
            <p:nvPr/>
          </p:nvSpPr>
          <p:spPr>
            <a:xfrm>
              <a:off x="0" y="22"/>
              <a:ext cx="0" cy="295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0" name="Line 29"/>
            <p:cNvSpPr/>
            <p:nvPr/>
          </p:nvSpPr>
          <p:spPr>
            <a:xfrm>
              <a:off x="1360" y="0"/>
              <a:ext cx="0" cy="272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1" name="Line 30"/>
            <p:cNvSpPr/>
            <p:nvPr/>
          </p:nvSpPr>
          <p:spPr>
            <a:xfrm>
              <a:off x="22" y="181"/>
              <a:ext cx="133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8212" name="Text Box 31"/>
            <p:cNvSpPr txBox="1"/>
            <p:nvPr/>
          </p:nvSpPr>
          <p:spPr>
            <a:xfrm>
              <a:off x="544" y="0"/>
              <a:ext cx="295" cy="3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9248" name="Group 32"/>
          <p:cNvGrpSpPr/>
          <p:nvPr/>
        </p:nvGrpSpPr>
        <p:grpSpPr>
          <a:xfrm>
            <a:off x="6708775" y="4113214"/>
            <a:ext cx="1079500" cy="611188"/>
            <a:chOff x="0" y="0"/>
            <a:chExt cx="680" cy="385"/>
          </a:xfrm>
        </p:grpSpPr>
        <p:sp>
          <p:nvSpPr>
            <p:cNvPr id="8207" name="Line 33"/>
            <p:cNvSpPr/>
            <p:nvPr/>
          </p:nvSpPr>
          <p:spPr>
            <a:xfrm rot="5400000" flipV="1">
              <a:off x="329" y="56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8208" name="Text Box 34"/>
            <p:cNvSpPr txBox="1"/>
            <p:nvPr/>
          </p:nvSpPr>
          <p:spPr>
            <a:xfrm>
              <a:off x="385" y="0"/>
              <a:ext cx="295" cy="3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8202" name="Rectangle 35"/>
          <p:cNvSpPr/>
          <p:nvPr/>
        </p:nvSpPr>
        <p:spPr>
          <a:xfrm>
            <a:off x="2171700" y="981074"/>
            <a:ext cx="142748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．功：</a:t>
            </a:r>
          </a:p>
        </p:txBody>
      </p:sp>
      <p:grpSp>
        <p:nvGrpSpPr>
          <p:cNvPr id="8203" name="Group 36"/>
          <p:cNvGrpSpPr/>
          <p:nvPr/>
        </p:nvGrpSpPr>
        <p:grpSpPr>
          <a:xfrm>
            <a:off x="5988050" y="5768975"/>
            <a:ext cx="3600450" cy="682625"/>
            <a:chOff x="0" y="0"/>
            <a:chExt cx="2608" cy="430"/>
          </a:xfrm>
        </p:grpSpPr>
        <p:pic>
          <p:nvPicPr>
            <p:cNvPr id="8205" name="TextBox 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08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6" name="Text Box 38"/>
            <p:cNvSpPr txBox="1"/>
            <p:nvPr/>
          </p:nvSpPr>
          <p:spPr>
            <a:xfrm>
              <a:off x="341" y="45"/>
              <a:ext cx="204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拉力对车做了功</a:t>
              </a:r>
              <a:endPara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55" name="TextBox 8"/>
          <p:cNvSpPr/>
          <p:nvPr/>
        </p:nvSpPr>
        <p:spPr>
          <a:xfrm>
            <a:off x="2208214" y="1665288"/>
            <a:ext cx="7808912" cy="1083753"/>
          </a:xfrm>
          <a:prstGeom prst="roundRect">
            <a:avLst>
              <a:gd name="adj" fmla="val 7949"/>
            </a:avLst>
          </a:prstGeom>
          <a:solidFill>
            <a:srgbClr val="FCD6B6"/>
          </a:solidFill>
          <a:ln w="25400" cap="flat" cmpd="sng">
            <a:solidFill>
              <a:srgbClr val="F79646"/>
            </a:solidFill>
            <a:prstDash val="solid"/>
            <a:headEnd type="none" w="med" len="med"/>
            <a:tailEnd type="none" w="med" len="med"/>
          </a:ln>
        </p:spPr>
        <p:txBody>
          <a:bodyPr lIns="17998" tIns="0" rIns="17998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       如果一个力作用在物体上，物体在这个力的方向上移动了一段距离，这个力对物体做了功。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1133</Words>
  <Application>Microsoft Office PowerPoint</Application>
  <PresentationFormat>自定义</PresentationFormat>
  <Paragraphs>150</Paragraphs>
  <Slides>31</Slides>
  <Notes>0</Notes>
  <HiddenSlides>5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主题​​</vt:lpstr>
      <vt:lpstr>第十一章 第１节 功</vt:lpstr>
      <vt:lpstr>幻灯片 2</vt:lpstr>
      <vt:lpstr>幻灯片 3</vt:lpstr>
      <vt:lpstr>教学目标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 分析推理 </vt:lpstr>
      <vt:lpstr>幻灯片 25</vt:lpstr>
      <vt:lpstr>幻灯片 26</vt:lpstr>
      <vt:lpstr>例题：质量为50Kg雪橇上装载了350Kg的   货物，一匹马拉着它匀速运到3000m外的货场。如果雪橇行进中受到的摩擦力是800N，求马运货时做的功？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China</cp:lastModifiedBy>
  <cp:revision>4</cp:revision>
  <dcterms:created xsi:type="dcterms:W3CDTF">2019-04-28T05:24:00Z</dcterms:created>
  <dcterms:modified xsi:type="dcterms:W3CDTF">2019-04-29T13:19:07Z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2052-11.3.0.8513</vt:lpwstr>
  </property>
</Properties>
</file>