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docx" ContentType="application/vnd.openxmlformats-officedocument.oleObject"/>
  <Default Extension="bin" ContentType="application/vnd.openxmlformats-officedocument.oleObject"/>
  <Default Extension="png" ContentType="image/png"/>
  <Default Extension="wmf" ContentType="image/x-wmf"/>
  <Default Extension="emf" ContentType="image/x-emf"/>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 Id="rId5" Type="http://schemas.openxmlformats.org/officeDocument/2006/relationships/custom-properties" Target="docProps/custom.xml" /></Relationships>
</file>

<file path=ppt/presentation.xml><?xml version="1.0" encoding="utf-8"?>
<!--Generated by Aspose.Slides for Java 20.11-->
<p:presentation xmlns:r="http://schemas.openxmlformats.org/officeDocument/2006/relationships" xmlns:a="http://schemas.openxmlformats.org/drawingml/2006/main" xmlns:p="http://schemas.openxmlformats.org/presentationml/2006/main">
  <p:sldMasterIdLst>
    <p:sldMasterId id="2147483648" r:id="rId1"/>
  </p:sldMasterIdLst>
  <p:notesMasterIdLst>
    <p:notesMasterId r:id="rId2"/>
  </p:notesMasterIdLst>
  <p:sldIdLst>
    <p:sldId id="409" r:id="rId3"/>
    <p:sldId id="410" r:id="rId4"/>
    <p:sldId id="411" r:id="rId5"/>
    <p:sldId id="412" r:id="rId6"/>
    <p:sldId id="413" r:id="rId7"/>
    <p:sldId id="414" r:id="rId8"/>
    <p:sldId id="415" r:id="rId9"/>
    <p:sldId id="416" r:id="rId10"/>
    <p:sldId id="417" r:id="rId11"/>
    <p:sldId id="418" r:id="rId12"/>
    <p:sldId id="419" r:id="rId13"/>
    <p:sldId id="420" r:id="rId14"/>
    <p:sldId id="421" r:id="rId15"/>
    <p:sldId id="422" r:id="rId16"/>
    <p:sldId id="423" r:id="rId17"/>
    <p:sldId id="424" r:id="rId18"/>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99" d="100"/>
          <a:sy n="99" d="100"/>
        </p:scale>
        <p:origin x="84" y="582"/>
      </p:cViewPr>
      <p:guideLst>
        <p:guide orient="horz" pos="2213"/>
        <p:guide pos="3816"/>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tags" Target="tags/tag87.xml" /><Relationship Id="rId2" Type="http://schemas.openxmlformats.org/officeDocument/2006/relationships/notesMaster" Target="notesMasters/notesMaster1.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heme" Target="theme/theme1.xml" /><Relationship Id="rId23" Type="http://schemas.openxmlformats.org/officeDocument/2006/relationships/tableStyles" Target="tableStyles.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3.emf" /></Relationships>
</file>

<file path=ppt/drawings/_rels/vmlDrawing2.vml.rels>&#65279;<?xml version="1.0" encoding="utf-8" standalone="yes"?><Relationships xmlns="http://schemas.openxmlformats.org/package/2006/relationships"><Relationship Id="rId1" Type="http://schemas.openxmlformats.org/officeDocument/2006/relationships/image" Target="../media/image12.wmf" /></Relationships>
</file>

<file path=ppt/drawings/_rels/vmlDrawing3.vml.rels>&#65279;<?xml version="1.0" encoding="utf-8" standalone="yes"?><Relationships xmlns="http://schemas.openxmlformats.org/package/2006/relationships"><Relationship Id="rId1" Type="http://schemas.openxmlformats.org/officeDocument/2006/relationships/image" Target="../media/image15.wmf" /></Relationships>
</file>

<file path=ppt/drawings/_rels/vmlDrawing4.vml.rels>&#65279;<?xml version="1.0" encoding="utf-8" standalone="yes"?><Relationships xmlns="http://schemas.openxmlformats.org/package/2006/relationships"><Relationship Id="rId1" Type="http://schemas.openxmlformats.org/officeDocument/2006/relationships/image" Target="../media/image18.wmf" /><Relationship Id="rId2" Type="http://schemas.openxmlformats.org/officeDocument/2006/relationships/image" Target="../media/image19.wmf" /></Relationships>
</file>

<file path=ppt/drawings/_rels/vmlDrawing5.vml.rels>&#65279;<?xml version="1.0" encoding="utf-8" standalone="yes"?><Relationships xmlns="http://schemas.openxmlformats.org/package/2006/relationships"><Relationship Id="rId1" Type="http://schemas.openxmlformats.org/officeDocument/2006/relationships/image" Target="../media/image22.wmf"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
        <p:nvSpPr>
          <p:cNvPr id="2" name="幻灯片图像占位符 1"/>
          <p:cNvSpPr/>
          <p:nvPr>
            <p:ph type="sldImg" idx="2"/>
          </p:nvPr>
        </p:nvSpPr>
        <p:spPr/>
      </p:sp>
      <p:sp>
        <p:nvSpPr>
          <p:cNvPr id="3" name="文本占位符 2"/>
          <p:cNvSpPr/>
          <p:nvPr>
            <p:ph type="body" idx="3"/>
          </p:nvPr>
        </p:nvSpPr>
        <p:spPr/>
        <p:txBody>
          <a:bodyPr/>
          <a:lstStyle/>
          <a:p>
            <a:endParaRPr lang="zh-CN" altLang="en-US"/>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tags" Target="../tags/tag1.xml" /><Relationship Id="rId2" Type="http://schemas.openxmlformats.org/officeDocument/2006/relationships/tags" Target="../tags/tag2.xml" /><Relationship Id="rId3" Type="http://schemas.openxmlformats.org/officeDocument/2006/relationships/tags" Target="../tags/tag3.xml" /><Relationship Id="rId4" Type="http://schemas.openxmlformats.org/officeDocument/2006/relationships/tags" Target="../tags/tag4.xml" /><Relationship Id="rId5" Type="http://schemas.openxmlformats.org/officeDocument/2006/relationships/tags" Target="../tags/tag5.xml" /><Relationship Id="rId6"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tags" Target="../tags/tag48.xml" /><Relationship Id="rId2" Type="http://schemas.openxmlformats.org/officeDocument/2006/relationships/tags" Target="../tags/tag49.xml" /><Relationship Id="rId3" Type="http://schemas.openxmlformats.org/officeDocument/2006/relationships/tags" Target="../tags/tag50.xml" /><Relationship Id="rId4" Type="http://schemas.openxmlformats.org/officeDocument/2006/relationships/tags" Target="../tags/tag51.xml" /><Relationship Id="rId5"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tags" Target="../tags/tag52.xml" /><Relationship Id="rId2" Type="http://schemas.openxmlformats.org/officeDocument/2006/relationships/tags" Target="../tags/tag53.xml" /><Relationship Id="rId3" Type="http://schemas.openxmlformats.org/officeDocument/2006/relationships/tags" Target="../tags/tag54.xml" /><Relationship Id="rId4" Type="http://schemas.openxmlformats.org/officeDocument/2006/relationships/tags" Target="../tags/tag55.xml" /><Relationship Id="rId5" Type="http://schemas.openxmlformats.org/officeDocument/2006/relationships/tags" Target="../tags/tag56.xml" /><Relationship Id="rId6"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tags" Target="../tags/tag6.xml" /><Relationship Id="rId2" Type="http://schemas.openxmlformats.org/officeDocument/2006/relationships/tags" Target="../tags/tag7.xml" /><Relationship Id="rId3" Type="http://schemas.openxmlformats.org/officeDocument/2006/relationships/tags" Target="../tags/tag8.xml" /><Relationship Id="rId4" Type="http://schemas.openxmlformats.org/officeDocument/2006/relationships/tags" Target="../tags/tag9.xml" /><Relationship Id="rId5" Type="http://schemas.openxmlformats.org/officeDocument/2006/relationships/tags" Target="../tags/tag10.xml" /><Relationship Id="rId6"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tags" Target="../tags/tag11.xml" /><Relationship Id="rId2" Type="http://schemas.openxmlformats.org/officeDocument/2006/relationships/tags" Target="../tags/tag12.xml" /><Relationship Id="rId3" Type="http://schemas.openxmlformats.org/officeDocument/2006/relationships/tags" Target="../tags/tag13.xml" /><Relationship Id="rId4" Type="http://schemas.openxmlformats.org/officeDocument/2006/relationships/tags" Target="../tags/tag14.xml" /><Relationship Id="rId5" Type="http://schemas.openxmlformats.org/officeDocument/2006/relationships/tags" Target="../tags/tag15.xml" /><Relationship Id="rId6"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tags" Target="../tags/tag16.xml" /><Relationship Id="rId2" Type="http://schemas.openxmlformats.org/officeDocument/2006/relationships/tags" Target="../tags/tag17.xml" /><Relationship Id="rId3" Type="http://schemas.openxmlformats.org/officeDocument/2006/relationships/tags" Target="../tags/tag18.xml" /><Relationship Id="rId4" Type="http://schemas.openxmlformats.org/officeDocument/2006/relationships/tags" Target="../tags/tag19.xml" /><Relationship Id="rId5" Type="http://schemas.openxmlformats.org/officeDocument/2006/relationships/tags" Target="../tags/tag20.xml" /><Relationship Id="rId6" Type="http://schemas.openxmlformats.org/officeDocument/2006/relationships/tags" Target="../tags/tag21.xml" /><Relationship Id="rId7"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tags" Target="../tags/tag22.xml" /><Relationship Id="rId2" Type="http://schemas.openxmlformats.org/officeDocument/2006/relationships/tags" Target="../tags/tag23.xml" /><Relationship Id="rId3" Type="http://schemas.openxmlformats.org/officeDocument/2006/relationships/tags" Target="../tags/tag24.xml" /><Relationship Id="rId4" Type="http://schemas.openxmlformats.org/officeDocument/2006/relationships/tags" Target="../tags/tag25.xml" /><Relationship Id="rId5" Type="http://schemas.openxmlformats.org/officeDocument/2006/relationships/tags" Target="../tags/tag26.xml" /><Relationship Id="rId6" Type="http://schemas.openxmlformats.org/officeDocument/2006/relationships/tags" Target="../tags/tag27.xml" /><Relationship Id="rId7" Type="http://schemas.openxmlformats.org/officeDocument/2006/relationships/tags" Target="../tags/tag28.xml" /><Relationship Id="rId8" Type="http://schemas.openxmlformats.org/officeDocument/2006/relationships/tags" Target="../tags/tag29.xml" /><Relationship Id="rId9"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tags" Target="../tags/tag30.xml" /><Relationship Id="rId2" Type="http://schemas.openxmlformats.org/officeDocument/2006/relationships/tags" Target="../tags/tag31.xml" /><Relationship Id="rId3" Type="http://schemas.openxmlformats.org/officeDocument/2006/relationships/tags" Target="../tags/tag32.xml" /><Relationship Id="rId4" Type="http://schemas.openxmlformats.org/officeDocument/2006/relationships/tags" Target="../tags/tag33.xml" /><Relationship Id="rId5"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tags" Target="../tags/tag34.xml" /><Relationship Id="rId2" Type="http://schemas.openxmlformats.org/officeDocument/2006/relationships/tags" Target="../tags/tag35.xml" /><Relationship Id="rId3" Type="http://schemas.openxmlformats.org/officeDocument/2006/relationships/tags" Target="../tags/tag36.xml" /><Relationship Id="rId4"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tags" Target="../tags/tag37.xml" /><Relationship Id="rId2" Type="http://schemas.openxmlformats.org/officeDocument/2006/relationships/tags" Target="../tags/tag38.xml" /><Relationship Id="rId3" Type="http://schemas.openxmlformats.org/officeDocument/2006/relationships/tags" Target="../tags/tag39.xml" /><Relationship Id="rId4" Type="http://schemas.openxmlformats.org/officeDocument/2006/relationships/tags" Target="../tags/tag40.xml" /><Relationship Id="rId5" Type="http://schemas.openxmlformats.org/officeDocument/2006/relationships/tags" Target="../tags/tag41.xml" /><Relationship Id="rId6" Type="http://schemas.openxmlformats.org/officeDocument/2006/relationships/tags" Target="../tags/tag42.xml" /><Relationship Id="rId7"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tags" Target="../tags/tag43.xml" /><Relationship Id="rId2" Type="http://schemas.openxmlformats.org/officeDocument/2006/relationships/tags" Target="../tags/tag44.xml" /><Relationship Id="rId3" Type="http://schemas.openxmlformats.org/officeDocument/2006/relationships/tags" Target="../tags/tag45.xml" /><Relationship Id="rId4" Type="http://schemas.openxmlformats.org/officeDocument/2006/relationships/tags" Target="../tags/tag46.xml" /><Relationship Id="rId5" Type="http://schemas.openxmlformats.org/officeDocument/2006/relationships/tags" Target="../tags/tag47.xml" /><Relationship Id="rId6"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标题 1"/>
          <p:cNvSpPr>
            <a:spLocks noGrp="1"/>
          </p:cNvSpPr>
          <p:nvPr>
            <p:ph type="ctrTitle" hasCustomPrompt="1"/>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a:t>单击此处编辑标题</a:t>
            </a:r>
            <a:endParaRPr lang="zh-CN" altLang="en-US"/>
          </a:p>
        </p:txBody>
      </p:sp>
      <p:sp>
        <p:nvSpPr>
          <p:cNvPr id="3" name="副标题 2"/>
          <p:cNvSpPr>
            <a:spLocks noGrp="1"/>
          </p:cNvSpPr>
          <p:nvPr>
            <p:ph type="subTitle" idx="1" hasCustomPrompt="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单击此处编辑副标题</a:t>
            </a:r>
            <a:endParaRPr lang="zh-CN" altLang="en-US"/>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内容">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末尾幻灯片">
    <p:spTree>
      <p:nvGrpSpPr>
        <p:cNvPr id="1" name=""/>
        <p:cNvGrpSpPr/>
        <p:nvPr/>
      </p:nvGrpSpPr>
      <p:grpSpPr>
        <a:xfrm>
          <a:off x="0" y="0"/>
          <a: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a:t>单击此处编辑母版文本样式</a:t>
            </a:r>
            <a:endParaRPr lang="zh-CN" alt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a:t>单击此处编辑标题</a:t>
            </a:r>
            <a:endParaRPr lang="zh-CN" altLang="en-US"/>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单击此处编辑文本</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endParaRPr lang="zh-CN" altLang="en-US"/>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a:sym typeface="+mn-ea"/>
              </a:rPr>
              <a:t>单击此处编辑母版文本样式</a:t>
            </a:r>
            <a:endParaRPr>
              <a:sym typeface="+mn-ea"/>
            </a:endParaRPr>
          </a:p>
          <a:p>
            <a:pPr lvl="1"/>
            <a:r>
              <a:rPr>
                <a:sym typeface="+mn-ea"/>
              </a:rPr>
              <a:t>第二级</a:t>
            </a:r>
            <a:endParaRPr>
              <a:sym typeface="+mn-ea"/>
            </a:endParaRPr>
          </a:p>
          <a:p>
            <a:pPr lvl="2"/>
            <a:r>
              <a:rPr>
                <a:sym typeface="+mn-ea"/>
              </a:rPr>
              <a:t>第三级</a:t>
            </a:r>
            <a:endParaRPr>
              <a:sym typeface="+mn-ea"/>
            </a:endParaRPr>
          </a:p>
          <a:p>
            <a:pPr lvl="3"/>
            <a:r>
              <a:rPr>
                <a:sym typeface="+mn-ea"/>
              </a:rPr>
              <a:t>第四级</a:t>
            </a:r>
            <a:endParaRPr>
              <a:sym typeface="+mn-ea"/>
            </a:endParaRPr>
          </a:p>
          <a:p>
            <a:pPr lvl="4"/>
            <a:r>
              <a:rPr>
                <a:sym typeface="+mn-ea"/>
              </a:rPr>
              <a:t>第五级</a:t>
            </a:r>
            <a:endParaRPr>
              <a:sym typeface="+mn-ea"/>
            </a:endParaRP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图片与标题">
    <p:spTree>
      <p:nvGrpSpPr>
        <p:cNvPr id="1" name=""/>
        <p:cNvGrpSpPr/>
        <p:nvPr/>
      </p:nvGrpSpPr>
      <p:grpSpPr>
        <a:xfrm>
          <a:off x="0" y="0"/>
          <a: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a:sym typeface="+mn-ea"/>
            </a:endParaRPr>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
            </a:fld>
            <a:endParaRPr lang="zh-CN" altLang="en-US"/>
          </a:p>
        </p:txBody>
      </p:sp>
      <p:sp>
        <p:nvSpPr>
          <p:cNvPr id="6" name="页脚占位符 5"/>
          <p:cNvSpPr>
            <a:spLocks noGrp="1"/>
          </p:cNvSpPr>
          <p:nvPr>
            <p:ph type="ftr" sz="quarter" idx="11"/>
            <p:custDataLst>
              <p:tags r:id="rId4"/>
            </p:custDataLst>
          </p:nvPr>
        </p:nvSpPr>
        <p:spPr/>
        <p:txBody>
          <a:bodyPr/>
          <a:lstStyle/>
          <a:p>
            <a:endParaRPr lang="zh-CN" altLang="en-US"/>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endParaRPr lang="zh-CN" alt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竖排标题与文本">
    <p:spTree>
      <p:nvGrpSpPr>
        <p:cNvPr id="1" name=""/>
        <p:cNvGrpSpPr/>
        <p:nvPr/>
      </p:nvGrpSpPr>
      <p:grpSpPr>
        <a:xfrm>
          <a:off x="0" y="0"/>
          <a: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a:sym typeface="+mn-ea"/>
              </a:rPr>
              <a:t>单击此处编辑标题</a:t>
            </a:r>
            <a:endParaRPr>
              <a:sym typeface="+mn-ea"/>
            </a:endParaRP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
            </a:fld>
            <a:endParaRPr lang="zh-CN" alt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ags" Target="../tags/tag57.xml" /><Relationship Id="rId13" Type="http://schemas.openxmlformats.org/officeDocument/2006/relationships/tags" Target="../tags/tag58.xml" /><Relationship Id="rId14" Type="http://schemas.openxmlformats.org/officeDocument/2006/relationships/tags" Target="../tags/tag59.xml" /><Relationship Id="rId15" Type="http://schemas.openxmlformats.org/officeDocument/2006/relationships/tags" Target="../tags/tag60.xml" /><Relationship Id="rId16" Type="http://schemas.openxmlformats.org/officeDocument/2006/relationships/tags" Target="../tags/tag61.xml" /><Relationship Id="rId17" Type="http://schemas.openxmlformats.org/officeDocument/2006/relationships/image" Target="../media/image1.jpeg" /><Relationship Id="rId18" Type="http://schemas.openxmlformats.org/officeDocument/2006/relationships/tags" Target="../tags/tag62.xml" /><Relationship Id="rId19"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Pr>
        <a:blipFill rotWithShape="0">
          <a:blip r:embed="rId17"/>
          <a:stretch>
            <a:fillRect/>
          </a:stretch>
        </a:blipFill>
        <a:effectLst/>
      </p:bgPr>
    </p:bg>
    <p:spTree>
      <p:nvGrpSpPr>
        <p:cNvPr id="1" name=""/>
        <p:cNvGrpSpPr/>
        <p:nvPr/>
      </p:nvGrpSpPr>
      <p:grpSpPr>
        <a:xfrm>
          <a:off x="0" y="0"/>
          <a: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a:t>单击此处编辑母版标题样式</a:t>
            </a:r>
            <a:endParaRPr lang="zh-CN" altLang="en-US"/>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t/>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t>0</a:t>
            </a:fld>
            <a:endParaRPr lang="zh-CN" altLang="en-US"/>
          </a:p>
        </p:txBody>
      </p:sp>
    </p:spTree>
    <p:custDataLst>
      <p:tags r:id="rId18"/>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ct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ct val="0"/>
        </a:spcBef>
        <a:spcAft>
          <a:spcPts val="600"/>
        </a:spcAft>
        <a:buFont typeface="Arial" panose="020b0604020202020204" pitchFamily="34" charset="0"/>
        <a:buChar char="●"/>
        <a:tabLst>
          <a:tab pos="1609725"/>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ct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ct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ct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tags" Target="../tags/tag63.xml" /><Relationship Id="rId3" Type="http://schemas.openxmlformats.org/officeDocument/2006/relationships/tags" Target="../tags/tag64.xml" /><Relationship Id="rId4" Type="http://schemas.openxmlformats.org/officeDocument/2006/relationships/tags" Target="../tags/tag65.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75.xml" /><Relationship Id="rId3" Type="http://schemas.openxmlformats.org/officeDocument/2006/relationships/image" Target="file:///C:\Documents%20and%20Settings\Administrator\&#26700;&#38754;\W&#27827;&#21271;&#29289;&#29702;&#38754;&#23545;&#38754;\EP405.TIF" TargetMode="External" /><Relationship Id="rId4" Type="http://schemas.openxmlformats.org/officeDocument/2006/relationships/image" Target="../media/image13.png" /><Relationship Id="rId5" Type="http://schemas.openxmlformats.org/officeDocument/2006/relationships/tags" Target="../tags/tag76.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77.xml" /><Relationship Id="rId3" Type="http://schemas.openxmlformats.org/officeDocument/2006/relationships/image" Target="file:///C:\Documents%20and%20Settings\Administrator\&#26700;&#38754;\W&#27827;&#21271;&#29289;&#29702;&#38754;&#23545;&#38754;\EP406.TIF" TargetMode="External" /><Relationship Id="rId4" Type="http://schemas.openxmlformats.org/officeDocument/2006/relationships/image" Target="../media/image14.png" /><Relationship Id="rId5" Type="http://schemas.openxmlformats.org/officeDocument/2006/relationships/oleObject" Target="../embeddings/oleObject2.bin" TargetMode="Internal" /><Relationship Id="rId6" Type="http://schemas.openxmlformats.org/officeDocument/2006/relationships/image" Target="../media/image15.wmf" /><Relationship Id="rId7" Type="http://schemas.openxmlformats.org/officeDocument/2006/relationships/tags" Target="../tags/tag78.xml" /><Relationship Id="rId8" Type="http://schemas.openxmlformats.org/officeDocument/2006/relationships/vmlDrawing" Target="../drawings/vmlDrawing3.v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79.xml" /><Relationship Id="rId3" Type="http://schemas.openxmlformats.org/officeDocument/2006/relationships/image" Target="file:///C:\Documents%20and%20Settings\Administrator\&#26700;&#38754;\W&#27827;&#21271;&#29289;&#29702;&#38754;&#23545;&#38754;\EP409.TIF" TargetMode="External" /><Relationship Id="rId4" Type="http://schemas.openxmlformats.org/officeDocument/2006/relationships/image" Target="../media/image16.png" /><Relationship Id="rId5" Type="http://schemas.openxmlformats.org/officeDocument/2006/relationships/tags" Target="../tags/tag80.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vmlDrawing" Target="../drawings/vmlDrawing4.vml" /><Relationship Id="rId2" Type="http://schemas.openxmlformats.org/officeDocument/2006/relationships/tags" Target="../tags/tag81.xml" /><Relationship Id="rId3" Type="http://schemas.openxmlformats.org/officeDocument/2006/relationships/image" Target="file:///C:\Documents%20and%20Settings\Administrator\&#26700;&#38754;\W&#27827;&#21271;&#29289;&#29702;&#38754;&#23545;&#38754;\EP407.TIF" TargetMode="External" /><Relationship Id="rId4" Type="http://schemas.openxmlformats.org/officeDocument/2006/relationships/image" Target="../media/image17.png" /><Relationship Id="rId5" Type="http://schemas.openxmlformats.org/officeDocument/2006/relationships/oleObject" Target="../embeddings/oleObject3.bin" TargetMode="Internal" /><Relationship Id="rId6" Type="http://schemas.openxmlformats.org/officeDocument/2006/relationships/image" Target="../media/image18.wmf" /><Relationship Id="rId7" Type="http://schemas.openxmlformats.org/officeDocument/2006/relationships/oleObject" Target="../embeddings/oleObject4.bin" TargetMode="Internal" /><Relationship Id="rId8" Type="http://schemas.openxmlformats.org/officeDocument/2006/relationships/image" Target="../media/image19.wmf" /><Relationship Id="rId9" Type="http://schemas.openxmlformats.org/officeDocument/2006/relationships/tags" Target="../tags/tag8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83.xml" /><Relationship Id="rId3" Type="http://schemas.openxmlformats.org/officeDocument/2006/relationships/image" Target="file:///C:\Documents%20and%20Settings\Administrator\&#26700;&#38754;\W&#27827;&#21271;&#29289;&#29702;&#38754;&#23545;&#38754;\EP408.TIF" TargetMode="External" /><Relationship Id="rId4" Type="http://schemas.openxmlformats.org/officeDocument/2006/relationships/image" Target="../media/image20.png" /><Relationship Id="rId5" Type="http://schemas.openxmlformats.org/officeDocument/2006/relationships/tags" Target="../tags/tag84.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file:///C:\Documents%20and%20Settings\Administrator\&#26700;&#38754;\W&#27827;&#21271;&#29289;&#29702;&#38754;&#23545;&#38754;\EP410A.TIF" TargetMode="External" /><Relationship Id="rId3" Type="http://schemas.openxmlformats.org/officeDocument/2006/relationships/image" Target="../media/image21.png" /><Relationship Id="rId4" Type="http://schemas.openxmlformats.org/officeDocument/2006/relationships/oleObject" Target="../embeddings/oleObject5.bin" TargetMode="Internal" /><Relationship Id="rId5" Type="http://schemas.openxmlformats.org/officeDocument/2006/relationships/image" Target="../media/image22.wmf" /><Relationship Id="rId6" Type="http://schemas.openxmlformats.org/officeDocument/2006/relationships/tags" Target="../tags/tag85.xml" /><Relationship Id="rId7" Type="http://schemas.openxmlformats.org/officeDocument/2006/relationships/vmlDrawing" Target="../drawings/vmlDrawing5.v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file:///C:\Documents%20and%20Settings\Administrator\&#26700;&#38754;\W&#27827;&#21271;&#29289;&#29702;&#38754;&#23545;&#38754;\EP412.TIF" TargetMode="External" /><Relationship Id="rId3" Type="http://schemas.openxmlformats.org/officeDocument/2006/relationships/image" Target="../media/image23.png" /><Relationship Id="rId4" Type="http://schemas.openxmlformats.org/officeDocument/2006/relationships/image" Target="../media/image24.png" /><Relationship Id="rId5" Type="http://schemas.openxmlformats.org/officeDocument/2006/relationships/tags" Target="../tags/tag86.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66.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67.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file:///C:\Documents%20and%20Settings\Administrator\&#26700;&#38754;\W&#27827;&#21271;&#29289;&#29702;&#38754;&#23545;&#38754;\EP410.TIF" TargetMode="External" /><Relationship Id="rId3" Type="http://schemas.openxmlformats.org/officeDocument/2006/relationships/image" Target="../media/image2.png" /><Relationship Id="rId4" Type="http://schemas.openxmlformats.org/officeDocument/2006/relationships/tags" Target="../tags/tag68.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1.xml" /><Relationship Id="rId3" Type="http://schemas.openxmlformats.org/officeDocument/2006/relationships/image" Target="file:///C:\Documents%20and%20Settings\Administrator\&#26700;&#38754;\W&#27827;&#21271;&#29289;&#29702;&#38754;&#23545;&#38754;\EP410.TIF" TargetMode="External" /><Relationship Id="rId4" Type="http://schemas.openxmlformats.org/officeDocument/2006/relationships/image" Target="../media/image2.png" /><Relationship Id="rId5" Type="http://schemas.openxmlformats.org/officeDocument/2006/relationships/tags" Target="../tags/tag69.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oleObject" Target="../embeddings/Document1.docx" TargetMode="Internal" /><Relationship Id="rId3" Type="http://schemas.openxmlformats.org/officeDocument/2006/relationships/image" Target="../media/image3.emf" /><Relationship Id="rId4" Type="http://schemas.openxmlformats.org/officeDocument/2006/relationships/tags" Target="../tags/tag70.xml" /><Relationship Id="rId5" Type="http://schemas.openxmlformats.org/officeDocument/2006/relationships/vmlDrawing" Target="../drawings/vmlDrawing1.v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71.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image" Target="../media/image4.png" /><Relationship Id="rId3" Type="http://schemas.openxmlformats.org/officeDocument/2006/relationships/image" Target="../media/image5.png" /><Relationship Id="rId4" Type="http://schemas.openxmlformats.org/officeDocument/2006/relationships/image" Target="../media/image6.png" /><Relationship Id="rId5" Type="http://schemas.openxmlformats.org/officeDocument/2006/relationships/image" Target="../media/image7.png" /><Relationship Id="rId6" Type="http://schemas.openxmlformats.org/officeDocument/2006/relationships/image" Target="../media/image8.png" /><Relationship Id="rId7" Type="http://schemas.openxmlformats.org/officeDocument/2006/relationships/image" Target="../media/image9.png" /><Relationship Id="rId8" Type="http://schemas.openxmlformats.org/officeDocument/2006/relationships/image" Target="../media/image10.png" /><Relationship Id="rId9" Type="http://schemas.openxmlformats.org/officeDocument/2006/relationships/tags" Target="../tags/tag7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tags" Target="../tags/tag73.xml" /><Relationship Id="rId3" Type="http://schemas.openxmlformats.org/officeDocument/2006/relationships/image" Target="file:///C:\Documents%20and%20Settings\Administrator\&#26700;&#38754;\W&#27827;&#21271;&#29289;&#29702;&#38754;&#23545;&#38754;\EP404.TIF" TargetMode="External" /><Relationship Id="rId4" Type="http://schemas.openxmlformats.org/officeDocument/2006/relationships/image" Target="../media/image11.png" /><Relationship Id="rId5" Type="http://schemas.openxmlformats.org/officeDocument/2006/relationships/oleObject" Target="../embeddings/oleObject1.bin" TargetMode="Internal" /><Relationship Id="rId6" Type="http://schemas.openxmlformats.org/officeDocument/2006/relationships/image" Target="../media/image12.wmf" /><Relationship Id="rId7" Type="http://schemas.openxmlformats.org/officeDocument/2006/relationships/tags" Target="../tags/tag74.xml" /><Relationship Id="rId8" Type="http://schemas.openxmlformats.org/officeDocument/2006/relationships/vmlDrawing" Target="../drawings/vmlDrawing2.v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标题 1"/>
          <p:cNvSpPr>
            <a:spLocks noGrp="1"/>
          </p:cNvSpPr>
          <p:nvPr>
            <p:ph type="ctrTitle"/>
            <p:custDataLst>
              <p:tags r:id="rId2"/>
            </p:custDataLst>
          </p:nvPr>
        </p:nvSpPr>
        <p:spPr/>
        <p:txBody>
          <a:bodyPr/>
          <a:lstStyle/>
          <a:p>
            <a:r>
              <a:rPr lang="zh-CN" altLang="zh-CN"/>
              <a:t>第六讲  测量小灯泡功率</a:t>
            </a:r>
            <a:endParaRPr lang="zh-CN" altLang="zh-CN"/>
          </a:p>
        </p:txBody>
      </p:sp>
      <p:sp>
        <p:nvSpPr>
          <p:cNvPr id="3" name="副标题 2"/>
          <p:cNvSpPr>
            <a:spLocks noGrp="1"/>
          </p:cNvSpPr>
          <p:nvPr>
            <p:ph type="subTitle" idx="1"/>
            <p:custDataLst>
              <p:tags r:id="rId3"/>
            </p:custDataLst>
          </p:nvPr>
        </p:nvSpPr>
        <p:spPr>
          <a:xfrm>
            <a:off x="9030335" y="5581015"/>
            <a:ext cx="2919095" cy="1125855"/>
          </a:xfrm>
        </p:spPr>
        <p:txBody>
          <a:bodyPr/>
          <a:lstStyle/>
          <a:p>
            <a:r>
              <a:rPr lang="zh-CN" altLang="en-US" sz="3200"/>
              <a:t>一轮系统复习</a:t>
            </a:r>
            <a:endParaRPr lang="zh-CN" altLang="en-US" sz="3200"/>
          </a:p>
        </p:txBody>
      </p:sp>
    </p:spTree>
    <p:custDataLst>
      <p:tags r:id="rId4"/>
    </p:custDataLst>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2" name="表格 1"/>
          <p:cNvGraphicFramePr>
            <a:graphicFrameLocks noGrp="1"/>
          </p:cNvGraphicFramePr>
          <p:nvPr>
            <p:custDataLst>
              <p:tags r:id="rId2"/>
            </p:custDataLst>
          </p:nvPr>
        </p:nvGraphicFramePr>
        <p:xfrm>
          <a:off x="723802" y="1143238"/>
          <a:ext cx="10744200" cy="4572000"/>
        </p:xfrm>
        <a:graphic>
          <a:graphicData uri="http://schemas.openxmlformats.org/drawingml/2006/table">
            <a:tbl>
              <a:tblPr firstRow="1" bandRow="1">
                <a:tableStyleId>{5940675A-B579-460E-94D1-54222C63F5DA}</a:tableStyleId>
              </a:tblPr>
              <a:tblGrid>
                <a:gridCol w="545465"/>
                <a:gridCol w="3314700"/>
                <a:gridCol w="3007360"/>
                <a:gridCol w="3876675"/>
              </a:tblGrid>
              <a:tr h="640080">
                <a:tc rowSpan="2">
                  <a:txBody>
                    <a:bodyPr vert="horz" wrap="square"/>
                    <a:lstStyle/>
                    <a:p>
                      <a:pPr fontAlgn="auto">
                        <a:lnSpc>
                          <a:spcPct val="150000"/>
                        </a:lnSpc>
                        <a:buNone/>
                      </a:pPr>
                      <a:r>
                        <a:rPr lang="zh-CN" altLang="en-US" sz="2400">
                          <a:latin typeface="黑体" panose="02010609060101010101" pitchFamily="49" charset="-122"/>
                          <a:ea typeface="黑体" panose="02010609060101010101" pitchFamily="49" charset="-122"/>
                        </a:rPr>
                        <a:t>缺电流表</a:t>
                      </a:r>
                      <a:endParaRPr lang="zh-CN" altLang="en-US" sz="2400">
                        <a:latin typeface="黑体" panose="02010609060101010101" pitchFamily="49" charset="-122"/>
                        <a:ea typeface="黑体" panose="02010609060101010101" pitchFamily="49" charset="-122"/>
                      </a:endParaRPr>
                    </a:p>
                  </a:txBody>
                  <a:tcPr marL="91430" marR="91430" marT="45715" marB="45715" anchor="ctr" anchorCtr="1"/>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设计思路</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电路设计</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实验步骤及表达式</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r>
              <a:tr h="3931920">
                <a:tc vMerge="1">
                  <a:txBody>
                    <a:bodyPr vert="horz" wrap="square"/>
                    <a:lstStyle/>
                    <a:p/>
                  </a:txBody>
                  <a:tcPr/>
                </a:tc>
                <a:tc>
                  <a:txBody>
                    <a:bodyPr vert="horz" wrap="square"/>
                    <a:lstStyle/>
                    <a:p>
                      <a:pPr fontAlgn="auto">
                        <a:lnSpc>
                          <a:spcPct val="150000"/>
                        </a:lnSpc>
                        <a:buNone/>
                      </a:pPr>
                      <a:r>
                        <a:rPr lang="zh-CN" altLang="en-US" sz="2400">
                          <a:latin typeface="Times New Roman" panose="02020603050405020304" pitchFamily="18" charset="0"/>
                          <a:cs typeface="Times New Roman" panose="02020603050405020304" pitchFamily="18" charset="0"/>
                        </a:rPr>
                        <a:t>使阻值已知的定值电阻(或最大阻值已知的滑动变阻器)与小灯泡串联，利用串联电路中电流处处相等的特点来确定通过小灯泡的电流</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c>
                  <a:txBody>
                    <a:bodyPr vert="horz" wrap="square"/>
                    <a:lstStyle/>
                    <a:p>
                      <a:pPr fontAlgn="auto">
                        <a:lnSpc>
                          <a:spcPct val="150000"/>
                        </a:lnSpc>
                        <a:buNone/>
                      </a:pP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c>
                  <a:txBody>
                    <a:bodyPr vert="horz" wrap="square"/>
                    <a:lstStyle/>
                    <a:p>
                      <a:pPr fontAlgn="auto">
                        <a:lnSpc>
                          <a:spcPct val="150000"/>
                        </a:lnSpc>
                        <a:buNone/>
                      </a:pPr>
                      <a:r>
                        <a:rPr lang="zh-CN" altLang="en-US" sz="2400">
                          <a:latin typeface="Times New Roman" panose="02020603050405020304" pitchFamily="18" charset="0"/>
                          <a:cs typeface="Times New Roman" panose="02020603050405020304" pitchFamily="18" charset="0"/>
                        </a:rPr>
                        <a:t>(1)闭合S、S</a:t>
                      </a:r>
                      <a:r>
                        <a:rPr lang="zh-CN" altLang="en-US" sz="2400" baseline="-25000">
                          <a:solidFill>
                            <a:schemeClr val="tx1"/>
                          </a:solidFill>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，移动滑动变阻器滑片，使电压表的读数为________；</a:t>
                      </a:r>
                      <a:endParaRPr lang="zh-CN" altLang="en-US" sz="2400">
                        <a:latin typeface="Times New Roman" panose="02020603050405020304" pitchFamily="18" charset="0"/>
                        <a:cs typeface="Times New Roman" panose="02020603050405020304" pitchFamily="18" charset="0"/>
                      </a:endParaRPr>
                    </a:p>
                    <a:p>
                      <a:pPr fontAlgn="auto">
                        <a:lnSpc>
                          <a:spcPct val="150000"/>
                        </a:lnSpc>
                        <a:buNone/>
                      </a:pPr>
                      <a:r>
                        <a:rPr lang="zh-CN" altLang="en-US" sz="2400">
                          <a:latin typeface="Times New Roman" panose="02020603050405020304" pitchFamily="18" charset="0"/>
                          <a:cs typeface="Times New Roman" panose="02020603050405020304" pitchFamily="18" charset="0"/>
                        </a:rPr>
                        <a:t>(2)断开S</a:t>
                      </a:r>
                      <a:r>
                        <a:rPr lang="zh-CN" altLang="en-US" sz="2400" baseline="-25000">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，闭合S</a:t>
                      </a:r>
                      <a:r>
                        <a:rPr lang="zh-CN" altLang="en-US" sz="2400" baseline="-25000">
                          <a:uFillTx/>
                          <a:latin typeface="Times New Roman" panose="02020603050405020304" pitchFamily="18" charset="0"/>
                          <a:cs typeface="Times New Roman" panose="02020603050405020304" pitchFamily="18" charset="0"/>
                        </a:rPr>
                        <a:t>2</a:t>
                      </a:r>
                      <a:r>
                        <a:rPr lang="zh-CN" altLang="en-US" sz="2400">
                          <a:latin typeface="Times New Roman" panose="02020603050405020304" pitchFamily="18" charset="0"/>
                          <a:cs typeface="Times New Roman" panose="02020603050405020304" pitchFamily="18" charset="0"/>
                        </a:rPr>
                        <a:t>，读出电压表的示数为</a:t>
                      </a:r>
                      <a:r>
                        <a:rPr lang="zh-CN" altLang="en-US" sz="2400" i="1">
                          <a:latin typeface="Times New Roman" panose="02020603050405020304" pitchFamily="18" charset="0"/>
                          <a:cs typeface="Times New Roman" panose="02020603050405020304" pitchFamily="18" charset="0"/>
                        </a:rPr>
                        <a:t>U</a:t>
                      </a:r>
                      <a:r>
                        <a:rPr lang="zh-CN" altLang="en-US" sz="2400" baseline="-25000">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a:t>
                      </a:r>
                      <a:endParaRPr lang="zh-CN" altLang="en-US" sz="2400">
                        <a:latin typeface="Times New Roman" panose="02020603050405020304" pitchFamily="18" charset="0"/>
                        <a:cs typeface="Times New Roman" panose="02020603050405020304" pitchFamily="18" charset="0"/>
                      </a:endParaRPr>
                    </a:p>
                    <a:p>
                      <a:pPr fontAlgn="auto">
                        <a:lnSpc>
                          <a:spcPct val="150000"/>
                        </a:lnSpc>
                        <a:buNone/>
                      </a:pPr>
                      <a:r>
                        <a:rPr lang="zh-CN" altLang="en-US" sz="2400">
                          <a:latin typeface="Times New Roman" panose="02020603050405020304" pitchFamily="18" charset="0"/>
                          <a:cs typeface="Times New Roman" panose="02020603050405020304" pitchFamily="18" charset="0"/>
                        </a:rPr>
                        <a:t>(3)</a:t>
                      </a:r>
                      <a:r>
                        <a:rPr lang="zh-CN" altLang="en-US" sz="2400" i="1">
                          <a:latin typeface="Times New Roman" panose="02020603050405020304" pitchFamily="18" charset="0"/>
                          <a:cs typeface="Times New Roman" panose="02020603050405020304" pitchFamily="18" charset="0"/>
                        </a:rPr>
                        <a:t>P</a:t>
                      </a:r>
                      <a:r>
                        <a:rPr lang="zh-CN" altLang="en-US" sz="2400" baseline="-25000">
                          <a:uFillTx/>
                          <a:latin typeface="Times New Roman" panose="02020603050405020304" pitchFamily="18" charset="0"/>
                          <a:cs typeface="Times New Roman" panose="02020603050405020304" pitchFamily="18" charset="0"/>
                        </a:rPr>
                        <a:t>额</a:t>
                      </a:r>
                      <a:r>
                        <a:rPr lang="zh-CN" altLang="en-US" sz="2400">
                          <a:latin typeface="Times New Roman" panose="02020603050405020304" pitchFamily="18" charset="0"/>
                          <a:cs typeface="Times New Roman" panose="02020603050405020304" pitchFamily="18" charset="0"/>
                        </a:rPr>
                        <a:t>＝______________(</a:t>
                      </a:r>
                      <a:r>
                        <a:rPr lang="zh-CN" altLang="en-US" sz="2400" i="1">
                          <a:latin typeface="Times New Roman" panose="02020603050405020304" pitchFamily="18" charset="0"/>
                          <a:cs typeface="Times New Roman" panose="02020603050405020304" pitchFamily="18" charset="0"/>
                        </a:rPr>
                        <a:t>R</a:t>
                      </a:r>
                      <a:r>
                        <a:rPr lang="zh-CN" altLang="en-US" sz="2400" baseline="-25000">
                          <a:uFillTx/>
                          <a:latin typeface="Times New Roman" panose="02020603050405020304" pitchFamily="18" charset="0"/>
                          <a:cs typeface="Times New Roman" panose="02020603050405020304" pitchFamily="18" charset="0"/>
                        </a:rPr>
                        <a:t>0</a:t>
                      </a:r>
                      <a:r>
                        <a:rPr lang="zh-CN" altLang="en-US" sz="2400">
                          <a:latin typeface="Times New Roman" panose="02020603050405020304" pitchFamily="18" charset="0"/>
                          <a:cs typeface="Times New Roman" panose="02020603050405020304" pitchFamily="18" charset="0"/>
                        </a:rPr>
                        <a:t>阻值已知)</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r>
            </a:tbl>
          </a:graphicData>
        </a:graphic>
      </p:graphicFrame>
      <p:sp>
        <p:nvSpPr>
          <p:cNvPr id="103" name="文本框 102"/>
          <p:cNvSpPr txBox="1"/>
          <p:nvPr/>
        </p:nvSpPr>
        <p:spPr>
          <a:xfrm>
            <a:off x="5481996" y="2095004"/>
            <a:ext cx="1228597" cy="460375"/>
          </a:xfrm>
          <a:prstGeom prst="rect">
            <a:avLst/>
          </a:prstGeom>
          <a:noFill/>
          <a:ln w="9525">
            <a:noFill/>
          </a:ln>
        </p:spPr>
        <p:txBody>
          <a:bodyPr wrap="square">
            <a:spAutoFit/>
          </a:bodyPr>
          <a:lstStyle/>
          <a:p>
            <a:pPr indent="0"/>
            <a:r>
              <a:rPr lang="en-US" sz="2400" b="0" i="1">
                <a:latin typeface="Times New Roman" panose="02020603050405020304" pitchFamily="18" charset="0"/>
                <a:ea typeface="宋体" panose="02010600030101010101" pitchFamily="2" charset="-122"/>
                <a:cs typeface="Times New Roman" panose="02020603050405020304" pitchFamily="18" charset="0"/>
              </a:rPr>
              <a:t>I</a:t>
            </a:r>
            <a:r>
              <a:rPr lang="zh-CN" sz="2400" b="0" baseline="-25000">
                <a:ea typeface="宋体" panose="02010600030101010101" pitchFamily="2" charset="-122"/>
              </a:rPr>
              <a:t>额</a:t>
            </a:r>
            <a:r>
              <a:rPr lang="zh-CN" sz="2400" b="0">
                <a:ea typeface="宋体" panose="02010600030101010101" pitchFamily="2" charset="-122"/>
              </a:rPr>
              <a:t>已知</a:t>
            </a:r>
            <a:endParaRPr lang="zh-CN" altLang="en-US" sz="2400"/>
          </a:p>
        </p:txBody>
      </p:sp>
      <p:pic>
        <p:nvPicPr>
          <p:cNvPr id="3" name="图片 -2147481556" descr="C:\Documents and Settings\Administrator\桌面\W河北物理面对面\EP405.TIF"/>
          <p:cNvPicPr>
            <a:picLocks noChangeAspect="1"/>
          </p:cNvPicPr>
          <p:nvPr/>
        </p:nvPicPr>
        <p:blipFill>
          <a:blip r:embed="rId4" r:link="rId3"/>
          <a:stretch>
            <a:fillRect/>
          </a:stretch>
        </p:blipFill>
        <p:spPr>
          <a:xfrm>
            <a:off x="4941667" y="2772478"/>
            <a:ext cx="2309889" cy="2563228"/>
          </a:xfrm>
          <a:prstGeom prst="rect">
            <a:avLst/>
          </a:prstGeom>
          <a:noFill/>
          <a:ln w="9525">
            <a:noFill/>
          </a:ln>
        </p:spPr>
      </p:pic>
      <p:sp>
        <p:nvSpPr>
          <p:cNvPr id="4" name="文本框 3"/>
          <p:cNvSpPr txBox="1"/>
          <p:nvPr/>
        </p:nvSpPr>
        <p:spPr>
          <a:xfrm>
            <a:off x="8241964" y="2931204"/>
            <a:ext cx="840017" cy="460375"/>
          </a:xfrm>
          <a:prstGeom prst="rect">
            <a:avLst/>
          </a:prstGeom>
          <a:noFill/>
          <a:ln w="9525">
            <a:noFill/>
          </a:ln>
        </p:spPr>
        <p:txBody>
          <a:bodyPr wrap="square">
            <a:spAutoFit/>
          </a:bodyPr>
          <a:lstStyle/>
          <a:p>
            <a:pPr indent="0"/>
            <a:r>
              <a:rPr lang="en-US" sz="2400" b="0" i="1">
                <a:solidFill>
                  <a:srgbClr val="FF0000"/>
                </a:solidFill>
                <a:latin typeface="Times New Roman" panose="02020603050405020304" pitchFamily="18" charset="0"/>
                <a:ea typeface="宋体" panose="02010600030101010101" pitchFamily="2" charset="-122"/>
              </a:rPr>
              <a:t>I</a:t>
            </a:r>
            <a:r>
              <a:rPr lang="zh-CN" sz="2400" b="0" baseline="-25000">
                <a:solidFill>
                  <a:srgbClr val="FF0000"/>
                </a:solidFill>
                <a:ea typeface="宋体" panose="02010600030101010101" pitchFamily="2" charset="-122"/>
              </a:rPr>
              <a:t>额</a:t>
            </a:r>
            <a:r>
              <a:rPr lang="en-US" sz="2400" b="0" i="1">
                <a:solidFill>
                  <a:srgbClr val="FF0000"/>
                </a:solidFill>
                <a:latin typeface="Times New Roman" panose="02020603050405020304" pitchFamily="18" charset="0"/>
                <a:ea typeface="宋体" panose="02010600030101010101" pitchFamily="2" charset="-122"/>
              </a:rPr>
              <a:t>R</a:t>
            </a:r>
            <a:r>
              <a:rPr lang="en-US" sz="2400" b="0" baseline="-25000">
                <a:solidFill>
                  <a:srgbClr val="FF0000"/>
                </a:solidFill>
                <a:latin typeface="Times New Roman" panose="02020603050405020304" pitchFamily="18" charset="0"/>
                <a:ea typeface="宋体" panose="02010600030101010101" pitchFamily="2" charset="-122"/>
              </a:rPr>
              <a:t>0</a:t>
            </a:r>
            <a:endParaRPr lang="en-US" altLang="en-US" sz="2400" b="0" baseline="-25000">
              <a:solidFill>
                <a:srgbClr val="FF0000"/>
              </a:solidFill>
              <a:latin typeface="Times New Roman" panose="02020603050405020304" pitchFamily="18" charset="0"/>
              <a:ea typeface="宋体" panose="02010600030101010101" pitchFamily="2" charset="-122"/>
            </a:endParaRPr>
          </a:p>
        </p:txBody>
      </p:sp>
      <p:sp>
        <p:nvSpPr>
          <p:cNvPr id="5" name="文本框 4"/>
          <p:cNvSpPr txBox="1"/>
          <p:nvPr/>
        </p:nvSpPr>
        <p:spPr>
          <a:xfrm>
            <a:off x="8751935" y="4611247"/>
            <a:ext cx="1977184"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cs typeface="Times New Roman" panose="02020603050405020304" pitchFamily="18" charset="0"/>
              </a:rPr>
              <a:t>(</a:t>
            </a:r>
            <a:r>
              <a:rPr lang="en-US" sz="2400" b="0" i="1">
                <a:solidFill>
                  <a:srgbClr val="FF0000"/>
                </a:solidFill>
                <a:latin typeface="Times New Roman" panose="02020603050405020304" pitchFamily="18" charset="0"/>
                <a:ea typeface="宋体" panose="02010600030101010101" pitchFamily="2" charset="-122"/>
              </a:rPr>
              <a:t>U</a:t>
            </a:r>
            <a:r>
              <a:rPr lang="en-US" sz="2400" b="0" baseline="-25000">
                <a:solidFill>
                  <a:srgbClr val="FF0000"/>
                </a:solidFill>
                <a:latin typeface="Times New Roman" panose="02020603050405020304" pitchFamily="18" charset="0"/>
                <a:ea typeface="宋体" panose="02010600030101010101" pitchFamily="2" charset="-122"/>
              </a:rPr>
              <a:t>1</a:t>
            </a:r>
            <a:r>
              <a:rPr lang="zh-CN" sz="2400" b="0">
                <a:solidFill>
                  <a:srgbClr val="FF0000"/>
                </a:solidFill>
                <a:ea typeface="宋体" panose="02010600030101010101" pitchFamily="2" charset="-122"/>
              </a:rPr>
              <a:t>－</a:t>
            </a:r>
            <a:r>
              <a:rPr lang="en-US" sz="2400" b="0" i="1">
                <a:solidFill>
                  <a:srgbClr val="FF0000"/>
                </a:solidFill>
                <a:latin typeface="Times New Roman" panose="02020603050405020304" pitchFamily="18" charset="0"/>
                <a:ea typeface="宋体" panose="02010600030101010101" pitchFamily="2" charset="-122"/>
              </a:rPr>
              <a:t>I</a:t>
            </a:r>
            <a:r>
              <a:rPr lang="zh-CN" sz="2400" b="0" baseline="-25000">
                <a:solidFill>
                  <a:srgbClr val="FF0000"/>
                </a:solidFill>
                <a:ea typeface="宋体" panose="02010600030101010101" pitchFamily="2" charset="-122"/>
              </a:rPr>
              <a:t>额</a:t>
            </a:r>
            <a:r>
              <a:rPr lang="en-US" sz="2400" b="0" i="1">
                <a:solidFill>
                  <a:srgbClr val="FF0000"/>
                </a:solidFill>
                <a:latin typeface="Times New Roman" panose="02020603050405020304" pitchFamily="18" charset="0"/>
                <a:ea typeface="宋体" panose="02010600030101010101" pitchFamily="2" charset="-122"/>
              </a:rPr>
              <a:t>R</a:t>
            </a:r>
            <a:r>
              <a:rPr lang="en-US" sz="2400" b="0" baseline="-25000">
                <a:solidFill>
                  <a:srgbClr val="FF0000"/>
                </a:solidFill>
                <a:latin typeface="Times New Roman" panose="02020603050405020304" pitchFamily="18" charset="0"/>
                <a:ea typeface="宋体" panose="02010600030101010101" pitchFamily="2" charset="-122"/>
              </a:rPr>
              <a:t>0</a:t>
            </a:r>
            <a:r>
              <a:rPr lang="en-US" sz="2400" b="0">
                <a:solidFill>
                  <a:srgbClr val="FF0000"/>
                </a:solidFill>
                <a:latin typeface="Times New Roman" panose="02020603050405020304" pitchFamily="18" charset="0"/>
                <a:ea typeface="宋体" panose="02010600030101010101" pitchFamily="2" charset="-122"/>
              </a:rPr>
              <a:t>)</a:t>
            </a:r>
            <a:r>
              <a:rPr lang="en-US" sz="2400" b="0" i="1">
                <a:solidFill>
                  <a:srgbClr val="FF0000"/>
                </a:solidFill>
                <a:latin typeface="Times New Roman" panose="02020603050405020304" pitchFamily="18" charset="0"/>
                <a:ea typeface="宋体" panose="02010600030101010101" pitchFamily="2" charset="-122"/>
              </a:rPr>
              <a:t>I</a:t>
            </a:r>
            <a:r>
              <a:rPr lang="zh-CN" sz="2400" b="0" baseline="-25000">
                <a:solidFill>
                  <a:srgbClr val="FF0000"/>
                </a:solidFill>
                <a:ea typeface="宋体" panose="02010600030101010101" pitchFamily="2" charset="-122"/>
              </a:rPr>
              <a:t>额</a:t>
            </a:r>
            <a:endParaRPr lang="zh-CN" altLang="en-US" sz="2400" b="0" baseline="-25000">
              <a:solidFill>
                <a:srgbClr val="FF0000"/>
              </a:solidFill>
              <a:ea typeface="宋体" panose="02010600030101010101" pitchFamily="2" charset="-122"/>
            </a:endParaRPr>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2" name="表格 1"/>
          <p:cNvGraphicFramePr>
            <a:graphicFrameLocks noGrp="1"/>
          </p:cNvGraphicFramePr>
          <p:nvPr>
            <p:custDataLst>
              <p:tags r:id="rId2"/>
            </p:custDataLst>
          </p:nvPr>
        </p:nvGraphicFramePr>
        <p:xfrm>
          <a:off x="873053" y="868932"/>
          <a:ext cx="10445750" cy="5120640"/>
        </p:xfrm>
        <a:graphic>
          <a:graphicData uri="http://schemas.openxmlformats.org/drawingml/2006/table">
            <a:tbl>
              <a:tblPr firstRow="1" bandRow="1">
                <a:tableStyleId>{5940675A-B579-460E-94D1-54222C63F5DA}</a:tableStyleId>
              </a:tblPr>
              <a:tblGrid>
                <a:gridCol w="545465"/>
                <a:gridCol w="3084830"/>
                <a:gridCol w="2987675"/>
                <a:gridCol w="3827780"/>
              </a:tblGrid>
              <a:tr h="640080">
                <a:tc rowSpan="2">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缺电流表</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设计思路</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电路设计</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实验步骤及表达式</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r>
              <a:tr h="4480560">
                <a:tc vMerge="1">
                  <a:txBody>
                    <a:bodyPr vert="horz" wrap="square"/>
                    <a:lstStyle/>
                    <a:p/>
                  </a:txBody>
                  <a:tcPr/>
                </a:tc>
                <a:tc>
                  <a:txBody>
                    <a:bodyPr vert="horz" wrap="square"/>
                    <a:lstStyle/>
                    <a:p>
                      <a:pPr fontAlgn="auto">
                        <a:lnSpc>
                          <a:spcPct val="150000"/>
                        </a:lnSpc>
                        <a:buNone/>
                      </a:pPr>
                      <a:r>
                        <a:rPr lang="zh-CN" altLang="en-US" sz="2400">
                          <a:latin typeface="Times New Roman" panose="02020603050405020304" pitchFamily="18" charset="0"/>
                          <a:cs typeface="Times New Roman" panose="02020603050405020304" pitchFamily="18" charset="0"/>
                        </a:rPr>
                        <a:t>使阻值已知的定值电阻(或最大阻值已知的滑动变阻器)与小灯泡串联，利用串联电路中电流处处相等的特点来确定通过小灯泡的电流</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c>
                  <a:txBody>
                    <a:bodyPr vert="horz" wrap="square"/>
                    <a:lstStyle/>
                    <a:p>
                      <a:pPr fontAlgn="auto">
                        <a:lnSpc>
                          <a:spcPct val="150000"/>
                        </a:lnSpc>
                        <a:buNone/>
                      </a:pP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c>
                  <a:txBody>
                    <a:bodyPr vert="horz" wrap="square"/>
                    <a:lstStyle/>
                    <a:p>
                      <a:pPr fontAlgn="auto">
                        <a:lnSpc>
                          <a:spcPct val="150000"/>
                        </a:lnSpc>
                        <a:buNone/>
                      </a:pPr>
                      <a:r>
                        <a:rPr lang="zh-CN" altLang="en-US" sz="2400">
                          <a:latin typeface="Times New Roman" panose="02020603050405020304" pitchFamily="18" charset="0"/>
                          <a:cs typeface="Times New Roman" panose="02020603050405020304" pitchFamily="18" charset="0"/>
                        </a:rPr>
                        <a:t>(1)调节</a:t>
                      </a:r>
                      <a:r>
                        <a:rPr lang="zh-CN" altLang="en-US" sz="2400" i="1">
                          <a:latin typeface="Times New Roman" panose="02020603050405020304" pitchFamily="18" charset="0"/>
                          <a:cs typeface="Times New Roman" panose="02020603050405020304" pitchFamily="18" charset="0"/>
                        </a:rPr>
                        <a:t>R</a:t>
                      </a:r>
                      <a:r>
                        <a:rPr lang="zh-CN" altLang="en-US" sz="2400" baseline="-25000">
                          <a:solidFill>
                            <a:schemeClr val="tx1"/>
                          </a:solidFill>
                          <a:uFillTx/>
                          <a:latin typeface="Times New Roman" panose="02020603050405020304" pitchFamily="18" charset="0"/>
                          <a:cs typeface="Times New Roman" panose="02020603050405020304" pitchFamily="18" charset="0"/>
                        </a:rPr>
                        <a:t>2</a:t>
                      </a:r>
                      <a:r>
                        <a:rPr lang="zh-CN" altLang="en-US" sz="2400">
                          <a:latin typeface="Times New Roman" panose="02020603050405020304" pitchFamily="18" charset="0"/>
                          <a:cs typeface="Times New Roman" panose="02020603050405020304" pitchFamily="18" charset="0"/>
                        </a:rPr>
                        <a:t>的滑片移动到最_____端，调节</a:t>
                      </a:r>
                      <a:r>
                        <a:rPr lang="zh-CN" altLang="en-US" sz="2400" i="1">
                          <a:latin typeface="Times New Roman" panose="02020603050405020304" pitchFamily="18" charset="0"/>
                          <a:cs typeface="Times New Roman" panose="02020603050405020304" pitchFamily="18" charset="0"/>
                        </a:rPr>
                        <a:t>R</a:t>
                      </a:r>
                      <a:r>
                        <a:rPr lang="zh-CN" altLang="en-US" sz="2400" baseline="-25000">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的阻值使电压表示数为</a:t>
                      </a:r>
                      <a:r>
                        <a:rPr lang="zh-CN" altLang="en-US" sz="2400" i="1">
                          <a:latin typeface="Times New Roman" panose="02020603050405020304" pitchFamily="18" charset="0"/>
                          <a:cs typeface="Times New Roman" panose="02020603050405020304" pitchFamily="18" charset="0"/>
                        </a:rPr>
                        <a:t>U</a:t>
                      </a:r>
                      <a:r>
                        <a:rPr lang="zh-CN" altLang="en-US" sz="2400" baseline="-25000">
                          <a:uFillTx/>
                          <a:latin typeface="Times New Roman" panose="02020603050405020304" pitchFamily="18" charset="0"/>
                          <a:cs typeface="Times New Roman" panose="02020603050405020304" pitchFamily="18" charset="0"/>
                        </a:rPr>
                        <a:t>额</a:t>
                      </a:r>
                      <a:r>
                        <a:rPr lang="zh-CN" altLang="en-US" sz="2400">
                          <a:latin typeface="Times New Roman" panose="02020603050405020304" pitchFamily="18" charset="0"/>
                          <a:cs typeface="Times New Roman" panose="02020603050405020304" pitchFamily="18" charset="0"/>
                        </a:rPr>
                        <a:t>；</a:t>
                      </a:r>
                      <a:endParaRPr lang="zh-CN" altLang="en-US" sz="2400">
                        <a:latin typeface="Times New Roman" panose="02020603050405020304" pitchFamily="18" charset="0"/>
                        <a:cs typeface="Times New Roman" panose="02020603050405020304" pitchFamily="18" charset="0"/>
                      </a:endParaRPr>
                    </a:p>
                    <a:p>
                      <a:pPr fontAlgn="auto">
                        <a:lnSpc>
                          <a:spcPct val="150000"/>
                        </a:lnSpc>
                        <a:buNone/>
                      </a:pPr>
                      <a:r>
                        <a:rPr lang="zh-CN" altLang="en-US" sz="2400">
                          <a:latin typeface="Times New Roman" panose="02020603050405020304" pitchFamily="18" charset="0"/>
                          <a:cs typeface="Times New Roman" panose="02020603050405020304" pitchFamily="18" charset="0"/>
                        </a:rPr>
                        <a:t>(2)保持</a:t>
                      </a:r>
                      <a:r>
                        <a:rPr lang="zh-CN" altLang="en-US" sz="2400" i="1">
                          <a:latin typeface="Times New Roman" panose="02020603050405020304" pitchFamily="18" charset="0"/>
                          <a:cs typeface="Times New Roman" panose="02020603050405020304" pitchFamily="18" charset="0"/>
                        </a:rPr>
                        <a:t>R</a:t>
                      </a:r>
                      <a:r>
                        <a:rPr lang="zh-CN" altLang="en-US" sz="2400" baseline="-25000">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的滑片位置不变，</a:t>
                      </a:r>
                      <a:r>
                        <a:rPr lang="zh-CN" altLang="en-US" sz="2400" i="1">
                          <a:latin typeface="Times New Roman" panose="02020603050405020304" pitchFamily="18" charset="0"/>
                          <a:cs typeface="Times New Roman" panose="02020603050405020304" pitchFamily="18" charset="0"/>
                        </a:rPr>
                        <a:t>R</a:t>
                      </a:r>
                      <a:r>
                        <a:rPr lang="zh-CN" altLang="en-US" sz="2400" baseline="-25000">
                          <a:uFillTx/>
                          <a:latin typeface="Times New Roman" panose="02020603050405020304" pitchFamily="18" charset="0"/>
                          <a:cs typeface="Times New Roman" panose="02020603050405020304" pitchFamily="18" charset="0"/>
                        </a:rPr>
                        <a:t>2</a:t>
                      </a:r>
                      <a:r>
                        <a:rPr lang="zh-CN" altLang="en-US" sz="2400">
                          <a:latin typeface="Times New Roman" panose="02020603050405020304" pitchFamily="18" charset="0"/>
                          <a:cs typeface="Times New Roman" panose="02020603050405020304" pitchFamily="18" charset="0"/>
                        </a:rPr>
                        <a:t>的滑片移动到最右端，读出并记录电压表的示数</a:t>
                      </a:r>
                      <a:r>
                        <a:rPr lang="zh-CN" altLang="en-US" sz="2400" i="1">
                          <a:latin typeface="Times New Roman" panose="02020603050405020304" pitchFamily="18" charset="0"/>
                          <a:cs typeface="Times New Roman" panose="02020603050405020304" pitchFamily="18" charset="0"/>
                        </a:rPr>
                        <a:t>U；</a:t>
                      </a:r>
                      <a:r>
                        <a:rPr lang="zh-CN" altLang="en-US" sz="2400">
                          <a:latin typeface="Times New Roman" panose="02020603050405020304" pitchFamily="18" charset="0"/>
                          <a:cs typeface="Times New Roman" panose="02020603050405020304" pitchFamily="18" charset="0"/>
                        </a:rPr>
                        <a:t>(3)</a:t>
                      </a:r>
                      <a:r>
                        <a:rPr lang="zh-CN" altLang="en-US" sz="2400" i="1">
                          <a:latin typeface="Times New Roman" panose="02020603050405020304" pitchFamily="18" charset="0"/>
                          <a:cs typeface="Times New Roman" panose="02020603050405020304" pitchFamily="18" charset="0"/>
                        </a:rPr>
                        <a:t>P</a:t>
                      </a:r>
                      <a:r>
                        <a:rPr lang="zh-CN" altLang="en-US" sz="2400" baseline="-25000">
                          <a:uFillTx/>
                          <a:latin typeface="Times New Roman" panose="02020603050405020304" pitchFamily="18" charset="0"/>
                          <a:cs typeface="Times New Roman" panose="02020603050405020304" pitchFamily="18" charset="0"/>
                        </a:rPr>
                        <a:t>额</a:t>
                      </a:r>
                      <a:r>
                        <a:rPr lang="zh-CN" altLang="en-US" sz="2400">
                          <a:latin typeface="Times New Roman" panose="02020603050405020304" pitchFamily="18" charset="0"/>
                          <a:cs typeface="Times New Roman" panose="02020603050405020304" pitchFamily="18" charset="0"/>
                        </a:rPr>
                        <a:t>＝____________(</a:t>
                      </a:r>
                      <a:r>
                        <a:rPr lang="zh-CN" altLang="en-US" sz="2400" i="1">
                          <a:latin typeface="Times New Roman" panose="02020603050405020304" pitchFamily="18" charset="0"/>
                          <a:cs typeface="Times New Roman" panose="02020603050405020304" pitchFamily="18" charset="0"/>
                        </a:rPr>
                        <a:t>R</a:t>
                      </a:r>
                      <a:r>
                        <a:rPr lang="zh-CN" altLang="en-US" sz="2400" baseline="-25000">
                          <a:uFillTx/>
                          <a:latin typeface="Times New Roman" panose="02020603050405020304" pitchFamily="18" charset="0"/>
                          <a:cs typeface="Times New Roman" panose="02020603050405020304" pitchFamily="18" charset="0"/>
                        </a:rPr>
                        <a:t>2</a:t>
                      </a:r>
                      <a:r>
                        <a:rPr lang="zh-CN" altLang="en-US" sz="2400">
                          <a:latin typeface="Times New Roman" panose="02020603050405020304" pitchFamily="18" charset="0"/>
                          <a:cs typeface="Times New Roman" panose="02020603050405020304" pitchFamily="18" charset="0"/>
                        </a:rPr>
                        <a:t>的最大阻值已知)</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r>
            </a:tbl>
          </a:graphicData>
        </a:graphic>
      </p:graphicFrame>
      <p:sp>
        <p:nvSpPr>
          <p:cNvPr id="103" name="文本框 102"/>
          <p:cNvSpPr txBox="1"/>
          <p:nvPr/>
        </p:nvSpPr>
        <p:spPr>
          <a:xfrm>
            <a:off x="5431878" y="1736252"/>
            <a:ext cx="1328917" cy="460375"/>
          </a:xfrm>
          <a:prstGeom prst="rect">
            <a:avLst/>
          </a:prstGeom>
          <a:noFill/>
          <a:ln w="9525">
            <a:noFill/>
          </a:ln>
        </p:spPr>
        <p:txBody>
          <a:bodyPr wrap="square">
            <a:spAutoFit/>
          </a:bodyPr>
          <a:lstStyle/>
          <a:p>
            <a:pPr indent="0"/>
            <a:r>
              <a:rPr lang="en-US" sz="2400" b="0" i="1">
                <a:latin typeface="Times New Roman" panose="02020603050405020304" pitchFamily="18" charset="0"/>
                <a:ea typeface="宋体" panose="02010600030101010101" pitchFamily="2" charset="-122"/>
                <a:cs typeface="Times New Roman" panose="02020603050405020304" pitchFamily="18" charset="0"/>
              </a:rPr>
              <a:t>U</a:t>
            </a:r>
            <a:r>
              <a:rPr lang="zh-CN" sz="2400" b="0" baseline="-25000">
                <a:ea typeface="宋体" panose="02010600030101010101" pitchFamily="2" charset="-122"/>
              </a:rPr>
              <a:t>额</a:t>
            </a:r>
            <a:r>
              <a:rPr lang="zh-CN" sz="2400" b="0">
                <a:ea typeface="宋体" panose="02010600030101010101" pitchFamily="2" charset="-122"/>
              </a:rPr>
              <a:t>已知</a:t>
            </a:r>
            <a:endParaRPr lang="zh-CN" altLang="en-US" sz="2400"/>
          </a:p>
        </p:txBody>
      </p:sp>
      <p:pic>
        <p:nvPicPr>
          <p:cNvPr id="3" name="图片 -2147481555" descr="C:\Documents and Settings\Administrator\桌面\W河北物理面对面\EP406.TIF"/>
          <p:cNvPicPr>
            <a:picLocks noChangeAspect="1"/>
          </p:cNvPicPr>
          <p:nvPr/>
        </p:nvPicPr>
        <p:blipFill>
          <a:blip r:embed="rId4" r:link="rId3"/>
          <a:stretch>
            <a:fillRect/>
          </a:stretch>
        </p:blipFill>
        <p:spPr>
          <a:xfrm>
            <a:off x="4892819" y="2803575"/>
            <a:ext cx="2405764" cy="2126393"/>
          </a:xfrm>
          <a:prstGeom prst="rect">
            <a:avLst/>
          </a:prstGeom>
          <a:noFill/>
          <a:ln w="9525">
            <a:noFill/>
          </a:ln>
        </p:spPr>
      </p:pic>
      <p:sp>
        <p:nvSpPr>
          <p:cNvPr id="4" name="文本框 3"/>
          <p:cNvSpPr txBox="1"/>
          <p:nvPr/>
        </p:nvSpPr>
        <p:spPr>
          <a:xfrm>
            <a:off x="7711873" y="2181339"/>
            <a:ext cx="659696"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左</a:t>
            </a:r>
            <a:endParaRPr lang="zh-CN" altLang="en-US" sz="2400" b="0">
              <a:solidFill>
                <a:srgbClr val="FF0000"/>
              </a:solidFill>
              <a:latin typeface="Times New Roman" panose="02020603050405020304" pitchFamily="18" charset="0"/>
              <a:ea typeface="宋体" panose="02010600030101010101" pitchFamily="2" charset="-122"/>
            </a:endParaRPr>
          </a:p>
        </p:txBody>
      </p:sp>
      <p:graphicFrame>
        <p:nvGraphicFramePr>
          <p:cNvPr id="5" name="对象 4">
            <a:hlinkClick action="ppaction://ole?verb="/>
          </p:cNvPr>
          <p:cNvGraphicFramePr>
            <a:graphicFrameLocks noChangeAspect="1"/>
          </p:cNvGraphicFramePr>
          <p:nvPr/>
        </p:nvGraphicFramePr>
        <p:xfrm>
          <a:off x="8829675" y="4702175"/>
          <a:ext cx="1120775" cy="826135"/>
        </p:xfrm>
        <a:graphic>
          <a:graphicData uri="http://schemas.openxmlformats.org/presentationml/2006/ole">
            <mc:AlternateContent>
              <mc:Choice xmlns:v="urn:schemas-microsoft-com:vml" Requires="v">
                <p:oleObj spid="_x0000_s1040" r:id="rId5" imgW="762000" imgH="444500" progId="Equation.DSMT4">
                  <p:embed/>
                </p:oleObj>
              </mc:Choice>
              <mc:Fallback>
                <p:oleObj r:id="rId5" imgW="762000" imgH="444500" progId="Equation.DSMT4">
                  <p:embed/>
                  <p:pic>
                    <p:nvPicPr>
                      <p:cNvPr id="0" name="OLE substitute image"/>
                      <p:cNvPicPr/>
                      <p:nvPr/>
                    </p:nvPicPr>
                    <p:blipFill>
                      <a:blip r:embed="rId6"/>
                      <a:stretch>
                        <a:fillRect/>
                      </a:stretch>
                    </p:blipFill>
                    <p:spPr>
                      <a:xfrm>
                        <a:off x="8829675" y="4702175"/>
                        <a:ext cx="1120775" cy="826135"/>
                      </a:xfrm>
                      <a:prstGeom prst="rect">
                        <a:avLst/>
                      </a:prstGeom>
                    </p:spPr>
                  </p:pic>
                </p:oleObj>
              </mc:Fallback>
            </mc:AlternateContent>
          </a:graphicData>
        </a:graphic>
      </p:graphicFrame>
    </p:spTree>
    <p:custDataLst>
      <p:tags r:id="rId7"/>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2" name="表格 1"/>
          <p:cNvGraphicFramePr>
            <a:graphicFrameLocks noGrp="1"/>
          </p:cNvGraphicFramePr>
          <p:nvPr>
            <p:custDataLst>
              <p:tags r:id="rId2"/>
            </p:custDataLst>
          </p:nvPr>
        </p:nvGraphicFramePr>
        <p:xfrm>
          <a:off x="873053" y="868932"/>
          <a:ext cx="10445750" cy="5120640"/>
        </p:xfrm>
        <a:graphic>
          <a:graphicData uri="http://schemas.openxmlformats.org/drawingml/2006/table">
            <a:tbl>
              <a:tblPr firstRow="1" bandRow="1">
                <a:tableStyleId>{5940675A-B579-460E-94D1-54222C63F5DA}</a:tableStyleId>
              </a:tblPr>
              <a:tblGrid>
                <a:gridCol w="545465"/>
                <a:gridCol w="2953385"/>
                <a:gridCol w="3119120"/>
                <a:gridCol w="3827780"/>
              </a:tblGrid>
              <a:tr h="640080">
                <a:tc rowSpan="2">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缺电压表</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设计思路</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电路设计</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实验步骤及表达式</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r>
              <a:tr h="4480560">
                <a:tc vMerge="1">
                  <a:txBody>
                    <a:bodyPr vert="horz" wrap="square"/>
                    <a:lstStyle/>
                    <a:p/>
                  </a:txBody>
                  <a:tcPr/>
                </a:tc>
                <a:tc>
                  <a:txBody>
                    <a:bodyPr vert="horz" wrap="square"/>
                    <a:lstStyle/>
                    <a:p>
                      <a:pPr fontAlgn="auto">
                        <a:lnSpc>
                          <a:spcPct val="150000"/>
                        </a:lnSpc>
                        <a:buNone/>
                      </a:pPr>
                      <a:r>
                        <a:rPr lang="zh-CN" altLang="en-US" sz="2400">
                          <a:latin typeface="Times New Roman" panose="02020603050405020304" pitchFamily="18" charset="0"/>
                          <a:cs typeface="Times New Roman" panose="02020603050405020304" pitchFamily="18" charset="0"/>
                        </a:rPr>
                        <a:t>利用电阻箱等效为小灯泡，根据</a:t>
                      </a:r>
                      <a:r>
                        <a:rPr lang="zh-CN" altLang="en-US" sz="2400" i="1">
                          <a:latin typeface="Times New Roman" panose="02020603050405020304" pitchFamily="18" charset="0"/>
                          <a:cs typeface="Times New Roman" panose="02020603050405020304" pitchFamily="18" charset="0"/>
                        </a:rPr>
                        <a:t>P</a:t>
                      </a:r>
                      <a:r>
                        <a:rPr lang="zh-CN" altLang="en-US" sz="2400">
                          <a:latin typeface="Times New Roman" panose="02020603050405020304" pitchFamily="18" charset="0"/>
                          <a:cs typeface="Times New Roman" panose="02020603050405020304" pitchFamily="18" charset="0"/>
                        </a:rPr>
                        <a:t>＝</a:t>
                      </a:r>
                      <a:r>
                        <a:rPr lang="zh-CN" altLang="en-US" sz="2400" i="1">
                          <a:latin typeface="Times New Roman" panose="02020603050405020304" pitchFamily="18" charset="0"/>
                          <a:cs typeface="Times New Roman" panose="02020603050405020304" pitchFamily="18" charset="0"/>
                        </a:rPr>
                        <a:t>I</a:t>
                      </a:r>
                      <a:r>
                        <a:rPr lang="zh-CN" altLang="en-US" sz="2400" baseline="30000">
                          <a:solidFill>
                            <a:schemeClr val="tx1"/>
                          </a:solidFill>
                          <a:uFillTx/>
                          <a:latin typeface="Times New Roman" panose="02020603050405020304" pitchFamily="18" charset="0"/>
                          <a:cs typeface="Times New Roman" panose="02020603050405020304" pitchFamily="18" charset="0"/>
                        </a:rPr>
                        <a:t>2</a:t>
                      </a:r>
                      <a:r>
                        <a:rPr lang="zh-CN" altLang="en-US" sz="2400" i="1">
                          <a:latin typeface="Times New Roman" panose="02020603050405020304" pitchFamily="18" charset="0"/>
                          <a:cs typeface="Times New Roman" panose="02020603050405020304" pitchFamily="18" charset="0"/>
                        </a:rPr>
                        <a:t>R</a:t>
                      </a:r>
                      <a:r>
                        <a:rPr lang="zh-CN" altLang="en-US" sz="2400">
                          <a:latin typeface="Times New Roman" panose="02020603050405020304" pitchFamily="18" charset="0"/>
                          <a:cs typeface="Times New Roman" panose="02020603050405020304" pitchFamily="18" charset="0"/>
                        </a:rPr>
                        <a:t>计算出电功率,使定值电阻与小灯泡并联，利用并联电路中各支路两端电压相等的特点，确定小灯泡两端的电压</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c>
                  <a:txBody>
                    <a:bodyPr vert="horz" wrap="square"/>
                    <a:lstStyle/>
                    <a:p>
                      <a:pPr algn="ctr" fontAlgn="auto">
                        <a:lnSpc>
                          <a:spcPct val="150000"/>
                        </a:lnSpc>
                        <a:buNone/>
                      </a:pPr>
                      <a:r>
                        <a:rPr lang="en-US" sz="2400" i="1">
                          <a:latin typeface="Times New Roman" panose="02020603050405020304" pitchFamily="18" charset="0"/>
                          <a:ea typeface="宋体" panose="02010600030101010101" pitchFamily="2" charset="-122"/>
                          <a:cs typeface="Times New Roman" panose="02020603050405020304" pitchFamily="18" charset="0"/>
                          <a:sym typeface="+mn-ea"/>
                        </a:rPr>
                        <a:t>I</a:t>
                      </a:r>
                      <a:r>
                        <a:rPr lang="zh-CN" sz="2400" baseline="-25000">
                          <a:ea typeface="宋体" panose="02010600030101010101" pitchFamily="2" charset="-122"/>
                          <a:sym typeface="+mn-ea"/>
                        </a:rPr>
                        <a:t>额</a:t>
                      </a:r>
                      <a:r>
                        <a:rPr lang="zh-CN" sz="2400">
                          <a:ea typeface="宋体" panose="02010600030101010101" pitchFamily="2" charset="-122"/>
                          <a:sym typeface="+mn-ea"/>
                        </a:rPr>
                        <a:t>已知</a:t>
                      </a:r>
                      <a:endParaRPr lang="zh-CN" altLang="en-US" sz="2400">
                        <a:sym typeface="+mn-ea"/>
                      </a:endParaRPr>
                    </a:p>
                    <a:p>
                      <a:pPr fontAlgn="auto">
                        <a:lnSpc>
                          <a:spcPct val="150000"/>
                        </a:lnSpc>
                        <a:buNone/>
                      </a:pPr>
                      <a:endParaRPr lang="zh-CN" altLang="en-US" sz="2400">
                        <a:latin typeface="Times New Roman" panose="02020603050405020304" pitchFamily="18" charset="0"/>
                        <a:cs typeface="Times New Roman" panose="02020603050405020304" pitchFamily="18" charset="0"/>
                      </a:endParaRPr>
                    </a:p>
                  </a:txBody>
                  <a:tcPr marL="91430" marR="91430" marT="45715" marB="45715"/>
                </a:tc>
                <a:tc>
                  <a:txBody>
                    <a:bodyPr vert="horz" wrap="square"/>
                    <a:lstStyle/>
                    <a:p>
                      <a:pPr fontAlgn="auto">
                        <a:lnSpc>
                          <a:spcPct val="150000"/>
                        </a:lnSpc>
                        <a:buNone/>
                      </a:pPr>
                      <a:r>
                        <a:rPr lang="zh-CN" altLang="en-US" sz="2400">
                          <a:latin typeface="Times New Roman" panose="02020603050405020304" pitchFamily="18" charset="0"/>
                          <a:cs typeface="Times New Roman" panose="02020603050405020304" pitchFamily="18" charset="0"/>
                        </a:rPr>
                        <a:t>(1)只闭合S</a:t>
                      </a:r>
                      <a:r>
                        <a:rPr lang="zh-CN" altLang="en-US" sz="2400" baseline="-25000">
                          <a:solidFill>
                            <a:schemeClr val="tx1"/>
                          </a:solidFill>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，移动滑动变阻器滑片，使电流表示数为</a:t>
                      </a:r>
                      <a:r>
                        <a:rPr lang="zh-CN" altLang="en-US" sz="2400" i="1">
                          <a:latin typeface="Times New Roman" panose="02020603050405020304" pitchFamily="18" charset="0"/>
                          <a:cs typeface="Times New Roman" panose="02020603050405020304" pitchFamily="18" charset="0"/>
                        </a:rPr>
                        <a:t>I</a:t>
                      </a:r>
                      <a:r>
                        <a:rPr lang="zh-CN" altLang="en-US" sz="2400" baseline="-25000">
                          <a:uFillTx/>
                          <a:latin typeface="Times New Roman" panose="02020603050405020304" pitchFamily="18" charset="0"/>
                          <a:cs typeface="Times New Roman" panose="02020603050405020304" pitchFamily="18" charset="0"/>
                        </a:rPr>
                        <a:t>额</a:t>
                      </a:r>
                      <a:r>
                        <a:rPr lang="zh-CN" altLang="en-US" sz="2400">
                          <a:latin typeface="Times New Roman" panose="02020603050405020304" pitchFamily="18" charset="0"/>
                          <a:cs typeface="Times New Roman" panose="02020603050405020304" pitchFamily="18" charset="0"/>
                        </a:rPr>
                        <a:t>；</a:t>
                      </a:r>
                      <a:endParaRPr lang="zh-CN" altLang="en-US" sz="2400">
                        <a:latin typeface="Times New Roman" panose="02020603050405020304" pitchFamily="18" charset="0"/>
                        <a:cs typeface="Times New Roman" panose="02020603050405020304" pitchFamily="18" charset="0"/>
                      </a:endParaRPr>
                    </a:p>
                    <a:p>
                      <a:pPr fontAlgn="auto">
                        <a:lnSpc>
                          <a:spcPct val="150000"/>
                        </a:lnSpc>
                        <a:buNone/>
                      </a:pPr>
                      <a:r>
                        <a:rPr lang="zh-CN" altLang="en-US" sz="2400">
                          <a:latin typeface="Times New Roman" panose="02020603050405020304" pitchFamily="18" charset="0"/>
                          <a:cs typeface="Times New Roman" panose="02020603050405020304" pitchFamily="18" charset="0"/>
                        </a:rPr>
                        <a:t>(2)断开S</a:t>
                      </a:r>
                      <a:r>
                        <a:rPr lang="zh-CN" altLang="en-US" sz="2400" baseline="-25000">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，闭合S</a:t>
                      </a:r>
                      <a:r>
                        <a:rPr lang="zh-CN" altLang="en-US" sz="2400" baseline="-25000">
                          <a:uFillTx/>
                          <a:latin typeface="Times New Roman" panose="02020603050405020304" pitchFamily="18" charset="0"/>
                          <a:cs typeface="Times New Roman" panose="02020603050405020304" pitchFamily="18" charset="0"/>
                        </a:rPr>
                        <a:t>2</a:t>
                      </a:r>
                      <a:r>
                        <a:rPr lang="zh-CN" altLang="en-US" sz="2400">
                          <a:latin typeface="Times New Roman" panose="02020603050405020304" pitchFamily="18" charset="0"/>
                          <a:cs typeface="Times New Roman" panose="02020603050405020304" pitchFamily="18" charset="0"/>
                        </a:rPr>
                        <a:t>，滑片不动，调节电阻箱，当电流表示数为</a:t>
                      </a:r>
                      <a:r>
                        <a:rPr lang="zh-CN" altLang="en-US" sz="2400" i="1">
                          <a:latin typeface="Times New Roman" panose="02020603050405020304" pitchFamily="18" charset="0"/>
                          <a:cs typeface="Times New Roman" panose="02020603050405020304" pitchFamily="18" charset="0"/>
                        </a:rPr>
                        <a:t>I</a:t>
                      </a:r>
                      <a:r>
                        <a:rPr lang="zh-CN" altLang="en-US" sz="2400" baseline="-25000">
                          <a:uFillTx/>
                          <a:latin typeface="Times New Roman" panose="02020603050405020304" pitchFamily="18" charset="0"/>
                          <a:cs typeface="Times New Roman" panose="02020603050405020304" pitchFamily="18" charset="0"/>
                        </a:rPr>
                        <a:t>额</a:t>
                      </a:r>
                      <a:r>
                        <a:rPr lang="zh-CN" altLang="en-US" sz="2400">
                          <a:latin typeface="Times New Roman" panose="02020603050405020304" pitchFamily="18" charset="0"/>
                          <a:cs typeface="Times New Roman" panose="02020603050405020304" pitchFamily="18" charset="0"/>
                        </a:rPr>
                        <a:t>时，读出电阻箱连入电路中的电阻为</a:t>
                      </a:r>
                      <a:r>
                        <a:rPr lang="zh-CN" altLang="en-US" sz="2400" i="1">
                          <a:latin typeface="Times New Roman" panose="02020603050405020304" pitchFamily="18" charset="0"/>
                          <a:cs typeface="Times New Roman" panose="02020603050405020304" pitchFamily="18" charset="0"/>
                        </a:rPr>
                        <a:t>R</a:t>
                      </a:r>
                      <a:r>
                        <a:rPr lang="zh-CN" altLang="en-US" sz="2400">
                          <a:latin typeface="Times New Roman" panose="02020603050405020304" pitchFamily="18" charset="0"/>
                          <a:cs typeface="Times New Roman" panose="02020603050405020304" pitchFamily="18" charset="0"/>
                        </a:rPr>
                        <a:t>; </a:t>
                      </a:r>
                      <a:endParaRPr lang="zh-CN" altLang="en-US" sz="2400">
                        <a:latin typeface="Times New Roman" panose="02020603050405020304" pitchFamily="18" charset="0"/>
                        <a:cs typeface="Times New Roman" panose="02020603050405020304" pitchFamily="18" charset="0"/>
                      </a:endParaRPr>
                    </a:p>
                    <a:p>
                      <a:pPr fontAlgn="auto">
                        <a:lnSpc>
                          <a:spcPct val="150000"/>
                        </a:lnSpc>
                        <a:buNone/>
                      </a:pPr>
                      <a:r>
                        <a:rPr lang="zh-CN" altLang="en-US" sz="2400">
                          <a:latin typeface="Times New Roman" panose="02020603050405020304" pitchFamily="18" charset="0"/>
                          <a:cs typeface="Times New Roman" panose="02020603050405020304" pitchFamily="18" charset="0"/>
                        </a:rPr>
                        <a:t>(3)</a:t>
                      </a:r>
                      <a:r>
                        <a:rPr lang="zh-CN" altLang="en-US" sz="2400" i="1">
                          <a:latin typeface="Times New Roman" panose="02020603050405020304" pitchFamily="18" charset="0"/>
                          <a:cs typeface="Times New Roman" panose="02020603050405020304" pitchFamily="18" charset="0"/>
                        </a:rPr>
                        <a:t>P</a:t>
                      </a:r>
                      <a:r>
                        <a:rPr lang="zh-CN" altLang="en-US" sz="2400" baseline="-25000">
                          <a:uFillTx/>
                          <a:latin typeface="Times New Roman" panose="02020603050405020304" pitchFamily="18" charset="0"/>
                          <a:cs typeface="Times New Roman" panose="02020603050405020304" pitchFamily="18" charset="0"/>
                        </a:rPr>
                        <a:t>额</a:t>
                      </a:r>
                      <a:r>
                        <a:rPr lang="zh-CN" altLang="en-US" sz="2400">
                          <a:latin typeface="Times New Roman" panose="02020603050405020304" pitchFamily="18" charset="0"/>
                          <a:cs typeface="Times New Roman" panose="02020603050405020304" pitchFamily="18" charset="0"/>
                        </a:rPr>
                        <a:t>＝________</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r>
            </a:tbl>
          </a:graphicData>
        </a:graphic>
      </p:graphicFrame>
      <p:sp>
        <p:nvSpPr>
          <p:cNvPr id="103" name="文本框 102"/>
          <p:cNvSpPr txBox="1"/>
          <p:nvPr/>
        </p:nvSpPr>
        <p:spPr>
          <a:xfrm>
            <a:off x="5409648" y="1875945"/>
            <a:ext cx="1228597" cy="460375"/>
          </a:xfrm>
          <a:prstGeom prst="rect">
            <a:avLst/>
          </a:prstGeom>
          <a:noFill/>
          <a:ln w="9525">
            <a:noFill/>
          </a:ln>
        </p:spPr>
        <p:txBody>
          <a:bodyPr wrap="square">
            <a:spAutoFit/>
          </a:bodyPr>
          <a:lstStyle/>
          <a:p>
            <a:pPr indent="0"/>
            <a:endParaRPr lang="zh-CN" altLang="en-US" sz="2400"/>
          </a:p>
        </p:txBody>
      </p:sp>
      <p:pic>
        <p:nvPicPr>
          <p:cNvPr id="3" name="图片 -2147481554" descr="C:\Documents and Settings\Administrator\桌面\W河北物理面对面\EP409.TIF"/>
          <p:cNvPicPr>
            <a:picLocks noChangeAspect="1"/>
          </p:cNvPicPr>
          <p:nvPr/>
        </p:nvPicPr>
        <p:blipFill>
          <a:blip r:embed="rId4" r:link="rId3"/>
          <a:stretch>
            <a:fillRect/>
          </a:stretch>
        </p:blipFill>
        <p:spPr>
          <a:xfrm>
            <a:off x="4845826" y="3355983"/>
            <a:ext cx="2355605" cy="1707972"/>
          </a:xfrm>
          <a:prstGeom prst="rect">
            <a:avLst/>
          </a:prstGeom>
          <a:noFill/>
          <a:ln w="9525">
            <a:noFill/>
          </a:ln>
        </p:spPr>
      </p:pic>
      <p:sp>
        <p:nvSpPr>
          <p:cNvPr id="4" name="文本框 3"/>
          <p:cNvSpPr txBox="1"/>
          <p:nvPr/>
        </p:nvSpPr>
        <p:spPr>
          <a:xfrm>
            <a:off x="8803339" y="5436646"/>
            <a:ext cx="843192" cy="460375"/>
          </a:xfrm>
          <a:prstGeom prst="rect">
            <a:avLst/>
          </a:prstGeom>
          <a:noFill/>
          <a:ln w="9525">
            <a:noFill/>
          </a:ln>
        </p:spPr>
        <p:txBody>
          <a:bodyPr wrap="square">
            <a:spAutoFit/>
          </a:bodyPr>
          <a:lstStyle/>
          <a:p>
            <a:pPr indent="0"/>
            <a:r>
              <a:rPr lang="en-US" sz="2400" b="0" i="1">
                <a:solidFill>
                  <a:srgbClr val="FF0000"/>
                </a:solidFill>
                <a:latin typeface="Times New Roman" panose="02020603050405020304" pitchFamily="18" charset="0"/>
                <a:ea typeface="宋体" panose="02010600030101010101" pitchFamily="2" charset="-122"/>
              </a:rPr>
              <a:t>I</a:t>
            </a:r>
            <a:r>
              <a:rPr lang="zh-CN" sz="2400" b="0" baseline="-25000">
                <a:solidFill>
                  <a:srgbClr val="FF0000"/>
                </a:solidFill>
                <a:uFillTx/>
                <a:ea typeface="宋体" panose="02010600030101010101" pitchFamily="2" charset="-122"/>
              </a:rPr>
              <a:t>额</a:t>
            </a:r>
            <a:r>
              <a:rPr lang="en-US" sz="2400" b="0" baseline="30000">
                <a:solidFill>
                  <a:srgbClr val="FF0000"/>
                </a:solidFill>
                <a:uFillTx/>
                <a:latin typeface="Times New Roman" panose="02020603050405020304" pitchFamily="18" charset="0"/>
                <a:ea typeface="宋体" panose="02010600030101010101" pitchFamily="2" charset="-122"/>
              </a:rPr>
              <a:t>2</a:t>
            </a:r>
            <a:r>
              <a:rPr lang="en-US" sz="2400" b="0" i="1">
                <a:solidFill>
                  <a:srgbClr val="FF0000"/>
                </a:solidFill>
                <a:latin typeface="Times New Roman" panose="02020603050405020304" pitchFamily="18" charset="0"/>
                <a:ea typeface="宋体" panose="02010600030101010101" pitchFamily="2" charset="-122"/>
              </a:rPr>
              <a:t>R</a:t>
            </a:r>
            <a:endParaRPr lang="en-US" altLang="en-US" sz="2400" b="0" i="1">
              <a:solidFill>
                <a:srgbClr val="FF0000"/>
              </a:solidFill>
              <a:latin typeface="Times New Roman" panose="02020603050405020304" pitchFamily="18" charset="0"/>
              <a:ea typeface="宋体" panose="02010600030101010101" pitchFamily="2" charset="-122"/>
            </a:endParaRPr>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2" name="表格 1"/>
          <p:cNvGraphicFramePr>
            <a:graphicFrameLocks noGrp="1"/>
          </p:cNvGraphicFramePr>
          <p:nvPr>
            <p:custDataLst>
              <p:tags r:id="rId2"/>
            </p:custDataLst>
          </p:nvPr>
        </p:nvGraphicFramePr>
        <p:xfrm>
          <a:off x="693348" y="1081657"/>
          <a:ext cx="10963910" cy="5120640"/>
        </p:xfrm>
        <a:graphic>
          <a:graphicData uri="http://schemas.openxmlformats.org/drawingml/2006/table">
            <a:tbl>
              <a:tblPr firstRow="1" bandRow="1">
                <a:tableStyleId>{5940675A-B579-460E-94D1-54222C63F5DA}</a:tableStyleId>
              </a:tblPr>
              <a:tblGrid>
                <a:gridCol w="545465"/>
                <a:gridCol w="2969260"/>
                <a:gridCol w="2632075"/>
                <a:gridCol w="4817110"/>
              </a:tblGrid>
              <a:tr h="640080">
                <a:tc rowSpan="2">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缺电压表</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设计思路</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电路设计</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实验步骤及表达式</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r>
              <a:tr h="4480560">
                <a:tc vMerge="1">
                  <a:txBody>
                    <a:bodyPr vert="horz" wrap="square"/>
                    <a:lstStyle/>
                    <a:p/>
                  </a:txBody>
                  <a:tcPr/>
                </a:tc>
                <a:tc>
                  <a:txBody>
                    <a:bodyPr vert="horz" wrap="square"/>
                    <a:lstStyle/>
                    <a:p>
                      <a:pPr fontAlgn="auto">
                        <a:lnSpc>
                          <a:spcPct val="150000"/>
                        </a:lnSpc>
                        <a:buNone/>
                      </a:pPr>
                      <a:r>
                        <a:rPr lang="zh-CN" altLang="en-US" sz="2400">
                          <a:latin typeface="Times New Roman" panose="02020603050405020304" pitchFamily="18" charset="0"/>
                          <a:cs typeface="Times New Roman" panose="02020603050405020304" pitchFamily="18" charset="0"/>
                        </a:rPr>
                        <a:t>利用电阻箱等效为小灯泡，根据</a:t>
                      </a:r>
                      <a:r>
                        <a:rPr lang="zh-CN" altLang="en-US" sz="2400" i="1">
                          <a:latin typeface="Times New Roman" panose="02020603050405020304" pitchFamily="18" charset="0"/>
                          <a:cs typeface="Times New Roman" panose="02020603050405020304" pitchFamily="18" charset="0"/>
                        </a:rPr>
                        <a:t>P</a:t>
                      </a:r>
                      <a:r>
                        <a:rPr lang="zh-CN" altLang="en-US" sz="2400">
                          <a:latin typeface="Times New Roman" panose="02020603050405020304" pitchFamily="18" charset="0"/>
                          <a:cs typeface="Times New Roman" panose="02020603050405020304" pitchFamily="18" charset="0"/>
                        </a:rPr>
                        <a:t>＝</a:t>
                      </a:r>
                      <a:r>
                        <a:rPr lang="zh-CN" altLang="en-US" sz="2400" i="1">
                          <a:latin typeface="Times New Roman" panose="02020603050405020304" pitchFamily="18" charset="0"/>
                          <a:cs typeface="Times New Roman" panose="02020603050405020304" pitchFamily="18" charset="0"/>
                        </a:rPr>
                        <a:t>I</a:t>
                      </a:r>
                      <a:r>
                        <a:rPr lang="zh-CN" altLang="en-US" sz="2400" baseline="30000">
                          <a:solidFill>
                            <a:schemeClr val="tx1"/>
                          </a:solidFill>
                          <a:uFillTx/>
                          <a:latin typeface="Times New Roman" panose="02020603050405020304" pitchFamily="18" charset="0"/>
                          <a:cs typeface="Times New Roman" panose="02020603050405020304" pitchFamily="18" charset="0"/>
                        </a:rPr>
                        <a:t>2</a:t>
                      </a:r>
                      <a:r>
                        <a:rPr lang="zh-CN" altLang="en-US" sz="2400" i="1">
                          <a:latin typeface="Times New Roman" panose="02020603050405020304" pitchFamily="18" charset="0"/>
                          <a:cs typeface="Times New Roman" panose="02020603050405020304" pitchFamily="18" charset="0"/>
                        </a:rPr>
                        <a:t>R</a:t>
                      </a:r>
                      <a:r>
                        <a:rPr lang="zh-CN" altLang="en-US" sz="2400">
                          <a:latin typeface="Times New Roman" panose="02020603050405020304" pitchFamily="18" charset="0"/>
                          <a:cs typeface="Times New Roman" panose="02020603050405020304" pitchFamily="18" charset="0"/>
                        </a:rPr>
                        <a:t>计算出电功率,使定值电阻与小灯泡并联，利用并联电路中各支路两端电压相等的特点，确定小灯泡两端的电压</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c>
                  <a:txBody>
                    <a:bodyPr vert="horz" wrap="square"/>
                    <a:lstStyle/>
                    <a:p>
                      <a:pPr fontAlgn="auto">
                        <a:lnSpc>
                          <a:spcPct val="150000"/>
                        </a:lnSpc>
                        <a:buNone/>
                      </a:pP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c>
                  <a:txBody>
                    <a:bodyPr vert="horz" wrap="square"/>
                    <a:lstStyle/>
                    <a:p>
                      <a:pPr fontAlgn="auto">
                        <a:lnSpc>
                          <a:spcPct val="200000"/>
                        </a:lnSpc>
                        <a:buNone/>
                      </a:pPr>
                      <a:r>
                        <a:rPr lang="zh-CN" altLang="en-US" sz="2400">
                          <a:latin typeface="Times New Roman" panose="02020603050405020304" pitchFamily="18" charset="0"/>
                          <a:cs typeface="Times New Roman" panose="02020603050405020304" pitchFamily="18" charset="0"/>
                        </a:rPr>
                        <a:t>(1)闭合S、S</a:t>
                      </a:r>
                      <a:r>
                        <a:rPr lang="zh-CN" altLang="en-US" sz="2400" baseline="-25000">
                          <a:solidFill>
                            <a:schemeClr val="tx1"/>
                          </a:solidFill>
                          <a:uFillTx/>
                          <a:latin typeface="Times New Roman" panose="02020603050405020304" pitchFamily="18" charset="0"/>
                          <a:cs typeface="Times New Roman" panose="02020603050405020304" pitchFamily="18" charset="0"/>
                        </a:rPr>
                        <a:t>2</a:t>
                      </a:r>
                      <a:r>
                        <a:rPr lang="zh-CN" altLang="en-US" sz="2400">
                          <a:latin typeface="Times New Roman" panose="02020603050405020304" pitchFamily="18" charset="0"/>
                          <a:cs typeface="Times New Roman" panose="02020603050405020304" pitchFamily="18" charset="0"/>
                        </a:rPr>
                        <a:t>，移动滑动变阻器滑片，使电流表的读数为________；</a:t>
                      </a:r>
                      <a:endParaRPr lang="zh-CN" altLang="en-US" sz="2400">
                        <a:latin typeface="Times New Roman" panose="02020603050405020304" pitchFamily="18" charset="0"/>
                        <a:cs typeface="Times New Roman" panose="02020603050405020304" pitchFamily="18" charset="0"/>
                      </a:endParaRPr>
                    </a:p>
                    <a:p>
                      <a:pPr fontAlgn="auto">
                        <a:lnSpc>
                          <a:spcPct val="200000"/>
                        </a:lnSpc>
                        <a:buNone/>
                      </a:pPr>
                      <a:r>
                        <a:rPr lang="zh-CN" altLang="en-US" sz="2400">
                          <a:latin typeface="Times New Roman" panose="02020603050405020304" pitchFamily="18" charset="0"/>
                          <a:cs typeface="Times New Roman" panose="02020603050405020304" pitchFamily="18" charset="0"/>
                        </a:rPr>
                        <a:t>(2)断开S</a:t>
                      </a:r>
                      <a:r>
                        <a:rPr lang="zh-CN" altLang="en-US" sz="2400" baseline="-25000">
                          <a:uFillTx/>
                          <a:latin typeface="Times New Roman" panose="02020603050405020304" pitchFamily="18" charset="0"/>
                          <a:cs typeface="Times New Roman" panose="02020603050405020304" pitchFamily="18" charset="0"/>
                        </a:rPr>
                        <a:t>2</a:t>
                      </a:r>
                      <a:r>
                        <a:rPr lang="zh-CN" altLang="en-US" sz="2400">
                          <a:latin typeface="Times New Roman" panose="02020603050405020304" pitchFamily="18" charset="0"/>
                          <a:cs typeface="Times New Roman" panose="02020603050405020304" pitchFamily="18" charset="0"/>
                        </a:rPr>
                        <a:t>，闭合S</a:t>
                      </a:r>
                      <a:r>
                        <a:rPr lang="zh-CN" altLang="en-US" sz="2400" baseline="-25000">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，读出电流表的示数为</a:t>
                      </a:r>
                      <a:r>
                        <a:rPr lang="zh-CN" altLang="en-US" sz="2400" i="1">
                          <a:latin typeface="Times New Roman" panose="02020603050405020304" pitchFamily="18" charset="0"/>
                          <a:cs typeface="Times New Roman" panose="02020603050405020304" pitchFamily="18" charset="0"/>
                        </a:rPr>
                        <a:t>I</a:t>
                      </a:r>
                      <a:r>
                        <a:rPr lang="zh-CN" altLang="en-US" sz="2400" baseline="-25000">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a:t>
                      </a:r>
                      <a:endParaRPr lang="zh-CN" altLang="en-US" sz="2400">
                        <a:latin typeface="Times New Roman" panose="02020603050405020304" pitchFamily="18" charset="0"/>
                        <a:cs typeface="Times New Roman" panose="02020603050405020304" pitchFamily="18" charset="0"/>
                      </a:endParaRPr>
                    </a:p>
                    <a:p>
                      <a:pPr fontAlgn="auto">
                        <a:lnSpc>
                          <a:spcPct val="200000"/>
                        </a:lnSpc>
                        <a:buNone/>
                      </a:pPr>
                      <a:r>
                        <a:rPr lang="zh-CN" altLang="en-US" sz="2400">
                          <a:latin typeface="Times New Roman" panose="02020603050405020304" pitchFamily="18" charset="0"/>
                          <a:cs typeface="Times New Roman" panose="02020603050405020304" pitchFamily="18" charset="0"/>
                        </a:rPr>
                        <a:t>(3)</a:t>
                      </a:r>
                      <a:r>
                        <a:rPr lang="zh-CN" altLang="en-US" sz="2400" i="1">
                          <a:latin typeface="Times New Roman" panose="02020603050405020304" pitchFamily="18" charset="0"/>
                          <a:cs typeface="Times New Roman" panose="02020603050405020304" pitchFamily="18" charset="0"/>
                        </a:rPr>
                        <a:t>P</a:t>
                      </a:r>
                      <a:r>
                        <a:rPr lang="zh-CN" altLang="en-US" sz="2400" baseline="-25000">
                          <a:uFillTx/>
                          <a:latin typeface="Times New Roman" panose="02020603050405020304" pitchFamily="18" charset="0"/>
                          <a:cs typeface="Times New Roman" panose="02020603050405020304" pitchFamily="18" charset="0"/>
                        </a:rPr>
                        <a:t>额</a:t>
                      </a:r>
                      <a:r>
                        <a:rPr lang="zh-CN" altLang="en-US" sz="2400">
                          <a:latin typeface="Times New Roman" panose="02020603050405020304" pitchFamily="18" charset="0"/>
                          <a:cs typeface="Times New Roman" panose="02020603050405020304" pitchFamily="18" charset="0"/>
                        </a:rPr>
                        <a:t>＝____________(</a:t>
                      </a:r>
                      <a:r>
                        <a:rPr lang="zh-CN" altLang="en-US" sz="2400" i="1">
                          <a:latin typeface="Times New Roman" panose="02020603050405020304" pitchFamily="18" charset="0"/>
                          <a:cs typeface="Times New Roman" panose="02020603050405020304" pitchFamily="18" charset="0"/>
                        </a:rPr>
                        <a:t>R</a:t>
                      </a:r>
                      <a:r>
                        <a:rPr lang="zh-CN" altLang="en-US" sz="2400" baseline="-25000">
                          <a:uFillTx/>
                          <a:latin typeface="Times New Roman" panose="02020603050405020304" pitchFamily="18" charset="0"/>
                          <a:cs typeface="Times New Roman" panose="02020603050405020304" pitchFamily="18" charset="0"/>
                        </a:rPr>
                        <a:t>0</a:t>
                      </a:r>
                      <a:r>
                        <a:rPr lang="zh-CN" altLang="en-US" sz="2400">
                          <a:latin typeface="Times New Roman" panose="02020603050405020304" pitchFamily="18" charset="0"/>
                          <a:cs typeface="Times New Roman" panose="02020603050405020304" pitchFamily="18" charset="0"/>
                        </a:rPr>
                        <a:t>阻值已知)</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r>
            </a:tbl>
          </a:graphicData>
        </a:graphic>
      </p:graphicFrame>
      <p:sp>
        <p:nvSpPr>
          <p:cNvPr id="3" name="文本框 2"/>
          <p:cNvSpPr txBox="1"/>
          <p:nvPr/>
        </p:nvSpPr>
        <p:spPr>
          <a:xfrm>
            <a:off x="4888001" y="2241696"/>
            <a:ext cx="1338441" cy="460375"/>
          </a:xfrm>
          <a:prstGeom prst="rect">
            <a:avLst/>
          </a:prstGeom>
          <a:noFill/>
          <a:ln w="9525">
            <a:noFill/>
          </a:ln>
        </p:spPr>
        <p:txBody>
          <a:bodyPr wrap="square">
            <a:spAutoFit/>
          </a:bodyPr>
          <a:lstStyle/>
          <a:p>
            <a:pPr indent="0"/>
            <a:r>
              <a:rPr lang="en-US" sz="2400" b="0" i="1">
                <a:latin typeface="Times New Roman" panose="02020603050405020304" pitchFamily="18" charset="0"/>
                <a:ea typeface="宋体" panose="02010600030101010101" pitchFamily="2" charset="-122"/>
                <a:cs typeface="Times New Roman" panose="02020603050405020304" pitchFamily="18" charset="0"/>
              </a:rPr>
              <a:t>U</a:t>
            </a:r>
            <a:r>
              <a:rPr lang="zh-CN" sz="2400" b="0" baseline="-25000">
                <a:latin typeface="Times New Roman" panose="02020603050405020304" pitchFamily="18" charset="0"/>
                <a:ea typeface="宋体" panose="02010600030101010101" pitchFamily="2" charset="-122"/>
              </a:rPr>
              <a:t>额</a:t>
            </a:r>
            <a:r>
              <a:rPr lang="zh-CN" sz="2400" b="0">
                <a:latin typeface="Times New Roman" panose="02020603050405020304" pitchFamily="18" charset="0"/>
                <a:ea typeface="宋体" panose="02010600030101010101" pitchFamily="2" charset="-122"/>
              </a:rPr>
              <a:t>已知</a:t>
            </a:r>
            <a:endParaRPr lang="zh-CN" altLang="en-US" sz="2400"/>
          </a:p>
        </p:txBody>
      </p:sp>
      <p:pic>
        <p:nvPicPr>
          <p:cNvPr id="4" name="图片 -2147481553" descr="C:\Documents and Settings\Administrator\桌面\W河北物理面对面\EP407.TIF"/>
          <p:cNvPicPr>
            <a:picLocks noChangeAspect="1"/>
          </p:cNvPicPr>
          <p:nvPr/>
        </p:nvPicPr>
        <p:blipFill>
          <a:blip r:embed="rId4" r:link="rId3"/>
          <a:stretch>
            <a:fillRect/>
          </a:stretch>
        </p:blipFill>
        <p:spPr>
          <a:xfrm>
            <a:off x="4424680" y="3118485"/>
            <a:ext cx="2142490" cy="1935480"/>
          </a:xfrm>
          <a:prstGeom prst="rect">
            <a:avLst/>
          </a:prstGeom>
          <a:noFill/>
          <a:ln w="9525">
            <a:noFill/>
          </a:ln>
        </p:spPr>
      </p:pic>
      <p:graphicFrame>
        <p:nvGraphicFramePr>
          <p:cNvPr id="5" name="对象 4">
            <a:hlinkClick action="ppaction://ole?verb="/>
          </p:cNvPr>
          <p:cNvGraphicFramePr>
            <a:graphicFrameLocks noChangeAspect="1"/>
          </p:cNvGraphicFramePr>
          <p:nvPr/>
        </p:nvGraphicFramePr>
        <p:xfrm>
          <a:off x="10339705" y="2790190"/>
          <a:ext cx="516890" cy="823595"/>
        </p:xfrm>
        <a:graphic>
          <a:graphicData uri="http://schemas.openxmlformats.org/presentationml/2006/ole">
            <mc:AlternateContent>
              <mc:Choice xmlns:v="urn:schemas-microsoft-com:vml" Requires="v">
                <p:oleObj spid="_x0000_s1041" r:id="rId5" imgW="279400" imgH="444500" progId="Equation.DSMT4">
                  <p:embed/>
                </p:oleObj>
              </mc:Choice>
              <mc:Fallback>
                <p:oleObj r:id="rId5" imgW="279400" imgH="444500" progId="Equation.DSMT4">
                  <p:embed/>
                  <p:pic>
                    <p:nvPicPr>
                      <p:cNvPr id="0" name="OLE substitute image"/>
                      <p:cNvPicPr/>
                      <p:nvPr/>
                    </p:nvPicPr>
                    <p:blipFill>
                      <a:blip r:embed="rId6"/>
                      <a:stretch>
                        <a:fillRect/>
                      </a:stretch>
                    </p:blipFill>
                    <p:spPr>
                      <a:xfrm>
                        <a:off x="10339705" y="2790190"/>
                        <a:ext cx="516890" cy="823595"/>
                      </a:xfrm>
                      <a:prstGeom prst="rect">
                        <a:avLst/>
                      </a:prstGeom>
                    </p:spPr>
                  </p:pic>
                </p:oleObj>
              </mc:Fallback>
            </mc:AlternateContent>
          </a:graphicData>
        </a:graphic>
      </p:graphicFrame>
      <p:graphicFrame>
        <p:nvGraphicFramePr>
          <p:cNvPr id="6" name="对象 5">
            <a:hlinkClick action="ppaction://ole?verb="/>
          </p:cNvPr>
          <p:cNvGraphicFramePr>
            <a:graphicFrameLocks noChangeAspect="1"/>
          </p:cNvGraphicFramePr>
          <p:nvPr/>
        </p:nvGraphicFramePr>
        <p:xfrm>
          <a:off x="8096250" y="4798695"/>
          <a:ext cx="1461770" cy="921385"/>
        </p:xfrm>
        <a:graphic>
          <a:graphicData uri="http://schemas.openxmlformats.org/presentationml/2006/ole">
            <mc:AlternateContent>
              <mc:Choice xmlns:v="urn:schemas-microsoft-com:vml" Requires="v">
                <p:oleObj spid="_x0000_s1042" r:id="rId7" imgW="825500" imgH="444500" progId="Equation.DSMT4">
                  <p:embed/>
                </p:oleObj>
              </mc:Choice>
              <mc:Fallback>
                <p:oleObj r:id="rId7" imgW="825500" imgH="444500" progId="Equation.DSMT4">
                  <p:embed/>
                  <p:pic>
                    <p:nvPicPr>
                      <p:cNvPr id="0" name="OLE substitute image"/>
                      <p:cNvPicPr/>
                      <p:nvPr/>
                    </p:nvPicPr>
                    <p:blipFill>
                      <a:blip r:embed="rId8"/>
                      <a:stretch>
                        <a:fillRect/>
                      </a:stretch>
                    </p:blipFill>
                    <p:spPr>
                      <a:xfrm>
                        <a:off x="8096250" y="4798695"/>
                        <a:ext cx="1461770" cy="921385"/>
                      </a:xfrm>
                      <a:prstGeom prst="rect">
                        <a:avLst/>
                      </a:prstGeom>
                    </p:spPr>
                  </p:pic>
                </p:oleObj>
              </mc:Fallback>
            </mc:AlternateContent>
          </a:graphicData>
        </a:graphic>
      </p:graphicFrame>
    </p:spTree>
    <p:custDataLst>
      <p:tags r:id="rId9"/>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graphicFrame>
        <p:nvGraphicFramePr>
          <p:cNvPr id="2" name="表格 1"/>
          <p:cNvGraphicFramePr>
            <a:graphicFrameLocks noGrp="1"/>
          </p:cNvGraphicFramePr>
          <p:nvPr>
            <p:custDataLst>
              <p:tags r:id="rId2"/>
            </p:custDataLst>
          </p:nvPr>
        </p:nvGraphicFramePr>
        <p:xfrm>
          <a:off x="765103" y="1081657"/>
          <a:ext cx="10634345" cy="5120640"/>
        </p:xfrm>
        <a:graphic>
          <a:graphicData uri="http://schemas.openxmlformats.org/drawingml/2006/table">
            <a:tbl>
              <a:tblPr firstRow="1" bandRow="1">
                <a:tableStyleId>{5940675A-B579-460E-94D1-54222C63F5DA}</a:tableStyleId>
              </a:tblPr>
              <a:tblGrid>
                <a:gridCol w="555625"/>
                <a:gridCol w="3245485"/>
                <a:gridCol w="2966720"/>
                <a:gridCol w="3866515"/>
              </a:tblGrid>
              <a:tr h="640080">
                <a:tc rowSpan="2">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缺电流压表</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设计思路</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电路设计</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实验步骤及表达式</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r>
              <a:tr h="4480560">
                <a:tc vMerge="1">
                  <a:txBody>
                    <a:bodyPr vert="horz" wrap="square"/>
                    <a:lstStyle/>
                    <a:p/>
                  </a:txBody>
                  <a:tcPr/>
                </a:tc>
                <a:tc>
                  <a:txBody>
                    <a:bodyPr vert="horz" wrap="square"/>
                    <a:lstStyle/>
                    <a:p>
                      <a:pPr fontAlgn="auto">
                        <a:lnSpc>
                          <a:spcPct val="150000"/>
                        </a:lnSpc>
                        <a:buNone/>
                      </a:pPr>
                      <a:r>
                        <a:rPr lang="zh-CN" altLang="en-US" sz="2400">
                          <a:latin typeface="Times New Roman" panose="02020603050405020304" pitchFamily="18" charset="0"/>
                          <a:cs typeface="Times New Roman" panose="02020603050405020304" pitchFamily="18" charset="0"/>
                        </a:rPr>
                        <a:t>利用电阻箱等效为小灯泡，根据</a:t>
                      </a:r>
                      <a:r>
                        <a:rPr lang="zh-CN" altLang="en-US" sz="2400" i="1">
                          <a:latin typeface="Times New Roman" panose="02020603050405020304" pitchFamily="18" charset="0"/>
                          <a:cs typeface="Times New Roman" panose="02020603050405020304" pitchFamily="18" charset="0"/>
                        </a:rPr>
                        <a:t>P</a:t>
                      </a:r>
                      <a:r>
                        <a:rPr lang="zh-CN" altLang="en-US" sz="2400">
                          <a:latin typeface="Times New Roman" panose="02020603050405020304" pitchFamily="18" charset="0"/>
                          <a:cs typeface="Times New Roman" panose="02020603050405020304" pitchFamily="18" charset="0"/>
                        </a:rPr>
                        <a:t>＝</a:t>
                      </a:r>
                      <a:r>
                        <a:rPr lang="zh-CN" altLang="en-US" sz="2400" i="1">
                          <a:latin typeface="Times New Roman" panose="02020603050405020304" pitchFamily="18" charset="0"/>
                          <a:cs typeface="Times New Roman" panose="02020603050405020304" pitchFamily="18" charset="0"/>
                        </a:rPr>
                        <a:t>I</a:t>
                      </a:r>
                      <a:r>
                        <a:rPr lang="zh-CN" altLang="en-US" sz="2400" baseline="30000">
                          <a:solidFill>
                            <a:schemeClr val="tx1"/>
                          </a:solidFill>
                          <a:uFillTx/>
                          <a:latin typeface="Times New Roman" panose="02020603050405020304" pitchFamily="18" charset="0"/>
                          <a:cs typeface="Times New Roman" panose="02020603050405020304" pitchFamily="18" charset="0"/>
                        </a:rPr>
                        <a:t>2</a:t>
                      </a:r>
                      <a:r>
                        <a:rPr lang="zh-CN" altLang="en-US" sz="2400" i="1">
                          <a:latin typeface="Times New Roman" panose="02020603050405020304" pitchFamily="18" charset="0"/>
                          <a:cs typeface="Times New Roman" panose="02020603050405020304" pitchFamily="18" charset="0"/>
                        </a:rPr>
                        <a:t>R</a:t>
                      </a:r>
                      <a:r>
                        <a:rPr lang="zh-CN" altLang="en-US" sz="2400">
                          <a:latin typeface="Times New Roman" panose="02020603050405020304" pitchFamily="18" charset="0"/>
                          <a:cs typeface="Times New Roman" panose="02020603050405020304" pitchFamily="18" charset="0"/>
                        </a:rPr>
                        <a:t>计算出电功率,使定值电阻与小灯泡并联，利用并联电路中各支路两端电压相等的特点，确定小灯泡两端的电压</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c>
                  <a:txBody>
                    <a:bodyPr vert="horz" wrap="square"/>
                    <a:lstStyle/>
                    <a:p>
                      <a:pPr fontAlgn="auto">
                        <a:lnSpc>
                          <a:spcPct val="150000"/>
                        </a:lnSpc>
                        <a:buNone/>
                      </a:pP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c>
                  <a:txBody>
                    <a:bodyPr vert="horz" wrap="square"/>
                    <a:lstStyle/>
                    <a:p>
                      <a:pPr fontAlgn="auto">
                        <a:lnSpc>
                          <a:spcPct val="150000"/>
                        </a:lnSpc>
                        <a:buNone/>
                      </a:pPr>
                      <a:r>
                        <a:rPr lang="zh-CN" altLang="en-US" sz="2400">
                          <a:latin typeface="Times New Roman" panose="02020603050405020304" pitchFamily="18" charset="0"/>
                          <a:cs typeface="Times New Roman" panose="02020603050405020304" pitchFamily="18" charset="0"/>
                        </a:rPr>
                        <a:t>(1)闭合S、S</a:t>
                      </a:r>
                      <a:r>
                        <a:rPr lang="zh-CN" altLang="en-US" sz="2400" baseline="-25000">
                          <a:solidFill>
                            <a:schemeClr val="tx1"/>
                          </a:solidFill>
                          <a:uFillTx/>
                          <a:latin typeface="Times New Roman" panose="02020603050405020304" pitchFamily="18" charset="0"/>
                          <a:cs typeface="Times New Roman" panose="02020603050405020304" pitchFamily="18" charset="0"/>
                        </a:rPr>
                        <a:t>2</a:t>
                      </a:r>
                      <a:r>
                        <a:rPr lang="zh-CN" altLang="en-US" sz="2400">
                          <a:latin typeface="Times New Roman" panose="02020603050405020304" pitchFamily="18" charset="0"/>
                          <a:cs typeface="Times New Roman" panose="02020603050405020304" pitchFamily="18" charset="0"/>
                        </a:rPr>
                        <a:t>，移动滑动变阻器滑片，使电流表的读数为</a:t>
                      </a:r>
                      <a:r>
                        <a:rPr lang="zh-CN" altLang="en-US" sz="2400" i="1">
                          <a:latin typeface="Times New Roman" panose="02020603050405020304" pitchFamily="18" charset="0"/>
                          <a:cs typeface="Times New Roman" panose="02020603050405020304" pitchFamily="18" charset="0"/>
                        </a:rPr>
                        <a:t>I</a:t>
                      </a:r>
                      <a:r>
                        <a:rPr lang="zh-CN" altLang="en-US" sz="2400" baseline="-25000">
                          <a:uFillTx/>
                          <a:latin typeface="Times New Roman" panose="02020603050405020304" pitchFamily="18" charset="0"/>
                          <a:cs typeface="Times New Roman" panose="02020603050405020304" pitchFamily="18" charset="0"/>
                        </a:rPr>
                        <a:t>额</a:t>
                      </a:r>
                      <a:r>
                        <a:rPr lang="zh-CN" altLang="en-US" sz="2400">
                          <a:latin typeface="Times New Roman" panose="02020603050405020304" pitchFamily="18" charset="0"/>
                          <a:cs typeface="Times New Roman" panose="02020603050405020304" pitchFamily="18" charset="0"/>
                        </a:rPr>
                        <a:t>；</a:t>
                      </a:r>
                      <a:endParaRPr lang="zh-CN" altLang="en-US" sz="2400">
                        <a:latin typeface="Times New Roman" panose="02020603050405020304" pitchFamily="18" charset="0"/>
                        <a:cs typeface="Times New Roman" panose="02020603050405020304" pitchFamily="18" charset="0"/>
                      </a:endParaRPr>
                    </a:p>
                    <a:p>
                      <a:pPr fontAlgn="auto">
                        <a:lnSpc>
                          <a:spcPct val="150000"/>
                        </a:lnSpc>
                        <a:buNone/>
                      </a:pPr>
                      <a:r>
                        <a:rPr lang="zh-CN" altLang="en-US" sz="2400">
                          <a:latin typeface="Times New Roman" panose="02020603050405020304" pitchFamily="18" charset="0"/>
                          <a:cs typeface="Times New Roman" panose="02020603050405020304" pitchFamily="18" charset="0"/>
                        </a:rPr>
                        <a:t>(2)断开S</a:t>
                      </a:r>
                      <a:r>
                        <a:rPr lang="zh-CN" altLang="en-US" sz="2400" baseline="-25000">
                          <a:uFillTx/>
                          <a:latin typeface="Times New Roman" panose="02020603050405020304" pitchFamily="18" charset="0"/>
                          <a:cs typeface="Times New Roman" panose="02020603050405020304" pitchFamily="18" charset="0"/>
                        </a:rPr>
                        <a:t>2</a:t>
                      </a:r>
                      <a:r>
                        <a:rPr lang="zh-CN" altLang="en-US" sz="2400">
                          <a:latin typeface="Times New Roman" panose="02020603050405020304" pitchFamily="18" charset="0"/>
                          <a:cs typeface="Times New Roman" panose="02020603050405020304" pitchFamily="18" charset="0"/>
                        </a:rPr>
                        <a:t>，闭合S</a:t>
                      </a:r>
                      <a:r>
                        <a:rPr lang="zh-CN" altLang="en-US" sz="2400" baseline="-25000">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，读出电流表的示数为</a:t>
                      </a:r>
                      <a:r>
                        <a:rPr lang="zh-CN" altLang="en-US" sz="2400" i="1">
                          <a:latin typeface="Times New Roman" panose="02020603050405020304" pitchFamily="18" charset="0"/>
                          <a:cs typeface="Times New Roman" panose="02020603050405020304" pitchFamily="18" charset="0"/>
                        </a:rPr>
                        <a:t>I</a:t>
                      </a:r>
                      <a:r>
                        <a:rPr lang="zh-CN" altLang="en-US" sz="2400" baseline="-25000">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a:t>
                      </a:r>
                      <a:endParaRPr lang="zh-CN" altLang="en-US" sz="2400">
                        <a:latin typeface="Times New Roman" panose="02020603050405020304" pitchFamily="18" charset="0"/>
                        <a:cs typeface="Times New Roman" panose="02020603050405020304" pitchFamily="18" charset="0"/>
                      </a:endParaRPr>
                    </a:p>
                    <a:p>
                      <a:pPr fontAlgn="auto">
                        <a:lnSpc>
                          <a:spcPct val="150000"/>
                        </a:lnSpc>
                        <a:buNone/>
                      </a:pPr>
                      <a:r>
                        <a:rPr lang="zh-CN" altLang="en-US" sz="2400">
                          <a:latin typeface="Times New Roman" panose="02020603050405020304" pitchFamily="18" charset="0"/>
                          <a:cs typeface="Times New Roman" panose="02020603050405020304" pitchFamily="18" charset="0"/>
                        </a:rPr>
                        <a:t>(3)</a:t>
                      </a:r>
                      <a:r>
                        <a:rPr lang="zh-CN" altLang="en-US" sz="2400" i="1">
                          <a:latin typeface="Times New Roman" panose="02020603050405020304" pitchFamily="18" charset="0"/>
                          <a:cs typeface="Times New Roman" panose="02020603050405020304" pitchFamily="18" charset="0"/>
                        </a:rPr>
                        <a:t>P</a:t>
                      </a:r>
                      <a:r>
                        <a:rPr lang="zh-CN" altLang="en-US" sz="2400" baseline="-25000">
                          <a:uFillTx/>
                          <a:latin typeface="Times New Roman" panose="02020603050405020304" pitchFamily="18" charset="0"/>
                          <a:cs typeface="Times New Roman" panose="02020603050405020304" pitchFamily="18" charset="0"/>
                        </a:rPr>
                        <a:t>额</a:t>
                      </a:r>
                      <a:r>
                        <a:rPr lang="zh-CN" altLang="en-US" sz="2400">
                          <a:latin typeface="Times New Roman" panose="02020603050405020304" pitchFamily="18" charset="0"/>
                          <a:cs typeface="Times New Roman" panose="02020603050405020304" pitchFamily="18" charset="0"/>
                        </a:rPr>
                        <a:t>＝______________(</a:t>
                      </a:r>
                      <a:r>
                        <a:rPr lang="zh-CN" altLang="en-US" sz="2400" i="1">
                          <a:latin typeface="Times New Roman" panose="02020603050405020304" pitchFamily="18" charset="0"/>
                          <a:cs typeface="Times New Roman" panose="02020603050405020304" pitchFamily="18" charset="0"/>
                        </a:rPr>
                        <a:t>R</a:t>
                      </a:r>
                      <a:r>
                        <a:rPr lang="zh-CN" altLang="en-US" sz="2400" baseline="-25000">
                          <a:uFillTx/>
                          <a:latin typeface="Times New Roman" panose="02020603050405020304" pitchFamily="18" charset="0"/>
                          <a:cs typeface="Times New Roman" panose="02020603050405020304" pitchFamily="18" charset="0"/>
                        </a:rPr>
                        <a:t>0</a:t>
                      </a:r>
                      <a:r>
                        <a:rPr lang="zh-CN" altLang="en-US" sz="2400">
                          <a:latin typeface="Times New Roman" panose="02020603050405020304" pitchFamily="18" charset="0"/>
                          <a:cs typeface="Times New Roman" panose="02020603050405020304" pitchFamily="18" charset="0"/>
                        </a:rPr>
                        <a:t>阻值已知)</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r>
            </a:tbl>
          </a:graphicData>
        </a:graphic>
      </p:graphicFrame>
      <p:sp>
        <p:nvSpPr>
          <p:cNvPr id="103" name="文本框 102"/>
          <p:cNvSpPr txBox="1"/>
          <p:nvPr/>
        </p:nvSpPr>
        <p:spPr>
          <a:xfrm>
            <a:off x="5373453" y="2160425"/>
            <a:ext cx="1228597" cy="460375"/>
          </a:xfrm>
          <a:prstGeom prst="rect">
            <a:avLst/>
          </a:prstGeom>
          <a:noFill/>
          <a:ln w="9525">
            <a:noFill/>
          </a:ln>
        </p:spPr>
        <p:txBody>
          <a:bodyPr wrap="square">
            <a:spAutoFit/>
          </a:bodyPr>
          <a:lstStyle/>
          <a:p>
            <a:pPr indent="0"/>
            <a:r>
              <a:rPr lang="en-US" sz="2400" b="0" i="1">
                <a:latin typeface="Times New Roman" panose="02020603050405020304" pitchFamily="18" charset="0"/>
                <a:ea typeface="宋体" panose="02010600030101010101" pitchFamily="2" charset="-122"/>
                <a:cs typeface="Times New Roman" panose="02020603050405020304" pitchFamily="18" charset="0"/>
              </a:rPr>
              <a:t>I</a:t>
            </a:r>
            <a:r>
              <a:rPr lang="zh-CN" sz="2400" b="0" baseline="-25000">
                <a:ea typeface="宋体" panose="02010600030101010101" pitchFamily="2" charset="-122"/>
              </a:rPr>
              <a:t>额</a:t>
            </a:r>
            <a:r>
              <a:rPr lang="zh-CN" sz="2400" b="0">
                <a:ea typeface="宋体" panose="02010600030101010101" pitchFamily="2" charset="-122"/>
              </a:rPr>
              <a:t>已知</a:t>
            </a:r>
            <a:endParaRPr lang="zh-CN" altLang="en-US" sz="2400"/>
          </a:p>
        </p:txBody>
      </p:sp>
      <p:pic>
        <p:nvPicPr>
          <p:cNvPr id="3" name="图片 -2147481552" descr="C:\Documents and Settings\Administrator\桌面\W河北物理面对面\EP408.TIF"/>
          <p:cNvPicPr>
            <a:picLocks noChangeAspect="1"/>
          </p:cNvPicPr>
          <p:nvPr/>
        </p:nvPicPr>
        <p:blipFill>
          <a:blip r:embed="rId4" r:link="rId3"/>
          <a:stretch>
            <a:fillRect/>
          </a:stretch>
        </p:blipFill>
        <p:spPr>
          <a:xfrm>
            <a:off x="4937125" y="3218815"/>
            <a:ext cx="2221230" cy="2358390"/>
          </a:xfrm>
          <a:prstGeom prst="rect">
            <a:avLst/>
          </a:prstGeom>
          <a:noFill/>
          <a:ln w="9525">
            <a:noFill/>
          </a:ln>
        </p:spPr>
      </p:pic>
      <p:sp>
        <p:nvSpPr>
          <p:cNvPr id="4" name="文本框 3"/>
          <p:cNvSpPr txBox="1"/>
          <p:nvPr/>
        </p:nvSpPr>
        <p:spPr>
          <a:xfrm>
            <a:off x="8461196" y="4799162"/>
            <a:ext cx="2117504" cy="460375"/>
          </a:xfrm>
          <a:prstGeom prst="rect">
            <a:avLst/>
          </a:prstGeom>
          <a:noFill/>
          <a:ln w="9525">
            <a:noFill/>
          </a:ln>
        </p:spPr>
        <p:txBody>
          <a:bodyPr wrap="square">
            <a:spAutoFit/>
          </a:bodyPr>
          <a:lstStyle/>
          <a:p>
            <a:pPr indent="266700"/>
            <a:r>
              <a:rPr lang="en-US" sz="2400" b="0">
                <a:solidFill>
                  <a:srgbClr val="FF0000"/>
                </a:solidFill>
                <a:latin typeface="Times New Roman" panose="02020603050405020304" pitchFamily="18" charset="0"/>
                <a:cs typeface="Times New Roman" panose="02020603050405020304" pitchFamily="18" charset="0"/>
              </a:rPr>
              <a:t>(</a:t>
            </a:r>
            <a:r>
              <a:rPr lang="en-US" sz="2400" b="0" i="1">
                <a:solidFill>
                  <a:srgbClr val="FF0000"/>
                </a:solidFill>
                <a:latin typeface="Times New Roman" panose="02020603050405020304" pitchFamily="18" charset="0"/>
                <a:ea typeface="宋体" panose="02010600030101010101" pitchFamily="2" charset="-122"/>
              </a:rPr>
              <a:t>I</a:t>
            </a:r>
            <a:r>
              <a:rPr lang="en-US" sz="2400" b="0" baseline="-25000">
                <a:solidFill>
                  <a:srgbClr val="FF0000"/>
                </a:solidFill>
                <a:latin typeface="Times New Roman" panose="02020603050405020304" pitchFamily="18" charset="0"/>
                <a:ea typeface="宋体" panose="02010600030101010101" pitchFamily="2" charset="-122"/>
              </a:rPr>
              <a:t>1</a:t>
            </a:r>
            <a:r>
              <a:rPr lang="zh-CN" sz="2400" b="0">
                <a:solidFill>
                  <a:srgbClr val="FF0000"/>
                </a:solidFill>
                <a:ea typeface="宋体" panose="02010600030101010101" pitchFamily="2" charset="-122"/>
              </a:rPr>
              <a:t>－</a:t>
            </a:r>
            <a:r>
              <a:rPr lang="en-US" sz="2400" b="0" i="1">
                <a:solidFill>
                  <a:srgbClr val="FF0000"/>
                </a:solidFill>
                <a:latin typeface="Times New Roman" panose="02020603050405020304" pitchFamily="18" charset="0"/>
                <a:ea typeface="宋体" panose="02010600030101010101" pitchFamily="2" charset="-122"/>
              </a:rPr>
              <a:t>I</a:t>
            </a:r>
            <a:r>
              <a:rPr lang="zh-CN" sz="2400" b="0" baseline="-25000">
                <a:solidFill>
                  <a:srgbClr val="FF0000"/>
                </a:solidFill>
                <a:ea typeface="宋体" panose="02010600030101010101" pitchFamily="2" charset="-122"/>
              </a:rPr>
              <a:t>额</a:t>
            </a:r>
            <a:r>
              <a:rPr lang="en-US" sz="2400" b="0">
                <a:solidFill>
                  <a:srgbClr val="FF0000"/>
                </a:solidFill>
                <a:latin typeface="Times New Roman" panose="02020603050405020304" pitchFamily="18" charset="0"/>
                <a:ea typeface="宋体" panose="02010600030101010101" pitchFamily="2" charset="-122"/>
              </a:rPr>
              <a:t>)</a:t>
            </a:r>
            <a:r>
              <a:rPr lang="en-US" sz="2400" b="0" i="1">
                <a:solidFill>
                  <a:srgbClr val="FF0000"/>
                </a:solidFill>
                <a:latin typeface="Times New Roman" panose="02020603050405020304" pitchFamily="18" charset="0"/>
                <a:ea typeface="宋体" panose="02010600030101010101" pitchFamily="2" charset="-122"/>
              </a:rPr>
              <a:t>R</a:t>
            </a:r>
            <a:r>
              <a:rPr lang="en-US" sz="2400" b="0" baseline="-25000">
                <a:solidFill>
                  <a:srgbClr val="FF0000"/>
                </a:solidFill>
                <a:latin typeface="Times New Roman" panose="02020603050405020304" pitchFamily="18" charset="0"/>
                <a:ea typeface="宋体" panose="02010600030101010101" pitchFamily="2" charset="-122"/>
              </a:rPr>
              <a:t>0</a:t>
            </a:r>
            <a:r>
              <a:rPr lang="en-US" sz="2400" b="0" i="1">
                <a:solidFill>
                  <a:srgbClr val="FF0000"/>
                </a:solidFill>
                <a:latin typeface="Times New Roman" panose="02020603050405020304" pitchFamily="18" charset="0"/>
                <a:ea typeface="宋体" panose="02010600030101010101" pitchFamily="2" charset="-122"/>
              </a:rPr>
              <a:t>I</a:t>
            </a:r>
            <a:r>
              <a:rPr lang="zh-CN" sz="2400" b="0" baseline="-25000">
                <a:solidFill>
                  <a:srgbClr val="FF0000"/>
                </a:solidFill>
                <a:ea typeface="宋体" panose="02010600030101010101" pitchFamily="2" charset="-122"/>
              </a:rPr>
              <a:t>额</a:t>
            </a:r>
            <a:endParaRPr lang="zh-CN" altLang="en-US" sz="2400" b="0" baseline="-25000">
              <a:solidFill>
                <a:srgbClr val="FF0000"/>
              </a:solidFill>
              <a:ea typeface="宋体" panose="02010600030101010101" pitchFamily="2" charset="-122"/>
            </a:endParaRPr>
          </a:p>
        </p:txBody>
      </p:sp>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03" name="文本框 102"/>
          <p:cNvSpPr txBox="1"/>
          <p:nvPr/>
        </p:nvSpPr>
        <p:spPr>
          <a:xfrm>
            <a:off x="475615" y="476250"/>
            <a:ext cx="11240770" cy="5077460"/>
          </a:xfrm>
          <a:prstGeom prst="rect">
            <a:avLst/>
          </a:prstGeom>
          <a:noFill/>
          <a:ln w="9525">
            <a:noFill/>
          </a:ln>
        </p:spPr>
        <p:txBody>
          <a:bodyPr wrap="square">
            <a:spAutoFit/>
          </a:bodyPr>
          <a:lstStyle/>
          <a:p>
            <a:pPr indent="0" fontAlgn="auto">
              <a:lnSpc>
                <a:spcPct val="150000"/>
              </a:lnSpc>
            </a:pPr>
            <a:r>
              <a:rPr lang="zh-CN" sz="3200" b="1">
                <a:ea typeface="宋体" panose="02010600030101010101" pitchFamily="2" charset="-122"/>
              </a:rPr>
              <a:t>练习：</a:t>
            </a:r>
            <a:endParaRPr lang="zh-CN" sz="3200" b="1">
              <a:ea typeface="宋体" panose="02010600030101010101" pitchFamily="2" charset="-122"/>
            </a:endParaRPr>
          </a:p>
          <a:p>
            <a:pPr indent="0" fontAlgn="auto">
              <a:lnSpc>
                <a:spcPct val="150000"/>
              </a:lnSpc>
            </a:pPr>
            <a:r>
              <a:rPr lang="en-US" altLang="zh-CN" sz="2400" b="0">
                <a:ea typeface="宋体" panose="02010600030101010101" pitchFamily="2" charset="-122"/>
              </a:rPr>
              <a:t>1</a:t>
            </a:r>
            <a:r>
              <a:rPr lang="zh-CN" altLang="en-US" sz="2400" b="0">
                <a:ea typeface="宋体" panose="02010600030101010101" pitchFamily="2" charset="-122"/>
              </a:rPr>
              <a:t>、</a:t>
            </a:r>
            <a:r>
              <a:rPr lang="zh-CN" sz="2400" b="0">
                <a:ea typeface="宋体" panose="02010600030101010101" pitchFamily="2" charset="-122"/>
              </a:rPr>
              <a:t>在实验操作中</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发现电流表损坏不能使用．小倩利用阻值已知的定值电阻</a:t>
            </a:r>
            <a:r>
              <a:rPr lang="en-US" sz="2400" b="0" i="1">
                <a:latin typeface="Times New Roman" panose="02020603050405020304" pitchFamily="18" charset="0"/>
                <a:cs typeface="Times New Roman" panose="02020603050405020304" pitchFamily="18" charset="0"/>
              </a:rPr>
              <a:t>R</a:t>
            </a:r>
            <a:r>
              <a:rPr lang="en-US" sz="2400" b="0" baseline="-25000">
                <a:latin typeface="Times New Roman" panose="02020603050405020304" pitchFamily="18" charset="0"/>
                <a:cs typeface="Times New Roman" panose="02020603050405020304" pitchFamily="18" charset="0"/>
              </a:rPr>
              <a:t>0</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设计了如图所示的电路</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测量额定电压为</a:t>
            </a:r>
            <a:r>
              <a:rPr lang="en-US" sz="2400" b="0" i="1">
                <a:latin typeface="Times New Roman" panose="02020603050405020304" pitchFamily="18" charset="0"/>
                <a:cs typeface="Times New Roman" panose="02020603050405020304" pitchFamily="18" charset="0"/>
              </a:rPr>
              <a:t>U</a:t>
            </a:r>
            <a:r>
              <a:rPr lang="zh-CN" sz="2400" b="0" baseline="-25000">
                <a:ea typeface="宋体" panose="02010600030101010101" pitchFamily="2" charset="-122"/>
              </a:rPr>
              <a:t>额</a:t>
            </a:r>
            <a:r>
              <a:rPr lang="zh-CN" sz="2400" b="0">
                <a:ea typeface="宋体" panose="02010600030101010101" pitchFamily="2" charset="-122"/>
              </a:rPr>
              <a:t>的另一</a:t>
            </a:r>
            <a:r>
              <a:rPr lang="zh-CN" sz="2400" b="0">
                <a:latin typeface="Times New Roman" panose="02020603050405020304" pitchFamily="18" charset="0"/>
                <a:ea typeface="宋体" panose="02010600030101010101" pitchFamily="2" charset="-122"/>
              </a:rPr>
              <a:t>小灯泡的额定功率．</a:t>
            </a:r>
            <a:r>
              <a:rPr lang="zh-CN" sz="2400" b="0">
                <a:ea typeface="宋体" panose="02010600030101010101" pitchFamily="2" charset="-122"/>
              </a:rPr>
              <a:t>操作如下：</a:t>
            </a:r>
            <a:r>
              <a:rPr lang="en-US" sz="2400" b="0">
                <a:latin typeface="宋体" panose="02010600030101010101" pitchFamily="2" charset="-122"/>
                <a:cs typeface="Times New Roman" panose="02020603050405020304" pitchFamily="18" charset="0"/>
              </a:rPr>
              <a:t>①</a:t>
            </a:r>
            <a:r>
              <a:rPr lang="zh-CN" sz="2400" b="0">
                <a:ea typeface="宋体" panose="02010600030101010101" pitchFamily="2" charset="-122"/>
              </a:rPr>
              <a:t>闭合开关</a:t>
            </a:r>
            <a:r>
              <a:rPr lang="en-US" sz="2400" b="0">
                <a:latin typeface="Times New Roman" panose="02020603050405020304" pitchFamily="18" charset="0"/>
                <a:ea typeface="宋体" panose="02010600030101010101" pitchFamily="2" charset="-122"/>
              </a:rPr>
              <a:t>S</a:t>
            </a:r>
            <a:r>
              <a:rPr lang="zh-CN" sz="2400" b="0">
                <a:ea typeface="宋体" panose="02010600030101010101" pitchFamily="2" charset="-122"/>
              </a:rPr>
              <a:t>、</a:t>
            </a:r>
            <a:r>
              <a:rPr lang="en-US" sz="2400" b="0">
                <a:latin typeface="Times New Roman" panose="02020603050405020304" pitchFamily="18" charset="0"/>
                <a:ea typeface="宋体" panose="02010600030101010101" pitchFamily="2" charset="-122"/>
              </a:rPr>
              <a:t>S</a:t>
            </a:r>
            <a:r>
              <a:rPr lang="en-US" sz="2400" b="0" baseline="-25000">
                <a:latin typeface="Times New Roman" panose="02020603050405020304" pitchFamily="18" charset="0"/>
                <a:cs typeface="Times New Roman" panose="02020603050405020304" pitchFamily="18" charset="0"/>
              </a:rPr>
              <a:t>1</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断开</a:t>
            </a:r>
            <a:r>
              <a:rPr lang="en-US" sz="2400" b="0">
                <a:latin typeface="Times New Roman" panose="02020603050405020304" pitchFamily="18" charset="0"/>
                <a:ea typeface="宋体" panose="02010600030101010101" pitchFamily="2" charset="-122"/>
              </a:rPr>
              <a:t>S</a:t>
            </a:r>
            <a:r>
              <a:rPr lang="en-US" sz="2400" b="0" baseline="-25000">
                <a:latin typeface="Times New Roman" panose="02020603050405020304" pitchFamily="18" charset="0"/>
                <a:cs typeface="Times New Roman" panose="02020603050405020304" pitchFamily="18" charset="0"/>
              </a:rPr>
              <a:t>2</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调节滑动变阻器</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使电压表的示数为</a:t>
            </a:r>
            <a:r>
              <a:rPr lang="en-US" sz="2400" b="0">
                <a:latin typeface="Times New Roman" panose="02020603050405020304" pitchFamily="18" charset="0"/>
                <a:ea typeface="宋体" panose="02010600030101010101" pitchFamily="2" charset="-122"/>
              </a:rPr>
              <a:t>________</a:t>
            </a:r>
            <a:r>
              <a:rPr lang="zh-CN" sz="2400" b="0">
                <a:ea typeface="宋体" panose="02010600030101010101" pitchFamily="2" charset="-122"/>
              </a:rPr>
              <a:t>；</a:t>
            </a:r>
            <a:r>
              <a:rPr lang="en-US" sz="2400" b="0">
                <a:latin typeface="宋体" panose="02010600030101010101" pitchFamily="2" charset="-122"/>
                <a:cs typeface="Times New Roman" panose="02020603050405020304" pitchFamily="18" charset="0"/>
              </a:rPr>
              <a:t>②</a:t>
            </a:r>
            <a:r>
              <a:rPr lang="zh-CN" sz="2400" b="0">
                <a:ea typeface="宋体" panose="02010600030101010101" pitchFamily="2" charset="-122"/>
              </a:rPr>
              <a:t>保持滑动变阻器滑片位置不变</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闭合开关</a:t>
            </a:r>
            <a:r>
              <a:rPr lang="en-US" sz="2400" b="0">
                <a:latin typeface="Times New Roman" panose="02020603050405020304" pitchFamily="18" charset="0"/>
                <a:ea typeface="宋体" panose="02010600030101010101" pitchFamily="2" charset="-122"/>
              </a:rPr>
              <a:t>S</a:t>
            </a:r>
            <a:r>
              <a:rPr lang="zh-CN" sz="2400" b="0">
                <a:ea typeface="宋体" panose="02010600030101010101" pitchFamily="2" charset="-122"/>
              </a:rPr>
              <a:t>、</a:t>
            </a:r>
            <a:r>
              <a:rPr lang="zh-CN" sz="2400" b="0">
                <a:ea typeface="宋体" panose="02010600030101010101" pitchFamily="2" charset="-122"/>
              </a:rPr>
              <a:t>
</a:t>
            </a:r>
            <a:endParaRPr lang="zh-CN" sz="2400" b="0">
              <a:ea typeface="宋体" panose="02010600030101010101" pitchFamily="2" charset="-122"/>
            </a:endParaRPr>
          </a:p>
          <a:p>
            <a:pPr indent="0" fontAlgn="auto">
              <a:lnSpc>
                <a:spcPct val="200000"/>
              </a:lnSpc>
            </a:pPr>
            <a:r>
              <a:rPr lang="en-US" sz="2400" b="0">
                <a:latin typeface="Times New Roman" panose="02020603050405020304" pitchFamily="18" charset="0"/>
                <a:ea typeface="宋体" panose="02010600030101010101" pitchFamily="2" charset="-122"/>
              </a:rPr>
              <a:t>S</a:t>
            </a:r>
            <a:r>
              <a:rPr lang="en-US" sz="2400" b="0" baseline="-25000">
                <a:latin typeface="Times New Roman" panose="02020603050405020304" pitchFamily="18" charset="0"/>
                <a:cs typeface="Times New Roman" panose="02020603050405020304" pitchFamily="18" charset="0"/>
              </a:rPr>
              <a:t>2</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断开</a:t>
            </a:r>
            <a:r>
              <a:rPr lang="en-US" sz="2400" b="0">
                <a:latin typeface="Times New Roman" panose="02020603050405020304" pitchFamily="18" charset="0"/>
                <a:ea typeface="宋体" panose="02010600030101010101" pitchFamily="2" charset="-122"/>
              </a:rPr>
              <a:t>S</a:t>
            </a:r>
            <a:r>
              <a:rPr lang="en-US" sz="2400" b="0" baseline="-25000">
                <a:latin typeface="Times New Roman" panose="02020603050405020304" pitchFamily="18" charset="0"/>
                <a:cs typeface="Times New Roman" panose="02020603050405020304" pitchFamily="18" charset="0"/>
              </a:rPr>
              <a:t>1</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读出电压表示数为</a:t>
            </a:r>
            <a:r>
              <a:rPr lang="en-US" sz="2400" b="0" i="1">
                <a:latin typeface="Times New Roman" panose="02020603050405020304" pitchFamily="18" charset="0"/>
                <a:cs typeface="Times New Roman" panose="02020603050405020304" pitchFamily="18" charset="0"/>
              </a:rPr>
              <a:t>U</a:t>
            </a:r>
            <a:r>
              <a:rPr lang="zh-CN" sz="2400" b="0">
                <a:ea typeface="宋体" panose="02010600030101010101" pitchFamily="2" charset="-122"/>
              </a:rPr>
              <a:t>；</a:t>
            </a:r>
            <a:r>
              <a:rPr lang="en-US" sz="2400" b="0">
                <a:latin typeface="宋体" panose="02010600030101010101" pitchFamily="2" charset="-122"/>
                <a:cs typeface="Times New Roman" panose="02020603050405020304" pitchFamily="18" charset="0"/>
              </a:rPr>
              <a:t>③</a:t>
            </a:r>
            <a:r>
              <a:rPr lang="zh-CN" sz="2400" b="0">
                <a:ea typeface="宋体" panose="02010600030101010101" pitchFamily="2" charset="-122"/>
              </a:rPr>
              <a:t>小灯泡的额定功率</a:t>
            </a:r>
            <a:r>
              <a:rPr lang="en-US" sz="2400" b="0" i="1">
                <a:latin typeface="Times New Roman" panose="02020603050405020304" pitchFamily="18" charset="0"/>
                <a:cs typeface="Times New Roman" panose="02020603050405020304" pitchFamily="18" charset="0"/>
              </a:rPr>
              <a:t>P</a:t>
            </a:r>
            <a:r>
              <a:rPr lang="zh-CN" sz="2400" b="0" baseline="-25000">
                <a:ea typeface="宋体" panose="02010600030101010101" pitchFamily="2" charset="-122"/>
              </a:rPr>
              <a:t>额</a:t>
            </a:r>
            <a:r>
              <a:rPr lang="zh-CN" sz="2400" b="0">
                <a:ea typeface="宋体" panose="02010600030101010101" pitchFamily="2" charset="-122"/>
              </a:rPr>
              <a:t>＝</a:t>
            </a:r>
            <a:r>
              <a:rPr lang="en-US" sz="2400" b="0">
                <a:latin typeface="Times New Roman" panose="02020603050405020304" pitchFamily="18" charset="0"/>
                <a:ea typeface="宋体" panose="02010600030101010101" pitchFamily="2" charset="-122"/>
              </a:rPr>
              <a:t>_______</a:t>
            </a:r>
            <a:r>
              <a:rPr lang="en-US" sz="2400">
                <a:latin typeface="Times New Roman" panose="02020603050405020304" pitchFamily="18" charset="0"/>
                <a:ea typeface="宋体" panose="02010600030101010101" pitchFamily="2" charset="-122"/>
                <a:sym typeface="+mn-ea"/>
              </a:rPr>
              <a:t>___</a:t>
            </a:r>
            <a:r>
              <a:rPr lang="en-US" sz="2400" b="0">
                <a:latin typeface="Times New Roman" panose="02020603050405020304" pitchFamily="18" charset="0"/>
                <a:ea typeface="宋体" panose="02010600030101010101" pitchFamily="2" charset="-122"/>
              </a:rPr>
              <a:t>_</a:t>
            </a:r>
            <a:r>
              <a:rPr lang="zh-CN" sz="2400" b="0">
                <a:ea typeface="宋体" panose="02010600030101010101" pitchFamily="2" charset="-122"/>
              </a:rPr>
              <a:t>．</a:t>
            </a:r>
            <a:r>
              <a:rPr lang="zh-CN" sz="2400" b="0">
                <a:ea typeface="宋体" panose="02010600030101010101" pitchFamily="2" charset="-122"/>
              </a:rPr>
              <a:t>
</a:t>
            </a:r>
            <a:endParaRPr lang="zh-CN" sz="2400" b="0">
              <a:ea typeface="宋体" panose="02010600030101010101" pitchFamily="2" charset="-122"/>
            </a:endParaRPr>
          </a:p>
          <a:p>
            <a:pPr indent="0" fontAlgn="auto">
              <a:lnSpc>
                <a:spcPct val="150000"/>
              </a:lnSpc>
            </a:pPr>
            <a:r>
              <a:rPr lang="en-US" sz="2400" b="0">
                <a:latin typeface="Times New Roman" panose="02020603050405020304" pitchFamily="18" charset="0"/>
                <a:ea typeface="宋体" panose="02010600030101010101" pitchFamily="2" charset="-122"/>
              </a:rPr>
              <a:t>(</a:t>
            </a:r>
            <a:r>
              <a:rPr lang="zh-CN" sz="2400" b="0">
                <a:ea typeface="宋体" panose="02010600030101010101" pitchFamily="2" charset="-122"/>
              </a:rPr>
              <a:t>用</a:t>
            </a:r>
            <a:r>
              <a:rPr lang="en-US" sz="2400" b="0" i="1">
                <a:latin typeface="Times New Roman" panose="02020603050405020304" pitchFamily="18" charset="0"/>
                <a:cs typeface="Times New Roman" panose="02020603050405020304" pitchFamily="18" charset="0"/>
              </a:rPr>
              <a:t>U</a:t>
            </a:r>
            <a:r>
              <a:rPr lang="zh-CN" sz="2400" b="0">
                <a:ea typeface="宋体" panose="02010600030101010101" pitchFamily="2" charset="-122"/>
              </a:rPr>
              <a:t>、</a:t>
            </a:r>
            <a:r>
              <a:rPr lang="en-US" sz="2400" b="0" i="1">
                <a:latin typeface="Times New Roman" panose="02020603050405020304" pitchFamily="18" charset="0"/>
                <a:ea typeface="宋体" panose="02010600030101010101" pitchFamily="2" charset="-122"/>
              </a:rPr>
              <a:t>U</a:t>
            </a:r>
            <a:r>
              <a:rPr lang="zh-CN" sz="2400" b="0" baseline="-25000">
                <a:ea typeface="宋体" panose="02010600030101010101" pitchFamily="2" charset="-122"/>
              </a:rPr>
              <a:t>额</a:t>
            </a:r>
            <a:r>
              <a:rPr lang="zh-CN" sz="2400" b="0">
                <a:ea typeface="宋体" panose="02010600030101010101" pitchFamily="2" charset="-122"/>
              </a:rPr>
              <a:t>和</a:t>
            </a:r>
            <a:r>
              <a:rPr lang="en-US" sz="2400" b="0" i="1">
                <a:latin typeface="Times New Roman" panose="02020603050405020304" pitchFamily="18" charset="0"/>
                <a:ea typeface="宋体" panose="02010600030101010101" pitchFamily="2" charset="-122"/>
              </a:rPr>
              <a:t>R</a:t>
            </a:r>
            <a:r>
              <a:rPr lang="en-US" sz="2400" b="0" baseline="-25000">
                <a:latin typeface="Times New Roman" panose="02020603050405020304" pitchFamily="18" charset="0"/>
                <a:cs typeface="Times New Roman" panose="02020603050405020304" pitchFamily="18" charset="0"/>
              </a:rPr>
              <a:t>0</a:t>
            </a:r>
            <a:r>
              <a:rPr lang="zh-CN" sz="2400" b="0">
                <a:ea typeface="宋体" panose="02010600030101010101" pitchFamily="2" charset="-122"/>
              </a:rPr>
              <a:t>表示</a:t>
            </a:r>
            <a:r>
              <a:rPr lang="en-US" sz="2400" b="0">
                <a:latin typeface="Times New Roman" panose="02020603050405020304" pitchFamily="18" charset="0"/>
                <a:ea typeface="宋体" panose="02010600030101010101" pitchFamily="2" charset="-122"/>
              </a:rPr>
              <a:t>)</a:t>
            </a:r>
            <a:endParaRPr lang="zh-CN" altLang="en-US" sz="2400"/>
          </a:p>
        </p:txBody>
      </p:sp>
      <p:pic>
        <p:nvPicPr>
          <p:cNvPr id="2" name="图片 -2147481549" descr="C:\Documents and Settings\Administrator\桌面\W河北物理面对面\EP410A.TIF"/>
          <p:cNvPicPr>
            <a:picLocks noChangeAspect="1"/>
          </p:cNvPicPr>
          <p:nvPr/>
        </p:nvPicPr>
        <p:blipFill>
          <a:blip r:embed="rId3" r:link="rId2"/>
          <a:stretch>
            <a:fillRect/>
          </a:stretch>
        </p:blipFill>
        <p:spPr>
          <a:xfrm>
            <a:off x="8097520" y="3230245"/>
            <a:ext cx="2410460" cy="2134235"/>
          </a:xfrm>
          <a:prstGeom prst="rect">
            <a:avLst/>
          </a:prstGeom>
          <a:noFill/>
          <a:ln w="9525">
            <a:noFill/>
          </a:ln>
        </p:spPr>
      </p:pic>
      <p:sp>
        <p:nvSpPr>
          <p:cNvPr id="4" name="文本框 3"/>
          <p:cNvSpPr txBox="1"/>
          <p:nvPr/>
        </p:nvSpPr>
        <p:spPr>
          <a:xfrm>
            <a:off x="9492769" y="2345691"/>
            <a:ext cx="671125" cy="460375"/>
          </a:xfrm>
          <a:prstGeom prst="rect">
            <a:avLst/>
          </a:prstGeom>
          <a:noFill/>
          <a:ln w="9525">
            <a:noFill/>
          </a:ln>
        </p:spPr>
        <p:txBody>
          <a:bodyPr wrap="square">
            <a:spAutoFit/>
          </a:bodyPr>
          <a:lstStyle/>
          <a:p>
            <a:pPr indent="0"/>
            <a:r>
              <a:rPr lang="en-US" sz="2400" b="0" i="1">
                <a:solidFill>
                  <a:srgbClr val="FF0000"/>
                </a:solidFill>
                <a:latin typeface="Times New Roman" panose="02020603050405020304" pitchFamily="18" charset="0"/>
                <a:ea typeface="宋体" panose="02010600030101010101" pitchFamily="2" charset="-122"/>
              </a:rPr>
              <a:t>U</a:t>
            </a:r>
            <a:r>
              <a:rPr lang="zh-CN" sz="2400" b="0" baseline="-25000">
                <a:solidFill>
                  <a:srgbClr val="FF0000"/>
                </a:solidFill>
                <a:ea typeface="宋体" panose="02010600030101010101" pitchFamily="2" charset="-122"/>
              </a:rPr>
              <a:t>额</a:t>
            </a:r>
            <a:endParaRPr lang="zh-CN" altLang="en-US" sz="2400" b="0" baseline="-25000">
              <a:solidFill>
                <a:srgbClr val="FF0000"/>
              </a:solidFill>
              <a:ea typeface="宋体" panose="02010600030101010101" pitchFamily="2" charset="-122"/>
            </a:endParaRPr>
          </a:p>
        </p:txBody>
      </p:sp>
      <p:graphicFrame>
        <p:nvGraphicFramePr>
          <p:cNvPr id="5" name="对象 4">
            <a:hlinkClick action="ppaction://ole?verb="/>
          </p:cNvPr>
          <p:cNvGraphicFramePr>
            <a:graphicFrameLocks noChangeAspect="1"/>
          </p:cNvGraphicFramePr>
          <p:nvPr/>
        </p:nvGraphicFramePr>
        <p:xfrm>
          <a:off x="4143563" y="4087934"/>
          <a:ext cx="1481301" cy="763190"/>
        </p:xfrm>
        <a:graphic>
          <a:graphicData uri="http://schemas.openxmlformats.org/presentationml/2006/ole">
            <mc:AlternateContent>
              <mc:Choice xmlns:v="urn:schemas-microsoft-com:vml" Requires="v">
                <p:oleObj spid="_x0000_s1043" r:id="rId4" imgW="862965" imgH="444500" progId="Equation.DSMT4">
                  <p:embed/>
                </p:oleObj>
              </mc:Choice>
              <mc:Fallback>
                <p:oleObj r:id="rId4" imgW="862965" imgH="444500" progId="Equation.DSMT4">
                  <p:embed/>
                  <p:pic>
                    <p:nvPicPr>
                      <p:cNvPr id="0" name="OLE substitute image"/>
                      <p:cNvPicPr/>
                      <p:nvPr/>
                    </p:nvPicPr>
                    <p:blipFill>
                      <a:blip r:embed="rId5"/>
                      <a:stretch>
                        <a:fillRect/>
                      </a:stretch>
                    </p:blipFill>
                    <p:spPr>
                      <a:xfrm>
                        <a:off x="4143563" y="4087934"/>
                        <a:ext cx="1481301" cy="763190"/>
                      </a:xfrm>
                      <a:prstGeom prst="rect">
                        <a:avLst/>
                      </a:prstGeom>
                    </p:spPr>
                  </p:pic>
                </p:oleObj>
              </mc:Fallback>
            </mc:AlternateContent>
          </a:graphicData>
        </a:graphic>
      </p:graphicFrame>
    </p:spTree>
    <p:custDataLst>
      <p:tags r:id="rId6"/>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03" name="文本框 102"/>
          <p:cNvSpPr txBox="1"/>
          <p:nvPr/>
        </p:nvSpPr>
        <p:spPr>
          <a:xfrm>
            <a:off x="562551" y="1298184"/>
            <a:ext cx="11065627" cy="3969385"/>
          </a:xfrm>
          <a:prstGeom prst="rect">
            <a:avLst/>
          </a:prstGeom>
          <a:noFill/>
          <a:ln w="9525">
            <a:noFill/>
          </a:ln>
        </p:spPr>
        <p:txBody>
          <a:bodyPr wrap="square">
            <a:spAutoFit/>
          </a:bodyPr>
          <a:lstStyle/>
          <a:p>
            <a:pPr indent="0" fontAlgn="auto">
              <a:lnSpc>
                <a:spcPct val="150000"/>
              </a:lnSpc>
            </a:pPr>
            <a:r>
              <a:rPr lang="en-US" sz="2400" b="0">
                <a:latin typeface="Times New Roman" panose="02020603050405020304" pitchFamily="18" charset="0"/>
                <a:ea typeface="宋体" panose="02010600030101010101" pitchFamily="2" charset="-122"/>
              </a:rPr>
              <a:t>2</a:t>
            </a:r>
            <a:r>
              <a:rPr lang="zh-CN" altLang="en-US"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小倩不用电压表</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用如图所示的电路也可测量已知额定电流的小灯泡的额定功率</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已知小灯泡的额定电流为</a:t>
            </a:r>
            <a:r>
              <a:rPr lang="en-US" sz="2400" b="0" i="1">
                <a:latin typeface="Times New Roman" panose="02020603050405020304" pitchFamily="18" charset="0"/>
                <a:cs typeface="Times New Roman" panose="02020603050405020304" pitchFamily="18" charset="0"/>
              </a:rPr>
              <a:t>I</a:t>
            </a:r>
            <a:r>
              <a:rPr lang="zh-CN" sz="2400" b="0" baseline="-25000">
                <a:ea typeface="宋体" panose="02010600030101010101" pitchFamily="2" charset="-122"/>
              </a:rPr>
              <a:t>额</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定值电阻阻值为</a:t>
            </a:r>
            <a:r>
              <a:rPr lang="en-US" sz="2400" b="0" i="1">
                <a:latin typeface="Times New Roman" panose="02020603050405020304" pitchFamily="18" charset="0"/>
                <a:cs typeface="Times New Roman" panose="02020603050405020304" pitchFamily="18" charset="0"/>
              </a:rPr>
              <a:t>R</a:t>
            </a:r>
            <a:r>
              <a:rPr lang="en-US" sz="2400" b="0" baseline="-25000">
                <a:latin typeface="Times New Roman" panose="02020603050405020304" pitchFamily="18" charset="0"/>
                <a:cs typeface="Times New Roman" panose="02020603050405020304" pitchFamily="18" charset="0"/>
              </a:rPr>
              <a:t>0</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实验步骤如下</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请补充完整：</a:t>
            </a:r>
            <a:r>
              <a:rPr lang="en-US" sz="2400" b="0">
                <a:latin typeface="宋体" panose="02010600030101010101" pitchFamily="2" charset="-122"/>
                <a:cs typeface="Times New Roman" panose="02020603050405020304" pitchFamily="18" charset="0"/>
              </a:rPr>
              <a:t>①</a:t>
            </a:r>
            <a:r>
              <a:rPr lang="en-US" sz="2400" b="0">
                <a:latin typeface="Times New Roman" panose="02020603050405020304" pitchFamily="18" charset="0"/>
                <a:cs typeface="Times New Roman" panose="02020603050405020304" pitchFamily="18" charset="0"/>
              </a:rPr>
              <a:t>___________________________________________</a:t>
            </a:r>
            <a:r>
              <a:rPr lang="en-US" sz="2400" b="0">
                <a:latin typeface="Times New Roman" panose="02020603050405020304" pitchFamily="18" charset="0"/>
                <a:cs typeface="Times New Roman" panose="02020603050405020304" pitchFamily="18" charset="0"/>
              </a:rPr>
              <a:t>
</a:t>
            </a:r>
            <a:endParaRPr lang="en-US" sz="2400" b="0">
              <a:latin typeface="Times New Roman" panose="02020603050405020304" pitchFamily="18" charset="0"/>
              <a:cs typeface="Times New Roman" panose="02020603050405020304" pitchFamily="18" charset="0"/>
            </a:endParaRPr>
          </a:p>
          <a:p>
            <a:pPr indent="0" fontAlgn="auto">
              <a:lnSpc>
                <a:spcPct val="150000"/>
              </a:lnSpc>
            </a:pPr>
            <a:r>
              <a:rPr lang="en-US" sz="2400" b="0">
                <a:latin typeface="Times New Roman" panose="02020603050405020304" pitchFamily="18" charset="0"/>
                <a:cs typeface="Times New Roman" panose="02020603050405020304" pitchFamily="18" charset="0"/>
              </a:rPr>
              <a:t>_______________</a:t>
            </a:r>
            <a:r>
              <a:rPr lang="zh-CN" sz="2400" b="0">
                <a:ea typeface="宋体" panose="02010600030101010101" pitchFamily="2" charset="-122"/>
              </a:rPr>
              <a:t>；</a:t>
            </a:r>
            <a:r>
              <a:rPr lang="en-US" sz="2400" b="0">
                <a:latin typeface="宋体" panose="02010600030101010101" pitchFamily="2" charset="-122"/>
                <a:cs typeface="Times New Roman" panose="02020603050405020304" pitchFamily="18" charset="0"/>
              </a:rPr>
              <a:t>②</a:t>
            </a:r>
            <a:r>
              <a:rPr lang="zh-CN" sz="2400" b="0">
                <a:ea typeface="宋体" panose="02010600030101010101" pitchFamily="2" charset="-122"/>
              </a:rPr>
              <a:t>闭合</a:t>
            </a:r>
            <a:r>
              <a:rPr lang="en-US" sz="2400" b="0">
                <a:latin typeface="Times New Roman" panose="02020603050405020304" pitchFamily="18" charset="0"/>
                <a:ea typeface="宋体" panose="02010600030101010101" pitchFamily="2" charset="-122"/>
              </a:rPr>
              <a:t>S</a:t>
            </a:r>
            <a:r>
              <a:rPr lang="zh-CN" sz="2400" b="0">
                <a:ea typeface="宋体" panose="02010600030101010101" pitchFamily="2" charset="-122"/>
              </a:rPr>
              <a:t>、</a:t>
            </a:r>
            <a:r>
              <a:rPr lang="en-US" sz="2400" b="0">
                <a:latin typeface="Times New Roman" panose="02020603050405020304" pitchFamily="18" charset="0"/>
                <a:ea typeface="宋体" panose="02010600030101010101" pitchFamily="2" charset="-122"/>
              </a:rPr>
              <a:t>S</a:t>
            </a:r>
            <a:r>
              <a:rPr lang="en-US" sz="2400" b="0" baseline="-25000">
                <a:latin typeface="Times New Roman" panose="02020603050405020304" pitchFamily="18" charset="0"/>
                <a:cs typeface="Times New Roman" panose="02020603050405020304" pitchFamily="18" charset="0"/>
              </a:rPr>
              <a:t>1</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断开</a:t>
            </a:r>
            <a:r>
              <a:rPr lang="en-US" sz="2400" b="0">
                <a:latin typeface="Times New Roman" panose="02020603050405020304" pitchFamily="18" charset="0"/>
                <a:ea typeface="宋体" panose="02010600030101010101" pitchFamily="2" charset="-122"/>
              </a:rPr>
              <a:t>S</a:t>
            </a:r>
            <a:r>
              <a:rPr lang="en-US" sz="2400" b="0" baseline="-25000">
                <a:latin typeface="Times New Roman" panose="02020603050405020304" pitchFamily="18" charset="0"/>
                <a:cs typeface="Times New Roman" panose="02020603050405020304" pitchFamily="18" charset="0"/>
              </a:rPr>
              <a:t>2</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记录下此时电流表的示数为</a:t>
            </a:r>
            <a:r>
              <a:rPr lang="en-US" sz="2400" b="0" i="1">
                <a:latin typeface="Times New Roman" panose="02020603050405020304" pitchFamily="18" charset="0"/>
                <a:cs typeface="Times New Roman" panose="02020603050405020304" pitchFamily="18" charset="0"/>
              </a:rPr>
              <a:t>I</a:t>
            </a:r>
            <a:r>
              <a:rPr lang="zh-CN" sz="2400" b="0">
                <a:ea typeface="宋体" panose="02010600030101010101" pitchFamily="2" charset="-122"/>
              </a:rPr>
              <a:t>；</a:t>
            </a:r>
            <a:r>
              <a:rPr lang="en-US" sz="2400" b="0">
                <a:latin typeface="宋体" panose="02010600030101010101" pitchFamily="2" charset="-122"/>
                <a:cs typeface="Times New Roman" panose="02020603050405020304" pitchFamily="18" charset="0"/>
              </a:rPr>
              <a:t>③</a:t>
            </a:r>
            <a:r>
              <a:rPr lang="zh-CN" sz="2400" b="0">
                <a:latin typeface="Times New Roman" panose="02020603050405020304" pitchFamily="18" charset="0"/>
                <a:ea typeface="宋体" panose="02010600030101010101" pitchFamily="2" charset="-122"/>
              </a:rPr>
              <a:t>小灯泡的额定功率的表达式为</a:t>
            </a:r>
            <a:r>
              <a:rPr lang="en-US" sz="2400" b="0" i="1">
                <a:latin typeface="Times New Roman" panose="02020603050405020304" pitchFamily="18" charset="0"/>
                <a:ea typeface="宋体" panose="02010600030101010101" pitchFamily="2" charset="-122"/>
              </a:rPr>
              <a:t>P</a:t>
            </a:r>
            <a:r>
              <a:rPr lang="zh-CN" sz="2400" b="0" baseline="-25000">
                <a:ea typeface="宋体" panose="02010600030101010101" pitchFamily="2" charset="-122"/>
              </a:rPr>
              <a:t>额</a:t>
            </a:r>
            <a:r>
              <a:rPr lang="en-US" sz="2400" b="0">
                <a:latin typeface="Times New Roman" panose="02020603050405020304" pitchFamily="18" charset="0"/>
                <a:ea typeface="宋体" panose="02010600030101010101" pitchFamily="2" charset="-122"/>
              </a:rPr>
              <a:t> </a:t>
            </a:r>
            <a:r>
              <a:rPr lang="zh-CN" sz="2400" b="0">
                <a:ea typeface="宋体" panose="02010600030101010101" pitchFamily="2" charset="-122"/>
              </a:rPr>
              <a:t>＝</a:t>
            </a:r>
            <a:r>
              <a:rPr lang="en-US" sz="2400" b="0">
                <a:latin typeface="Times New Roman" panose="02020603050405020304" pitchFamily="18" charset="0"/>
                <a:ea typeface="宋体" panose="02010600030101010101" pitchFamily="2" charset="-122"/>
              </a:rPr>
              <a:t>___</a:t>
            </a:r>
            <a:r>
              <a:rPr lang="en-US" sz="2400">
                <a:latin typeface="Times New Roman" panose="02020603050405020304" pitchFamily="18" charset="0"/>
                <a:ea typeface="宋体" panose="02010600030101010101" pitchFamily="2" charset="-122"/>
                <a:sym typeface="+mn-ea"/>
              </a:rPr>
              <a:t>____</a:t>
            </a:r>
            <a:r>
              <a:rPr lang="en-US" sz="2400" b="0">
                <a:latin typeface="Times New Roman" panose="02020603050405020304" pitchFamily="18" charset="0"/>
                <a:ea typeface="宋体" panose="02010600030101010101" pitchFamily="2" charset="-122"/>
              </a:rPr>
              <a:t>_____</a:t>
            </a:r>
            <a:r>
              <a:rPr lang="zh-CN" sz="2400" b="0">
                <a:ea typeface="宋体" panose="02010600030101010101" pitchFamily="2" charset="-122"/>
              </a:rPr>
              <a:t>．</a:t>
            </a:r>
            <a:r>
              <a:rPr lang="zh-CN" sz="2400" b="0">
                <a:ea typeface="宋体" panose="02010600030101010101" pitchFamily="2" charset="-122"/>
              </a:rPr>
              <a:t>
</a:t>
            </a:r>
            <a:endParaRPr lang="zh-CN" altLang="en-US" sz="2400"/>
          </a:p>
        </p:txBody>
      </p:sp>
      <p:pic>
        <p:nvPicPr>
          <p:cNvPr id="2" name="图片 -2147481548" descr="C:\Documents and Settings\Administrator\桌面\W河北物理面对面\EP412.TIF"/>
          <p:cNvPicPr>
            <a:picLocks noChangeAspect="1"/>
          </p:cNvPicPr>
          <p:nvPr/>
        </p:nvPicPr>
        <p:blipFill>
          <a:blip r:embed="rId3" r:link="rId2"/>
          <a:stretch>
            <a:fillRect/>
          </a:stretch>
        </p:blipFill>
        <p:spPr>
          <a:xfrm>
            <a:off x="8598371" y="2799795"/>
            <a:ext cx="2367668" cy="2438781"/>
          </a:xfrm>
          <a:prstGeom prst="rect">
            <a:avLst/>
          </a:prstGeom>
          <a:noFill/>
          <a:ln w="9525">
            <a:noFill/>
          </a:ln>
        </p:spPr>
      </p:pic>
      <p:sp>
        <p:nvSpPr>
          <p:cNvPr id="4" name="文本框 3"/>
          <p:cNvSpPr txBox="1"/>
          <p:nvPr/>
        </p:nvSpPr>
        <p:spPr>
          <a:xfrm>
            <a:off x="662940" y="2902585"/>
            <a:ext cx="6783070" cy="1198880"/>
          </a:xfrm>
          <a:prstGeom prst="rect">
            <a:avLst/>
          </a:prstGeom>
          <a:noFill/>
          <a:ln w="9525">
            <a:noFill/>
          </a:ln>
        </p:spPr>
        <p:txBody>
          <a:bodyPr wrap="square">
            <a:spAutoFit/>
          </a:bodyPr>
          <a:lstStyle/>
          <a:p>
            <a:pPr indent="0" fontAlgn="auto">
              <a:lnSpc>
                <a:spcPct val="150000"/>
              </a:lnSpc>
            </a:pPr>
            <a:r>
              <a:rPr lang="en-US" altLang="zh-CN" sz="2400" b="0">
                <a:solidFill>
                  <a:srgbClr val="FF0000"/>
                </a:solidFill>
                <a:ea typeface="宋体" panose="02010600030101010101" pitchFamily="2" charset="-122"/>
              </a:rPr>
              <a:t>      </a:t>
            </a:r>
            <a:r>
              <a:rPr lang="zh-CN" sz="2400" b="0">
                <a:solidFill>
                  <a:srgbClr val="FF0000"/>
                </a:solidFill>
                <a:ea typeface="宋体" panose="02010600030101010101" pitchFamily="2" charset="-122"/>
              </a:rPr>
              <a:t>闭合</a:t>
            </a:r>
            <a:r>
              <a:rPr lang="en-US" sz="2400" b="0">
                <a:solidFill>
                  <a:srgbClr val="FF0000"/>
                </a:solidFill>
                <a:latin typeface="Times New Roman" panose="02020603050405020304" pitchFamily="18" charset="0"/>
                <a:ea typeface="宋体" panose="02010600030101010101" pitchFamily="2" charset="-122"/>
              </a:rPr>
              <a:t>S</a:t>
            </a:r>
            <a:r>
              <a:rPr lang="zh-CN" sz="2400" b="0">
                <a:solidFill>
                  <a:srgbClr val="FF0000"/>
                </a:solidFill>
                <a:ea typeface="宋体" panose="02010600030101010101" pitchFamily="2" charset="-122"/>
              </a:rPr>
              <a:t>、</a:t>
            </a:r>
            <a:r>
              <a:rPr lang="en-US" sz="2400" b="0">
                <a:solidFill>
                  <a:srgbClr val="FF0000"/>
                </a:solidFill>
                <a:latin typeface="Times New Roman" panose="02020603050405020304" pitchFamily="18" charset="0"/>
                <a:ea typeface="宋体" panose="02010600030101010101" pitchFamily="2" charset="-122"/>
              </a:rPr>
              <a:t>S</a:t>
            </a:r>
            <a:r>
              <a:rPr lang="en-US" sz="2400" b="0" baseline="-25000">
                <a:solidFill>
                  <a:srgbClr val="FF0000"/>
                </a:solidFill>
                <a:latin typeface="Times New Roman" panose="02020603050405020304" pitchFamily="18" charset="0"/>
                <a:ea typeface="宋体" panose="02010600030101010101" pitchFamily="2" charset="-122"/>
              </a:rPr>
              <a:t>2</a:t>
            </a:r>
            <a:r>
              <a:rPr lang="zh-CN" sz="2400" b="0">
                <a:solidFill>
                  <a:srgbClr val="FF0000"/>
                </a:solidFill>
                <a:ea typeface="宋体" panose="02010600030101010101" pitchFamily="2" charset="-122"/>
              </a:rPr>
              <a:t>，断开</a:t>
            </a:r>
            <a:r>
              <a:rPr lang="en-US" sz="2400" b="0">
                <a:solidFill>
                  <a:srgbClr val="FF0000"/>
                </a:solidFill>
                <a:latin typeface="Times New Roman" panose="02020603050405020304" pitchFamily="18" charset="0"/>
                <a:ea typeface="宋体" panose="02010600030101010101" pitchFamily="2" charset="-122"/>
              </a:rPr>
              <a:t>S</a:t>
            </a:r>
            <a:r>
              <a:rPr lang="en-US" sz="2400" b="0" baseline="-25000">
                <a:solidFill>
                  <a:srgbClr val="FF0000"/>
                </a:solidFill>
                <a:latin typeface="Times New Roman" panose="02020603050405020304" pitchFamily="18" charset="0"/>
                <a:ea typeface="宋体" panose="02010600030101010101" pitchFamily="2" charset="-122"/>
              </a:rPr>
              <a:t>1</a:t>
            </a:r>
            <a:r>
              <a:rPr lang="zh-CN" sz="2400" b="0">
                <a:solidFill>
                  <a:srgbClr val="FF0000"/>
                </a:solidFill>
                <a:ea typeface="宋体" panose="02010600030101010101" pitchFamily="2" charset="-122"/>
              </a:rPr>
              <a:t>，调节滑片位置，使电流表示数为</a:t>
            </a:r>
            <a:r>
              <a:rPr lang="en-US" sz="2400" b="0" i="1">
                <a:solidFill>
                  <a:srgbClr val="FF0000"/>
                </a:solidFill>
                <a:latin typeface="Times New Roman" panose="02020603050405020304" pitchFamily="18" charset="0"/>
                <a:ea typeface="宋体" panose="02010600030101010101" pitchFamily="2" charset="-122"/>
              </a:rPr>
              <a:t>I</a:t>
            </a:r>
            <a:r>
              <a:rPr lang="zh-CN" sz="2400" b="0" baseline="-25000">
                <a:solidFill>
                  <a:srgbClr val="FF0000"/>
                </a:solidFill>
                <a:ea typeface="宋体" panose="02010600030101010101" pitchFamily="2" charset="-122"/>
              </a:rPr>
              <a:t>额</a:t>
            </a:r>
            <a:endParaRPr lang="zh-CN" altLang="en-US" sz="2400" b="0" baseline="-25000">
              <a:solidFill>
                <a:srgbClr val="FF0000"/>
              </a:solidFill>
              <a:ea typeface="宋体" panose="02010600030101010101" pitchFamily="2" charset="-122"/>
            </a:endParaRPr>
          </a:p>
        </p:txBody>
      </p:sp>
      <p:sp>
        <p:nvSpPr>
          <p:cNvPr id="5" name="文本框 4"/>
          <p:cNvSpPr txBox="1"/>
          <p:nvPr/>
        </p:nvSpPr>
        <p:spPr>
          <a:xfrm>
            <a:off x="5479472" y="4637182"/>
            <a:ext cx="1967025" cy="460375"/>
          </a:xfrm>
          <a:prstGeom prst="rect">
            <a:avLst/>
          </a:prstGeom>
          <a:noFill/>
          <a:ln w="9525">
            <a:noFill/>
          </a:ln>
        </p:spPr>
        <p:txBody>
          <a:bodyPr wrap="square">
            <a:spAutoFit/>
          </a:bodyPr>
          <a:lstStyle/>
          <a:p>
            <a:pPr indent="266700"/>
            <a:r>
              <a:rPr lang="en-US" sz="2400" b="0">
                <a:solidFill>
                  <a:srgbClr val="FF0000"/>
                </a:solidFill>
                <a:latin typeface="Times New Roman" panose="02020603050405020304" pitchFamily="18" charset="0"/>
                <a:ea typeface="宋体" panose="02010600030101010101" pitchFamily="2" charset="-122"/>
              </a:rPr>
              <a:t>(</a:t>
            </a:r>
            <a:r>
              <a:rPr lang="en-US" sz="2400" b="0" i="1">
                <a:solidFill>
                  <a:srgbClr val="FF0000"/>
                </a:solidFill>
                <a:latin typeface="Times New Roman" panose="02020603050405020304" pitchFamily="18" charset="0"/>
                <a:ea typeface="宋体" panose="02010600030101010101" pitchFamily="2" charset="-122"/>
              </a:rPr>
              <a:t>I</a:t>
            </a:r>
            <a:r>
              <a:rPr lang="zh-CN" sz="2400" b="0">
                <a:solidFill>
                  <a:srgbClr val="FF0000"/>
                </a:solidFill>
                <a:ea typeface="宋体" panose="02010600030101010101" pitchFamily="2" charset="-122"/>
              </a:rPr>
              <a:t>－</a:t>
            </a:r>
            <a:r>
              <a:rPr lang="en-US" sz="2400" b="0" i="1">
                <a:solidFill>
                  <a:srgbClr val="FF0000"/>
                </a:solidFill>
                <a:latin typeface="Times New Roman" panose="02020603050405020304" pitchFamily="18" charset="0"/>
                <a:ea typeface="宋体" panose="02010600030101010101" pitchFamily="2" charset="-122"/>
              </a:rPr>
              <a:t>I</a:t>
            </a:r>
            <a:r>
              <a:rPr lang="zh-CN" sz="2400" b="0" baseline="-25000">
                <a:solidFill>
                  <a:srgbClr val="FF0000"/>
                </a:solidFill>
                <a:ea typeface="宋体" panose="02010600030101010101" pitchFamily="2" charset="-122"/>
              </a:rPr>
              <a:t>额</a:t>
            </a:r>
            <a:r>
              <a:rPr lang="en-US" sz="2400" b="0">
                <a:solidFill>
                  <a:srgbClr val="FF0000"/>
                </a:solidFill>
                <a:latin typeface="Times New Roman" panose="02020603050405020304" pitchFamily="18" charset="0"/>
                <a:ea typeface="宋体" panose="02010600030101010101" pitchFamily="2" charset="-122"/>
              </a:rPr>
              <a:t>)</a:t>
            </a:r>
            <a:r>
              <a:rPr lang="en-US" sz="2400" b="0" i="1">
                <a:solidFill>
                  <a:srgbClr val="FF0000"/>
                </a:solidFill>
                <a:latin typeface="Times New Roman" panose="02020603050405020304" pitchFamily="18" charset="0"/>
                <a:ea typeface="宋体" panose="02010600030101010101" pitchFamily="2" charset="-122"/>
              </a:rPr>
              <a:t>I</a:t>
            </a:r>
            <a:r>
              <a:rPr lang="zh-CN" sz="2400" b="0" baseline="-25000">
                <a:solidFill>
                  <a:srgbClr val="FF0000"/>
                </a:solidFill>
                <a:ea typeface="宋体" panose="02010600030101010101" pitchFamily="2" charset="-122"/>
              </a:rPr>
              <a:t>额</a:t>
            </a:r>
            <a:r>
              <a:rPr lang="en-US" sz="2400" b="0" i="1">
                <a:solidFill>
                  <a:srgbClr val="FF0000"/>
                </a:solidFill>
                <a:latin typeface="Times New Roman" panose="02020603050405020304" pitchFamily="18" charset="0"/>
                <a:ea typeface="宋体" panose="02010600030101010101" pitchFamily="2" charset="-122"/>
              </a:rPr>
              <a:t>R</a:t>
            </a:r>
            <a:r>
              <a:rPr lang="en-US" sz="2400" b="0" baseline="-25000">
                <a:solidFill>
                  <a:srgbClr val="FF0000"/>
                </a:solidFill>
                <a:latin typeface="Times New Roman" panose="02020603050405020304" pitchFamily="18" charset="0"/>
                <a:ea typeface="宋体" panose="02010600030101010101" pitchFamily="2" charset="-122"/>
              </a:rPr>
              <a:t>0</a:t>
            </a:r>
            <a:endParaRPr lang="en-US" altLang="en-US" sz="2400" b="0" baseline="-25000">
              <a:solidFill>
                <a:srgbClr val="FF0000"/>
              </a:solidFill>
              <a:latin typeface="Times New Roman" panose="02020603050405020304" pitchFamily="18" charset="0"/>
              <a:ea typeface="宋体" panose="02010600030101010101" pitchFamily="2" charset="-122"/>
            </a:endParaRPr>
          </a:p>
        </p:txBody>
      </p:sp>
      <p:pic>
        <p:nvPicPr>
          <p:cNvPr id="104" name="New picture"/>
          <p:cNvPicPr/>
          <p:nvPr/>
        </p:nvPicPr>
        <p:blipFill>
          <a:blip r:embed="rId4"/>
          <a:stretch>
            <a:fillRect/>
          </a:stretch>
        </p:blipFill>
        <p:spPr>
          <a:xfrm>
            <a:off x="11684000" y="12293600"/>
            <a:ext cx="355600" cy="254000"/>
          </a:xfrm>
          <a:prstGeom prst="cube">
            <a:avLst/>
          </a:prstGeom>
        </p:spPr>
      </p:pic>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03" name="文本框 102"/>
          <p:cNvSpPr txBox="1"/>
          <p:nvPr/>
        </p:nvSpPr>
        <p:spPr>
          <a:xfrm>
            <a:off x="746046" y="725914"/>
            <a:ext cx="10700540" cy="5631180"/>
          </a:xfrm>
          <a:prstGeom prst="rect">
            <a:avLst/>
          </a:prstGeom>
          <a:noFill/>
          <a:ln w="9525">
            <a:noFill/>
          </a:ln>
        </p:spPr>
        <p:txBody>
          <a:bodyPr wrap="square">
            <a:spAutoFit/>
          </a:bodyPr>
          <a:lstStyle/>
          <a:p>
            <a:pPr indent="0" fontAlgn="auto">
              <a:lnSpc>
                <a:spcPct val="150000"/>
              </a:lnSpc>
            </a:pPr>
            <a:r>
              <a:rPr lang="en-US" altLang="zh-CN" sz="2400">
                <a:ea typeface="黑体" panose="02010609060101010101" pitchFamily="49" charset="-122"/>
              </a:rPr>
              <a:t>                                                                </a:t>
            </a:r>
            <a:endParaRPr lang="zh-CN" sz="2400">
              <a:ea typeface="黑体" panose="02010609060101010101" pitchFamily="49" charset="-122"/>
            </a:endParaRPr>
          </a:p>
          <a:p>
            <a:pPr indent="0" fontAlgn="auto">
              <a:lnSpc>
                <a:spcPct val="150000"/>
              </a:lnSpc>
            </a:pPr>
            <a:r>
              <a:rPr lang="zh-CN" altLang="en-US" sz="2400" b="1">
                <a:latin typeface="Times New Roman" panose="02020603050405020304" pitchFamily="18" charset="0"/>
              </a:rPr>
              <a:t>命题点：</a:t>
            </a:r>
            <a:r>
              <a:rPr lang="en-US" sz="2400">
                <a:latin typeface="Times New Roman" panose="02020603050405020304" pitchFamily="18" charset="0"/>
              </a:rPr>
              <a:t>1. </a:t>
            </a:r>
            <a:r>
              <a:rPr lang="zh-CN" sz="2400">
                <a:ea typeface="宋体" panose="02010600030101010101" pitchFamily="2" charset="-122"/>
              </a:rPr>
              <a:t>实物图、电路图的</a:t>
            </a:r>
            <a:r>
              <a:rPr lang="zh-CN" sz="2400">
                <a:latin typeface="Times New Roman" panose="02020603050405020304" pitchFamily="18" charset="0"/>
                <a:ea typeface="宋体" panose="02010600030101010101" pitchFamily="2" charset="-122"/>
              </a:rPr>
              <a:t>连接及改错</a:t>
            </a:r>
            <a:r>
              <a:rPr lang="en-US" sz="2400">
                <a:latin typeface="Times New Roman" panose="02020603050405020304" pitchFamily="18" charset="0"/>
              </a:rPr>
              <a:t>2. </a:t>
            </a:r>
            <a:r>
              <a:rPr lang="zh-CN" sz="2400">
                <a:ea typeface="宋体" panose="02010600030101010101" pitchFamily="2" charset="-122"/>
              </a:rPr>
              <a:t>电路连接注意事项：连接前开关要</a:t>
            </a:r>
            <a:r>
              <a:rPr lang="en-US" sz="2400">
                <a:latin typeface="Times New Roman" panose="02020603050405020304" pitchFamily="18" charset="0"/>
              </a:rPr>
              <a:t>________</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滑片移至阻值</a:t>
            </a:r>
            <a:r>
              <a:rPr lang="en-US" sz="2400">
                <a:latin typeface="Times New Roman" panose="02020603050405020304" pitchFamily="18" charset="0"/>
              </a:rPr>
              <a:t>________</a:t>
            </a:r>
            <a:r>
              <a:rPr lang="zh-CN" sz="2400">
                <a:ea typeface="宋体" panose="02010600030101010101" pitchFamily="2" charset="-122"/>
              </a:rPr>
              <a:t>处</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滑动变阻器</a:t>
            </a:r>
            <a:r>
              <a:rPr lang="en-US" sz="2400">
                <a:latin typeface="Times New Roman" panose="02020603050405020304" pitchFamily="18" charset="0"/>
              </a:rPr>
              <a:t>“____</a:t>
            </a:r>
            <a:r>
              <a:rPr lang="en-US" sz="2400">
                <a:latin typeface="Times New Roman" panose="02020603050405020304" pitchFamily="18" charset="0"/>
                <a:sym typeface="+mn-ea"/>
              </a:rPr>
              <a:t>______</a:t>
            </a:r>
            <a:r>
              <a:rPr lang="en-US" sz="2400">
                <a:latin typeface="Times New Roman" panose="02020603050405020304" pitchFamily="18" charset="0"/>
              </a:rPr>
              <a:t>____”</a:t>
            </a:r>
            <a:r>
              <a:rPr lang="zh-CN" sz="2400">
                <a:ea typeface="宋体" panose="02010600030101010101" pitchFamily="2" charset="-122"/>
              </a:rPr>
              <a:t>接入电路</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闭合开关前</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应先进行</a:t>
            </a:r>
            <a:r>
              <a:rPr lang="en-US" sz="2400">
                <a:latin typeface="Times New Roman" panose="02020603050405020304" pitchFamily="18" charset="0"/>
              </a:rPr>
              <a:t>________</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同时观察仪器工作是否正常．</a:t>
            </a:r>
            <a:r>
              <a:rPr lang="en-US" sz="2400">
                <a:latin typeface="Times New Roman" panose="02020603050405020304" pitchFamily="18" charset="0"/>
              </a:rPr>
              <a:t>3. </a:t>
            </a:r>
            <a:r>
              <a:rPr lang="zh-CN" sz="2400">
                <a:ea typeface="宋体" panose="02010600030101010101" pitchFamily="2" charset="-122"/>
              </a:rPr>
              <a:t>电流表、电压表的使用及读数</a:t>
            </a:r>
            <a:r>
              <a:rPr lang="zh-CN" sz="2400">
                <a:ea typeface="宋体" panose="02010600030101010101" pitchFamily="2" charset="-122"/>
              </a:rPr>
              <a:t>
</a:t>
            </a:r>
            <a:endParaRPr lang="zh-CN" sz="2400">
              <a:ea typeface="宋体" panose="02010600030101010101" pitchFamily="2" charset="-122"/>
            </a:endParaRPr>
          </a:p>
          <a:p>
            <a:pPr indent="0" fontAlgn="auto">
              <a:lnSpc>
                <a:spcPct val="150000"/>
              </a:lnSpc>
            </a:pPr>
            <a:r>
              <a:rPr lang="en-US" sz="2400">
                <a:latin typeface="Times New Roman" panose="02020603050405020304" pitchFamily="18" charset="0"/>
                <a:ea typeface="宋体" panose="02010600030101010101" pitchFamily="2" charset="-122"/>
                <a:sym typeface="+mn-ea"/>
              </a:rPr>
              <a:t>4. </a:t>
            </a:r>
            <a:r>
              <a:rPr lang="zh-CN" sz="2400">
                <a:ea typeface="宋体" panose="02010600030101010101" pitchFamily="2" charset="-122"/>
                <a:sym typeface="+mn-ea"/>
              </a:rPr>
              <a:t>电路故障分析</a:t>
            </a:r>
            <a:r>
              <a:rPr lang="en-US" sz="2400">
                <a:latin typeface="Times New Roman" panose="02020603050405020304" pitchFamily="18" charset="0"/>
                <a:ea typeface="宋体" panose="02010600030101010101" pitchFamily="2" charset="-122"/>
                <a:sym typeface="+mn-ea"/>
              </a:rPr>
              <a:t>5. </a:t>
            </a:r>
            <a:r>
              <a:rPr lang="zh-CN" sz="2400">
                <a:ea typeface="宋体" panose="02010600030101010101" pitchFamily="2" charset="-122"/>
                <a:sym typeface="+mn-ea"/>
              </a:rPr>
              <a:t>确定小灯泡正常发光的操作</a:t>
            </a:r>
            <a:r>
              <a:rPr lang="en-US" sz="2400">
                <a:latin typeface="Times New Roman" panose="02020603050405020304" pitchFamily="18" charset="0"/>
                <a:ea typeface="宋体" panose="02010600030101010101" pitchFamily="2" charset="-122"/>
                <a:sym typeface="+mn-ea"/>
              </a:rPr>
              <a:t>(</a:t>
            </a:r>
            <a:r>
              <a:rPr lang="zh-CN" sz="2400">
                <a:ea typeface="宋体" panose="02010600030101010101" pitchFamily="2" charset="-122"/>
                <a:sym typeface="+mn-ea"/>
              </a:rPr>
              <a:t>移动滑片</a:t>
            </a:r>
            <a:r>
              <a:rPr lang="zh-CN" sz="2400">
                <a:latin typeface="Times New Roman" panose="02020603050405020304" pitchFamily="18" charset="0"/>
                <a:ea typeface="宋体" panose="02010600030101010101" pitchFamily="2" charset="-122"/>
                <a:sym typeface="+mn-ea"/>
              </a:rPr>
              <a:t>，</a:t>
            </a:r>
            <a:r>
              <a:rPr lang="zh-CN" sz="2400">
                <a:ea typeface="宋体" panose="02010600030101010101" pitchFamily="2" charset="-122"/>
                <a:sym typeface="+mn-ea"/>
              </a:rPr>
              <a:t>观察电压表示数</a:t>
            </a:r>
            <a:r>
              <a:rPr lang="zh-CN" sz="2400">
                <a:latin typeface="Times New Roman" panose="02020603050405020304" pitchFamily="18" charset="0"/>
                <a:ea typeface="宋体" panose="02010600030101010101" pitchFamily="2" charset="-122"/>
                <a:sym typeface="+mn-ea"/>
              </a:rPr>
              <a:t>，</a:t>
            </a:r>
            <a:r>
              <a:rPr lang="en-US" sz="2400">
                <a:latin typeface="Times New Roman" panose="02020603050405020304" pitchFamily="18" charset="0"/>
                <a:cs typeface="Times New Roman" panose="02020603050405020304" pitchFamily="18" charset="0"/>
                <a:sym typeface="+mn-ea"/>
              </a:rPr>
              <a:t> </a:t>
            </a:r>
            <a:r>
              <a:rPr lang="zh-CN" sz="2400">
                <a:ea typeface="宋体" panose="02010600030101010101" pitchFamily="2" charset="-122"/>
                <a:sym typeface="+mn-ea"/>
              </a:rPr>
              <a:t>当电压表示数为小灯泡的</a:t>
            </a:r>
            <a:r>
              <a:rPr lang="en-US" sz="2400">
                <a:latin typeface="Times New Roman" panose="02020603050405020304" pitchFamily="18" charset="0"/>
                <a:ea typeface="宋体" panose="02010600030101010101" pitchFamily="2" charset="-122"/>
                <a:sym typeface="+mn-ea"/>
              </a:rPr>
              <a:t> ____________</a:t>
            </a:r>
            <a:r>
              <a:rPr lang="zh-CN" sz="2400">
                <a:ea typeface="宋体" panose="02010600030101010101" pitchFamily="2" charset="-122"/>
                <a:sym typeface="+mn-ea"/>
              </a:rPr>
              <a:t>时</a:t>
            </a:r>
            <a:r>
              <a:rPr lang="zh-CN" sz="2400">
                <a:latin typeface="Times New Roman" panose="02020603050405020304" pitchFamily="18" charset="0"/>
                <a:ea typeface="宋体" panose="02010600030101010101" pitchFamily="2" charset="-122"/>
                <a:sym typeface="+mn-ea"/>
              </a:rPr>
              <a:t>，</a:t>
            </a:r>
            <a:r>
              <a:rPr lang="zh-CN" sz="2400">
                <a:ea typeface="宋体" panose="02010600030101010101" pitchFamily="2" charset="-122"/>
                <a:sym typeface="+mn-ea"/>
              </a:rPr>
              <a:t>小灯泡正常发光</a:t>
            </a:r>
            <a:r>
              <a:rPr lang="en-US" sz="2400">
                <a:latin typeface="Times New Roman" panose="02020603050405020304" pitchFamily="18" charset="0"/>
                <a:ea typeface="宋体" panose="02010600030101010101" pitchFamily="2" charset="-122"/>
                <a:sym typeface="+mn-ea"/>
              </a:rPr>
              <a:t>)</a:t>
            </a:r>
            <a:r>
              <a:rPr lang="en-US" sz="2400">
                <a:latin typeface="Times New Roman" panose="02020603050405020304" pitchFamily="18" charset="0"/>
                <a:ea typeface="宋体" panose="02010600030101010101" pitchFamily="2" charset="-122"/>
                <a:sym typeface="+mn-ea"/>
              </a:rPr>
              <a:t>
</a:t>
            </a:r>
            <a:endParaRPr lang="zh-CN" altLang="en-US" sz="2400"/>
          </a:p>
        </p:txBody>
      </p:sp>
      <p:sp>
        <p:nvSpPr>
          <p:cNvPr id="6" name="文本框 5"/>
          <p:cNvSpPr txBox="1"/>
          <p:nvPr/>
        </p:nvSpPr>
        <p:spPr>
          <a:xfrm>
            <a:off x="5931514" y="2480237"/>
            <a:ext cx="940337"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断开</a:t>
            </a:r>
            <a:endParaRPr lang="zh-CN" altLang="en-US" sz="2400" b="0">
              <a:solidFill>
                <a:srgbClr val="FF0000"/>
              </a:solidFill>
              <a:ea typeface="宋体" panose="02010600030101010101" pitchFamily="2" charset="-122"/>
            </a:endParaRPr>
          </a:p>
        </p:txBody>
      </p:sp>
      <p:sp>
        <p:nvSpPr>
          <p:cNvPr id="7" name="文本框 6"/>
          <p:cNvSpPr txBox="1"/>
          <p:nvPr/>
        </p:nvSpPr>
        <p:spPr>
          <a:xfrm>
            <a:off x="9247101" y="2480237"/>
            <a:ext cx="909860"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最大</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8" name="文本框 7"/>
          <p:cNvSpPr txBox="1"/>
          <p:nvPr/>
        </p:nvSpPr>
        <p:spPr>
          <a:xfrm>
            <a:off x="2594847" y="3025010"/>
            <a:ext cx="1667971"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一上一下</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10" name="文本框 9"/>
          <p:cNvSpPr txBox="1"/>
          <p:nvPr/>
        </p:nvSpPr>
        <p:spPr>
          <a:xfrm>
            <a:off x="9160997" y="2990029"/>
            <a:ext cx="850811"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试触</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16" name="文本框 15"/>
          <p:cNvSpPr txBox="1"/>
          <p:nvPr/>
        </p:nvSpPr>
        <p:spPr>
          <a:xfrm>
            <a:off x="2254051" y="5682771"/>
            <a:ext cx="1488285" cy="460375"/>
          </a:xfrm>
          <a:prstGeom prst="rect">
            <a:avLst/>
          </a:prstGeom>
          <a:noFill/>
          <a:ln w="9525">
            <a:noFill/>
          </a:ln>
        </p:spPr>
        <p:txBody>
          <a:bodyPr wrap="square">
            <a:spAutoFit/>
          </a:bodyPr>
          <a:lstStyle/>
          <a:p>
            <a:pPr indent="0"/>
            <a:r>
              <a:rPr lang="zh-CN" sz="2400" b="0">
                <a:solidFill>
                  <a:srgbClr val="FF0000"/>
                </a:solidFill>
                <a:latin typeface="Times New Roman" panose="02020603050405020304" pitchFamily="18" charset="0"/>
                <a:ea typeface="宋体" panose="02010600030101010101" pitchFamily="2" charset="-122"/>
              </a:rPr>
              <a:t>额定电压</a:t>
            </a:r>
            <a:endParaRPr lang="zh-CN" altLang="en-US" sz="2400" b="0">
              <a:solidFill>
                <a:srgbClr val="FF0000"/>
              </a:solidFill>
              <a:latin typeface="Times New Roman" panose="02020603050405020304" pitchFamily="18" charset="0"/>
              <a:ea typeface="宋体" panose="02010600030101010101" pitchFamily="2" charset="-122"/>
            </a:endParaRPr>
          </a:p>
        </p:txBody>
      </p:sp>
      <p:sp>
        <p:nvSpPr>
          <p:cNvPr id="17" name="文本框 16"/>
          <p:cNvSpPr txBox="1"/>
          <p:nvPr/>
        </p:nvSpPr>
        <p:spPr>
          <a:xfrm>
            <a:off x="1146175" y="621665"/>
            <a:ext cx="4936490" cy="521970"/>
          </a:xfrm>
          <a:prstGeom prst="rect">
            <a:avLst/>
          </a:prstGeom>
          <a:noFill/>
        </p:spPr>
        <p:txBody>
          <a:bodyPr wrap="square" rtlCol="0">
            <a:spAutoFit/>
          </a:bodyPr>
          <a:lstStyle/>
          <a:p>
            <a:r>
              <a:rPr lang="zh-CN" altLang="en-US" sz="2800" b="1"/>
              <a:t>实验</a:t>
            </a:r>
            <a:r>
              <a:rPr lang="en-US" altLang="zh-CN" sz="2800" b="1"/>
              <a:t>1</a:t>
            </a:r>
            <a:r>
              <a:rPr lang="zh-CN" altLang="en-US" sz="2800" b="1"/>
              <a:t>、伏安法测小灯泡功率</a:t>
            </a:r>
            <a:endParaRPr lang="zh-CN" altLang="en-US" sz="2800" b="1"/>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after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after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10" grpId="0"/>
      <p:bldP spid="16"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03" name="文本框 102"/>
          <p:cNvSpPr txBox="1"/>
          <p:nvPr/>
        </p:nvSpPr>
        <p:spPr>
          <a:xfrm>
            <a:off x="563245" y="980440"/>
            <a:ext cx="11257915" cy="5631180"/>
          </a:xfrm>
          <a:prstGeom prst="rect">
            <a:avLst/>
          </a:prstGeom>
          <a:noFill/>
          <a:ln w="9525">
            <a:noFill/>
          </a:ln>
        </p:spPr>
        <p:txBody>
          <a:bodyPr wrap="square">
            <a:spAutoFit/>
          </a:bodyPr>
          <a:lstStyle/>
          <a:p>
            <a:pPr indent="0" fontAlgn="auto">
              <a:lnSpc>
                <a:spcPct val="150000"/>
              </a:lnSpc>
            </a:pPr>
            <a:r>
              <a:rPr lang="en-US" sz="2400">
                <a:latin typeface="Times New Roman" panose="02020603050405020304" pitchFamily="18" charset="0"/>
                <a:ea typeface="宋体" panose="02010600030101010101" pitchFamily="2" charset="-122"/>
              </a:rPr>
              <a:t>6. </a:t>
            </a:r>
            <a:r>
              <a:rPr lang="zh-CN" sz="2400">
                <a:ea typeface="宋体" panose="02010600030101010101" pitchFamily="2" charset="-122"/>
              </a:rPr>
              <a:t>计算小灯泡电功率</a:t>
            </a:r>
            <a:r>
              <a:rPr lang="en-US" sz="2400">
                <a:latin typeface="Times New Roman" panose="02020603050405020304" pitchFamily="18" charset="0"/>
                <a:ea typeface="宋体" panose="02010600030101010101" pitchFamily="2" charset="-122"/>
              </a:rPr>
              <a:t>(</a:t>
            </a:r>
            <a:r>
              <a:rPr lang="en-US" sz="2400" i="1">
                <a:latin typeface="Times New Roman" panose="02020603050405020304" pitchFamily="18" charset="0"/>
                <a:cs typeface="Times New Roman" panose="02020603050405020304" pitchFamily="18" charset="0"/>
              </a:rPr>
              <a:t>P</a:t>
            </a:r>
            <a:r>
              <a:rPr lang="zh-CN" sz="2400">
                <a:ea typeface="宋体" panose="02010600030101010101" pitchFamily="2" charset="-122"/>
              </a:rPr>
              <a:t>＝</a:t>
            </a:r>
            <a:r>
              <a:rPr lang="en-US" sz="2400">
                <a:latin typeface="Times New Roman" panose="02020603050405020304" pitchFamily="18" charset="0"/>
                <a:ea typeface="宋体" panose="02010600030101010101" pitchFamily="2" charset="-122"/>
              </a:rPr>
              <a:t>________ )</a:t>
            </a:r>
            <a:endParaRPr lang="en-US" sz="2400">
              <a:latin typeface="Times New Roman" panose="02020603050405020304" pitchFamily="18" charset="0"/>
              <a:ea typeface="宋体" panose="02010600030101010101" pitchFamily="2" charset="-122"/>
            </a:endParaRPr>
          </a:p>
          <a:p>
            <a:pPr indent="0" fontAlgn="auto">
              <a:lnSpc>
                <a:spcPct val="150000"/>
              </a:lnSpc>
            </a:pPr>
            <a:r>
              <a:rPr lang="en-US" sz="2400">
                <a:latin typeface="Times New Roman" panose="02020603050405020304" pitchFamily="18" charset="0"/>
                <a:ea typeface="宋体" panose="02010600030101010101" pitchFamily="2" charset="-122"/>
              </a:rPr>
              <a:t>7. </a:t>
            </a:r>
            <a:r>
              <a:rPr lang="zh-CN" sz="2400">
                <a:ea typeface="宋体" panose="02010600030101010101" pitchFamily="2" charset="-122"/>
              </a:rPr>
              <a:t>小灯泡亮暗与实际功率的关系</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实际功率越大</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灯泡越</a:t>
            </a:r>
            <a:r>
              <a:rPr lang="en-US" sz="2400">
                <a:latin typeface="Times New Roman" panose="02020603050405020304" pitchFamily="18" charset="0"/>
                <a:ea typeface="宋体" panose="02010600030101010101" pitchFamily="2" charset="-122"/>
              </a:rPr>
              <a:t>________)</a:t>
            </a:r>
            <a:r>
              <a:rPr lang="en-US" sz="2400">
                <a:latin typeface="Times New Roman" panose="02020603050405020304" pitchFamily="18" charset="0"/>
                <a:ea typeface="宋体" panose="02010600030101010101" pitchFamily="2" charset="-122"/>
              </a:rPr>
              <a:t>8. </a:t>
            </a:r>
            <a:r>
              <a:rPr lang="zh-CN" sz="2400">
                <a:ea typeface="宋体" panose="02010600030101010101" pitchFamily="2" charset="-122"/>
              </a:rPr>
              <a:t>小灯泡的</a:t>
            </a:r>
            <a:r>
              <a:rPr lang="en-US" sz="2400" i="1">
                <a:latin typeface="Times New Roman" panose="02020603050405020304" pitchFamily="18" charset="0"/>
                <a:cs typeface="Times New Roman" panose="02020603050405020304" pitchFamily="18" charset="0"/>
              </a:rPr>
              <a:t>U</a:t>
            </a:r>
            <a:r>
              <a:rPr lang="zh-CN" sz="2400">
                <a:ea typeface="宋体" panose="02010600030101010101" pitchFamily="2" charset="-122"/>
              </a:rPr>
              <a:t>－</a:t>
            </a:r>
            <a:r>
              <a:rPr lang="en-US" sz="2400" i="1">
                <a:latin typeface="Times New Roman" panose="02020603050405020304" pitchFamily="18" charset="0"/>
                <a:ea typeface="宋体" panose="02010600030101010101" pitchFamily="2" charset="-122"/>
              </a:rPr>
              <a:t>I</a:t>
            </a:r>
            <a:r>
              <a:rPr lang="zh-CN" sz="2400">
                <a:ea typeface="宋体" panose="02010600030101010101" pitchFamily="2" charset="-122"/>
              </a:rPr>
              <a:t>图像不是直线的原因</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灯丝电阻随温度的升高而</a:t>
            </a:r>
            <a:r>
              <a:rPr lang="en-US" sz="2400">
                <a:latin typeface="Times New Roman" panose="02020603050405020304" pitchFamily="18" charset="0"/>
                <a:ea typeface="宋体" panose="02010600030101010101" pitchFamily="2" charset="-122"/>
              </a:rPr>
              <a:t>______) </a:t>
            </a:r>
            <a:r>
              <a:rPr lang="en-US" sz="2400">
                <a:latin typeface="Times New Roman" panose="02020603050405020304" pitchFamily="18" charset="0"/>
                <a:cs typeface="仿宋_GB2312" charset="0"/>
              </a:rPr>
              <a:t>[2017.34(4)]</a:t>
            </a:r>
            <a:r>
              <a:rPr lang="en-US" sz="2400">
                <a:latin typeface="Times New Roman" panose="02020603050405020304" pitchFamily="18" charset="0"/>
                <a:ea typeface="宋体" panose="02010600030101010101" pitchFamily="2" charset="-122"/>
              </a:rPr>
              <a:t>9. </a:t>
            </a:r>
            <a:r>
              <a:rPr lang="zh-CN" sz="2400">
                <a:ea typeface="宋体" panose="02010600030101010101" pitchFamily="2" charset="-122"/>
              </a:rPr>
              <a:t>不能用多次测量求出的电功率的平均值作为小灯泡的额定功率的原因</a:t>
            </a:r>
            <a:r>
              <a:rPr lang="en-US" sz="2400">
                <a:latin typeface="Times New Roman" panose="02020603050405020304" pitchFamily="18" charset="0"/>
                <a:ea typeface="宋体" panose="02010600030101010101" pitchFamily="2" charset="-122"/>
              </a:rPr>
              <a:t>(</a:t>
            </a:r>
            <a:r>
              <a:rPr lang="zh-CN" sz="2400">
                <a:ea typeface="宋体" panose="02010600030101010101" pitchFamily="2" charset="-122"/>
              </a:rPr>
              <a:t>电压改变</a:t>
            </a:r>
            <a:r>
              <a:rPr lang="zh-CN" sz="2400">
                <a:latin typeface="Times New Roman" panose="02020603050405020304" pitchFamily="18" charset="0"/>
                <a:ea typeface="宋体" panose="02010600030101010101" pitchFamily="2" charset="-122"/>
              </a:rPr>
              <a:t>，</a:t>
            </a:r>
            <a:r>
              <a:rPr lang="zh-CN" sz="2400">
                <a:ea typeface="宋体" panose="02010600030101010101" pitchFamily="2" charset="-122"/>
              </a:rPr>
              <a:t>功率也改变</a:t>
            </a:r>
            <a:r>
              <a:rPr lang="en-US" sz="2400">
                <a:latin typeface="Times New Roman" panose="02020603050405020304" pitchFamily="18" charset="0"/>
                <a:ea typeface="宋体" panose="02010600030101010101" pitchFamily="2" charset="-122"/>
              </a:rPr>
              <a:t>)</a:t>
            </a:r>
            <a:r>
              <a:rPr lang="en-US" sz="2400">
                <a:latin typeface="Times New Roman" panose="02020603050405020304" pitchFamily="18" charset="0"/>
                <a:ea typeface="宋体" panose="02010600030101010101" pitchFamily="2" charset="-122"/>
              </a:rPr>
              <a:t>
</a:t>
            </a:r>
            <a:endParaRPr lang="en-US" sz="2400">
              <a:latin typeface="Times New Roman" panose="02020603050405020304" pitchFamily="18" charset="0"/>
              <a:ea typeface="宋体" panose="02010600030101010101" pitchFamily="2" charset="-122"/>
            </a:endParaRPr>
          </a:p>
          <a:p>
            <a:pPr indent="0" fontAlgn="auto">
              <a:lnSpc>
                <a:spcPct val="150000"/>
              </a:lnSpc>
            </a:pPr>
            <a:r>
              <a:rPr lang="en-US" sz="2400">
                <a:latin typeface="Times New Roman" panose="02020603050405020304" pitchFamily="18" charset="0"/>
                <a:ea typeface="宋体" panose="02010600030101010101" pitchFamily="2" charset="-122"/>
                <a:sym typeface="+mn-ea"/>
              </a:rPr>
              <a:t>10. </a:t>
            </a:r>
            <a:r>
              <a:rPr lang="zh-CN" sz="2400">
                <a:ea typeface="宋体" panose="02010600030101010101" pitchFamily="2" charset="-122"/>
                <a:sym typeface="+mn-ea"/>
              </a:rPr>
              <a:t>实验中电压表示数太大无法测量小灯泡电功率</a:t>
            </a:r>
            <a:r>
              <a:rPr lang="zh-CN" sz="2400">
                <a:latin typeface="Times New Roman" panose="02020603050405020304" pitchFamily="18" charset="0"/>
                <a:ea typeface="宋体" panose="02010600030101010101" pitchFamily="2" charset="-122"/>
                <a:sym typeface="+mn-ea"/>
              </a:rPr>
              <a:t>，</a:t>
            </a:r>
            <a:r>
              <a:rPr lang="zh-CN" sz="2400">
                <a:ea typeface="宋体" panose="02010600030101010101" pitchFamily="2" charset="-122"/>
                <a:sym typeface="+mn-ea"/>
              </a:rPr>
              <a:t>应采取的措施</a:t>
            </a:r>
            <a:r>
              <a:rPr lang="en-US" sz="2400">
                <a:latin typeface="Times New Roman" panose="02020603050405020304" pitchFamily="18" charset="0"/>
                <a:ea typeface="宋体" panose="02010600030101010101" pitchFamily="2" charset="-122"/>
                <a:sym typeface="+mn-ea"/>
              </a:rPr>
              <a:t>(</a:t>
            </a:r>
            <a:r>
              <a:rPr lang="zh-CN" sz="2400">
                <a:ea typeface="宋体" panose="02010600030101010101" pitchFamily="2" charset="-122"/>
                <a:sym typeface="+mn-ea"/>
              </a:rPr>
              <a:t>或减小电源电压或换最大阻值更大的滑动变阻器</a:t>
            </a:r>
            <a:r>
              <a:rPr lang="en-US" sz="2400">
                <a:latin typeface="Times New Roman" panose="02020603050405020304" pitchFamily="18" charset="0"/>
                <a:ea typeface="宋体" panose="02010600030101010101" pitchFamily="2" charset="-122"/>
                <a:sym typeface="+mn-ea"/>
              </a:rPr>
              <a:t>)</a:t>
            </a:r>
            <a:r>
              <a:rPr lang="en-US" sz="2400">
                <a:latin typeface="Times New Roman" panose="02020603050405020304" pitchFamily="18" charset="0"/>
                <a:ea typeface="宋体" panose="02010600030101010101" pitchFamily="2" charset="-122"/>
                <a:sym typeface="+mn-ea"/>
              </a:rPr>
              <a:t>11. </a:t>
            </a:r>
            <a:r>
              <a:rPr lang="zh-CN" sz="2400">
                <a:ea typeface="宋体" panose="02010600030101010101" pitchFamily="2" charset="-122"/>
                <a:sym typeface="+mn-ea"/>
              </a:rPr>
              <a:t>实验中电压表大量程损坏</a:t>
            </a:r>
            <a:r>
              <a:rPr lang="zh-CN" sz="2400">
                <a:latin typeface="Times New Roman" panose="02020603050405020304" pitchFamily="18" charset="0"/>
                <a:ea typeface="宋体" panose="02010600030101010101" pitchFamily="2" charset="-122"/>
                <a:sym typeface="+mn-ea"/>
              </a:rPr>
              <a:t>，</a:t>
            </a:r>
            <a:r>
              <a:rPr lang="zh-CN" sz="2400">
                <a:ea typeface="宋体" panose="02010600030101010101" pitchFamily="2" charset="-122"/>
                <a:sym typeface="+mn-ea"/>
              </a:rPr>
              <a:t>小量程小于小灯泡额定电压</a:t>
            </a:r>
            <a:r>
              <a:rPr lang="zh-CN" sz="2400">
                <a:latin typeface="Times New Roman" panose="02020603050405020304" pitchFamily="18" charset="0"/>
                <a:ea typeface="宋体" panose="02010600030101010101" pitchFamily="2" charset="-122"/>
                <a:sym typeface="+mn-ea"/>
              </a:rPr>
              <a:t>，</a:t>
            </a:r>
            <a:r>
              <a:rPr lang="zh-CN" sz="2400">
                <a:ea typeface="宋体" panose="02010600030101010101" pitchFamily="2" charset="-122"/>
                <a:sym typeface="+mn-ea"/>
              </a:rPr>
              <a:t>应采取的措施</a:t>
            </a:r>
            <a:r>
              <a:rPr lang="en-US" sz="2400">
                <a:latin typeface="Times New Roman" panose="02020603050405020304" pitchFamily="18" charset="0"/>
                <a:ea typeface="宋体" panose="02010600030101010101" pitchFamily="2" charset="-122"/>
                <a:sym typeface="+mn-ea"/>
              </a:rPr>
              <a:t>(</a:t>
            </a:r>
            <a:r>
              <a:rPr lang="zh-CN" sz="2400">
                <a:ea typeface="宋体" panose="02010600030101010101" pitchFamily="2" charset="-122"/>
                <a:sym typeface="+mn-ea"/>
              </a:rPr>
              <a:t>将电压表并联在滑</a:t>
            </a:r>
            <a:r>
              <a:rPr lang="zh-CN" sz="2400">
                <a:latin typeface="Times New Roman" panose="02020603050405020304" pitchFamily="18" charset="0"/>
                <a:ea typeface="宋体" panose="02010600030101010101" pitchFamily="2" charset="-122"/>
                <a:sym typeface="+mn-ea"/>
              </a:rPr>
              <a:t>动变阻器两端</a:t>
            </a:r>
            <a:r>
              <a:rPr lang="en-US" sz="2400">
                <a:latin typeface="Times New Roman" panose="02020603050405020304" pitchFamily="18" charset="0"/>
                <a:cs typeface="Times New Roman" panose="02020603050405020304" pitchFamily="18" charset="0"/>
                <a:sym typeface="+mn-ea"/>
              </a:rPr>
              <a:t>)</a:t>
            </a:r>
            <a:r>
              <a:rPr lang="en-US" sz="2400">
                <a:latin typeface="Times New Roman" panose="02020603050405020304" pitchFamily="18" charset="0"/>
                <a:cs typeface="Times New Roman" panose="02020603050405020304" pitchFamily="18" charset="0"/>
                <a:sym typeface="+mn-ea"/>
              </a:rPr>
              <a:t>
</a:t>
            </a:r>
            <a:endParaRPr lang="en-US" sz="2400">
              <a:latin typeface="Times New Roman" panose="02020603050405020304" pitchFamily="18" charset="0"/>
              <a:ea typeface="宋体" panose="02010600030101010101" pitchFamily="2" charset="-122"/>
              <a:sym typeface="+mn-ea"/>
            </a:endParaRPr>
          </a:p>
          <a:p>
            <a:pPr indent="0" fontAlgn="auto">
              <a:lnSpc>
                <a:spcPct val="150000"/>
              </a:lnSpc>
            </a:pPr>
            <a:endParaRPr lang="zh-CN" altLang="en-US" sz="2400"/>
          </a:p>
        </p:txBody>
      </p:sp>
      <p:sp>
        <p:nvSpPr>
          <p:cNvPr id="3" name="文本框 2"/>
          <p:cNvSpPr txBox="1"/>
          <p:nvPr/>
        </p:nvSpPr>
        <p:spPr>
          <a:xfrm>
            <a:off x="4243215" y="1094835"/>
            <a:ext cx="600647" cy="460375"/>
          </a:xfrm>
          <a:prstGeom prst="rect">
            <a:avLst/>
          </a:prstGeom>
          <a:noFill/>
          <a:ln w="9525">
            <a:noFill/>
          </a:ln>
        </p:spPr>
        <p:txBody>
          <a:bodyPr wrap="square">
            <a:spAutoFit/>
          </a:bodyPr>
          <a:lstStyle/>
          <a:p>
            <a:pPr indent="0"/>
            <a:r>
              <a:rPr lang="en-US" sz="2400" b="0" i="1">
                <a:solidFill>
                  <a:srgbClr val="FF0000"/>
                </a:solidFill>
                <a:latin typeface="Times New Roman" panose="02020603050405020304" pitchFamily="18" charset="0"/>
                <a:ea typeface="宋体" panose="02010600030101010101" pitchFamily="2" charset="-122"/>
              </a:rPr>
              <a:t>UI</a:t>
            </a:r>
            <a:endParaRPr lang="en-US" altLang="en-US" sz="2400" b="0" i="1">
              <a:solidFill>
                <a:srgbClr val="FF0000"/>
              </a:solidFill>
              <a:latin typeface="Times New Roman" panose="02020603050405020304" pitchFamily="18" charset="0"/>
              <a:ea typeface="宋体" panose="02010600030101010101" pitchFamily="2" charset="-122"/>
            </a:endParaRPr>
          </a:p>
        </p:txBody>
      </p:sp>
      <p:sp>
        <p:nvSpPr>
          <p:cNvPr id="4" name="文本框 3"/>
          <p:cNvSpPr txBox="1"/>
          <p:nvPr/>
        </p:nvSpPr>
        <p:spPr>
          <a:xfrm>
            <a:off x="8292823" y="1633894"/>
            <a:ext cx="598743"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亮</a:t>
            </a:r>
            <a:endParaRPr lang="zh-CN" altLang="en-US" sz="2400" b="0">
              <a:solidFill>
                <a:srgbClr val="FF0000"/>
              </a:solidFill>
              <a:ea typeface="宋体" panose="02010600030101010101" pitchFamily="2" charset="-122"/>
            </a:endParaRPr>
          </a:p>
        </p:txBody>
      </p:sp>
      <p:sp>
        <p:nvSpPr>
          <p:cNvPr id="5" name="文本框 4"/>
          <p:cNvSpPr txBox="1"/>
          <p:nvPr/>
        </p:nvSpPr>
        <p:spPr>
          <a:xfrm>
            <a:off x="9048618" y="2094097"/>
            <a:ext cx="890177"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增大</a:t>
            </a:r>
            <a:endParaRPr lang="zh-CN" altLang="en-US" sz="2400" b="0">
              <a:solidFill>
                <a:srgbClr val="FF0000"/>
              </a:solidFill>
              <a:ea typeface="宋体" panose="02010600030101010101" pitchFamily="2" charset="-122"/>
            </a:endParaRPr>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03" name="文本框 102"/>
          <p:cNvSpPr txBox="1"/>
          <p:nvPr/>
        </p:nvSpPr>
        <p:spPr>
          <a:xfrm>
            <a:off x="820365" y="604073"/>
            <a:ext cx="11054833" cy="5262245"/>
          </a:xfrm>
          <a:prstGeom prst="rect">
            <a:avLst/>
          </a:prstGeom>
          <a:noFill/>
          <a:ln w="9525">
            <a:noFill/>
          </a:ln>
        </p:spPr>
        <p:txBody>
          <a:bodyPr wrap="square">
            <a:spAutoFit/>
          </a:bodyPr>
          <a:lstStyle/>
          <a:p>
            <a:pPr indent="0" fontAlgn="auto">
              <a:lnSpc>
                <a:spcPct val="150000"/>
              </a:lnSpc>
            </a:pPr>
            <a:r>
              <a:rPr lang="zh-CN" sz="3200" b="0">
                <a:latin typeface="Times New Roman" panose="02020603050405020304" pitchFamily="18" charset="0"/>
                <a:cs typeface="Times New Roman" panose="02020603050405020304" pitchFamily="18" charset="0"/>
              </a:rPr>
              <a:t>练习：</a:t>
            </a:r>
            <a:endParaRPr lang="zh-CN" sz="3200" b="0">
              <a:latin typeface="Times New Roman" panose="02020603050405020304" pitchFamily="18" charset="0"/>
              <a:cs typeface="Times New Roman" panose="02020603050405020304" pitchFamily="18" charset="0"/>
            </a:endParaRPr>
          </a:p>
          <a:p>
            <a:pPr indent="0" fontAlgn="auto">
              <a:lnSpc>
                <a:spcPct val="150000"/>
              </a:lnSpc>
            </a:pPr>
            <a:r>
              <a:rPr lang="en-US" altLang="zh-CN" sz="2400" b="0">
                <a:latin typeface="Times New Roman" panose="02020603050405020304" pitchFamily="18" charset="0"/>
                <a:cs typeface="Times New Roman" panose="02020603050405020304" pitchFamily="18" charset="0"/>
              </a:rPr>
              <a:t>1</a:t>
            </a:r>
            <a:r>
              <a:rPr lang="zh-CN" altLang="en-US" sz="2400" b="0">
                <a:latin typeface="Times New Roman" panose="02020603050405020304" pitchFamily="18" charset="0"/>
                <a:cs typeface="Times New Roman" panose="02020603050405020304" pitchFamily="18" charset="0"/>
              </a:rPr>
              <a:t>、</a:t>
            </a:r>
            <a:r>
              <a:rPr lang="zh-CN" sz="2400" b="0">
                <a:latin typeface="Times New Roman" panose="02020603050405020304" pitchFamily="18" charset="0"/>
                <a:cs typeface="Times New Roman" panose="02020603050405020304" pitchFamily="18" charset="0"/>
              </a:rPr>
              <a:t>小倩同学现有一个标有</a:t>
            </a:r>
            <a:r>
              <a:rPr lang="en-US" sz="2400" b="0">
                <a:latin typeface="Times New Roman" panose="02020603050405020304" pitchFamily="18" charset="0"/>
                <a:cs typeface="Times New Roman" panose="02020603050405020304" pitchFamily="18" charset="0"/>
              </a:rPr>
              <a:t>“3.8 V”</a:t>
            </a:r>
            <a:r>
              <a:rPr lang="zh-CN" sz="2400" b="0">
                <a:latin typeface="Times New Roman" panose="02020603050405020304" pitchFamily="18" charset="0"/>
                <a:cs typeface="Times New Roman" panose="02020603050405020304" pitchFamily="18" charset="0"/>
              </a:rPr>
              <a:t>字样的小灯泡，她想知道小灯泡的额定功率，于是连接了如图甲所示的实验电路</a:t>
            </a:r>
            <a:endParaRPr lang="zh-CN" sz="2400" b="0">
              <a:latin typeface="Times New Roman" panose="02020603050405020304" pitchFamily="18" charset="0"/>
              <a:cs typeface="Times New Roman" panose="02020603050405020304" pitchFamily="18" charset="0"/>
            </a:endParaRPr>
          </a:p>
          <a:p>
            <a:pPr indent="0" fontAlgn="auto">
              <a:lnSpc>
                <a:spcPct val="150000"/>
              </a:lnSpc>
            </a:pPr>
            <a:r>
              <a:rPr lang="en-US" sz="2400" b="0">
                <a:latin typeface="Times New Roman" panose="02020603050405020304" pitchFamily="18" charset="0"/>
                <a:cs typeface="Times New Roman" panose="02020603050405020304" pitchFamily="18" charset="0"/>
              </a:rPr>
              <a:t>(</a:t>
            </a:r>
            <a:r>
              <a:rPr lang="zh-CN" sz="2400" b="0">
                <a:latin typeface="Times New Roman" panose="02020603050405020304" pitchFamily="18" charset="0"/>
                <a:cs typeface="Times New Roman" panose="02020603050405020304" pitchFamily="18" charset="0"/>
              </a:rPr>
              <a:t>不完整</a:t>
            </a:r>
            <a:r>
              <a:rPr lang="en-US" sz="2400" b="0">
                <a:latin typeface="Times New Roman" panose="02020603050405020304" pitchFamily="18" charset="0"/>
                <a:cs typeface="Times New Roman" panose="02020603050405020304" pitchFamily="18" charset="0"/>
              </a:rPr>
              <a:t>)</a:t>
            </a:r>
            <a:r>
              <a:rPr lang="zh-CN" sz="2400" b="0">
                <a:latin typeface="Times New Roman" panose="02020603050405020304" pitchFamily="18" charset="0"/>
                <a:cs typeface="Times New Roman" panose="02020603050405020304" pitchFamily="18" charset="0"/>
              </a:rPr>
              <a:t>，电源电压恒为</a:t>
            </a:r>
            <a:r>
              <a:rPr lang="en-US" sz="2400" b="0">
                <a:latin typeface="Times New Roman" panose="02020603050405020304" pitchFamily="18" charset="0"/>
                <a:cs typeface="Times New Roman" panose="02020603050405020304" pitchFamily="18" charset="0"/>
              </a:rPr>
              <a:t>6 V.</a:t>
            </a:r>
            <a:endParaRPr lang="en-US" sz="2400" b="0">
              <a:latin typeface="Times New Roman" panose="02020603050405020304" pitchFamily="18" charset="0"/>
              <a:cs typeface="Times New Roman" panose="02020603050405020304" pitchFamily="18" charset="0"/>
            </a:endParaRPr>
          </a:p>
          <a:p>
            <a:pPr indent="0" fontAlgn="auto">
              <a:lnSpc>
                <a:spcPct val="150000"/>
              </a:lnSpc>
            </a:pPr>
            <a:r>
              <a:rPr lang="zh-CN" altLang="en-US" sz="2400">
                <a:latin typeface="Times New Roman" panose="02020603050405020304" pitchFamily="18" charset="0"/>
                <a:cs typeface="Times New Roman" panose="02020603050405020304" pitchFamily="18" charset="0"/>
              </a:rPr>
              <a:t>(1)请用笔画线代替导线，完成图甲中实物电路</a:t>
            </a:r>
            <a:endParaRPr lang="zh-CN" altLang="en-US" sz="2400">
              <a:latin typeface="Times New Roman" panose="02020603050405020304" pitchFamily="18" charset="0"/>
              <a:cs typeface="Times New Roman" panose="02020603050405020304" pitchFamily="18" charset="0"/>
            </a:endParaRPr>
          </a:p>
          <a:p>
            <a:pPr indent="0" fontAlgn="auto">
              <a:lnSpc>
                <a:spcPct val="150000"/>
              </a:lnSpc>
            </a:pPr>
            <a:r>
              <a:rPr lang="zh-CN" altLang="en-US" sz="2400">
                <a:latin typeface="Times New Roman" panose="02020603050405020304" pitchFamily="18" charset="0"/>
                <a:cs typeface="Times New Roman" panose="02020603050405020304" pitchFamily="18" charset="0"/>
              </a:rPr>
              <a:t>的连接．(连线时导线不能交叉)</a:t>
            </a:r>
            <a:endParaRPr lang="zh-CN" altLang="en-US" sz="2400">
              <a:latin typeface="Times New Roman" panose="02020603050405020304" pitchFamily="18" charset="0"/>
              <a:cs typeface="Times New Roman" panose="02020603050405020304" pitchFamily="18" charset="0"/>
            </a:endParaRPr>
          </a:p>
          <a:p>
            <a:pPr indent="0" fontAlgn="auto">
              <a:lnSpc>
                <a:spcPct val="150000"/>
              </a:lnSpc>
            </a:pPr>
            <a:r>
              <a:rPr lang="en-US" sz="2400">
                <a:latin typeface="Times New Roman" panose="02020603050405020304" pitchFamily="18" charset="0"/>
                <a:sym typeface="+mn-ea"/>
              </a:rPr>
              <a:t>(2)</a:t>
            </a:r>
            <a:r>
              <a:rPr lang="zh-CN" sz="2400">
                <a:sym typeface="+mn-ea"/>
              </a:rPr>
              <a:t>图甲中</a:t>
            </a:r>
            <a:r>
              <a:rPr lang="zh-CN" sz="2400">
                <a:latin typeface="Times New Roman" panose="02020603050405020304" pitchFamily="18" charset="0"/>
                <a:sym typeface="+mn-ea"/>
              </a:rPr>
              <a:t>，</a:t>
            </a:r>
            <a:r>
              <a:rPr lang="zh-CN" sz="2400">
                <a:sym typeface="+mn-ea"/>
              </a:rPr>
              <a:t>连接电路时</a:t>
            </a:r>
            <a:r>
              <a:rPr lang="zh-CN" sz="2400">
                <a:latin typeface="Times New Roman" panose="02020603050405020304" pitchFamily="18" charset="0"/>
                <a:sym typeface="+mn-ea"/>
              </a:rPr>
              <a:t>，</a:t>
            </a:r>
            <a:r>
              <a:rPr lang="zh-CN" sz="2400">
                <a:sym typeface="+mn-ea"/>
              </a:rPr>
              <a:t>开关应处于</a:t>
            </a:r>
            <a:r>
              <a:rPr lang="en-US" sz="2400">
                <a:latin typeface="Times New Roman" panose="02020603050405020304" pitchFamily="18" charset="0"/>
                <a:sym typeface="+mn-ea"/>
              </a:rPr>
              <a:t>________</a:t>
            </a:r>
            <a:endParaRPr lang="en-US" sz="2400">
              <a:latin typeface="Times New Roman" panose="02020603050405020304" pitchFamily="18" charset="0"/>
              <a:sym typeface="+mn-ea"/>
            </a:endParaRPr>
          </a:p>
          <a:p>
            <a:pPr indent="0" fontAlgn="auto">
              <a:lnSpc>
                <a:spcPct val="150000"/>
              </a:lnSpc>
            </a:pPr>
            <a:r>
              <a:rPr lang="zh-CN" sz="2400">
                <a:sym typeface="+mn-ea"/>
              </a:rPr>
              <a:t>状态．闭合开关前滑动变阻器的滑片应位于</a:t>
            </a:r>
            <a:endParaRPr lang="zh-CN" sz="2400">
              <a:sym typeface="+mn-ea"/>
            </a:endParaRPr>
          </a:p>
          <a:p>
            <a:pPr indent="0" fontAlgn="auto">
              <a:lnSpc>
                <a:spcPct val="150000"/>
              </a:lnSpc>
            </a:pPr>
            <a:r>
              <a:rPr lang="en-US" sz="2400">
                <a:latin typeface="Times New Roman" panose="02020603050405020304" pitchFamily="18" charset="0"/>
                <a:sym typeface="+mn-ea"/>
              </a:rPr>
              <a:t>________(</a:t>
            </a:r>
            <a:r>
              <a:rPr lang="zh-CN" sz="2400">
                <a:sym typeface="+mn-ea"/>
              </a:rPr>
              <a:t>选填</a:t>
            </a:r>
            <a:r>
              <a:rPr lang="en-US" sz="2400">
                <a:latin typeface="Times New Roman" panose="02020603050405020304" pitchFamily="18" charset="0"/>
                <a:sym typeface="+mn-ea"/>
              </a:rPr>
              <a:t>“</a:t>
            </a:r>
            <a:r>
              <a:rPr lang="en-US" sz="2400" i="1">
                <a:latin typeface="Times New Roman" panose="02020603050405020304" pitchFamily="18" charset="0"/>
                <a:cs typeface="Times New Roman" panose="02020603050405020304" pitchFamily="18" charset="0"/>
                <a:sym typeface="+mn-ea"/>
              </a:rPr>
              <a:t>A</a:t>
            </a:r>
            <a:r>
              <a:rPr lang="en-US" sz="2400">
                <a:latin typeface="Times New Roman" panose="02020603050405020304" pitchFamily="18" charset="0"/>
                <a:cs typeface="Times New Roman" panose="02020603050405020304" pitchFamily="18" charset="0"/>
                <a:sym typeface="+mn-ea"/>
              </a:rPr>
              <a:t>”</a:t>
            </a:r>
            <a:r>
              <a:rPr lang="zh-CN" sz="2400">
                <a:sym typeface="+mn-ea"/>
              </a:rPr>
              <a:t>或</a:t>
            </a:r>
            <a:r>
              <a:rPr lang="en-US" sz="2400">
                <a:latin typeface="Times New Roman" panose="02020603050405020304" pitchFamily="18" charset="0"/>
                <a:sym typeface="+mn-ea"/>
              </a:rPr>
              <a:t>“</a:t>
            </a:r>
            <a:r>
              <a:rPr lang="en-US" sz="2400" i="1">
                <a:latin typeface="Times New Roman" panose="02020603050405020304" pitchFamily="18" charset="0"/>
                <a:sym typeface="+mn-ea"/>
              </a:rPr>
              <a:t>B</a:t>
            </a:r>
            <a:r>
              <a:rPr lang="en-US" sz="2400">
                <a:latin typeface="Times New Roman" panose="02020603050405020304" pitchFamily="18" charset="0"/>
                <a:cs typeface="Times New Roman" panose="02020603050405020304" pitchFamily="18" charset="0"/>
                <a:sym typeface="+mn-ea"/>
              </a:rPr>
              <a:t>”</a:t>
            </a:r>
            <a:r>
              <a:rPr lang="en-US" sz="2400">
                <a:latin typeface="Times New Roman" panose="02020603050405020304" pitchFamily="18" charset="0"/>
                <a:sym typeface="+mn-ea"/>
              </a:rPr>
              <a:t>)</a:t>
            </a:r>
            <a:r>
              <a:rPr lang="zh-CN" sz="2400">
                <a:sym typeface="+mn-ea"/>
              </a:rPr>
              <a:t>端．</a:t>
            </a:r>
            <a:endParaRPr lang="zh-CN" altLang="en-US" sz="2400">
              <a:latin typeface="Times New Roman" panose="02020603050405020304" pitchFamily="18" charset="0"/>
              <a:cs typeface="Times New Roman" panose="02020603050405020304" pitchFamily="18" charset="0"/>
            </a:endParaRPr>
          </a:p>
        </p:txBody>
      </p:sp>
      <p:pic>
        <p:nvPicPr>
          <p:cNvPr id="2" name="图片 -2147481550" descr="C:\Documents and Settings\Administrator\桌面\W河北物理面对面\EP410.TIF"/>
          <p:cNvPicPr>
            <a:picLocks noChangeAspect="1"/>
          </p:cNvPicPr>
          <p:nvPr/>
        </p:nvPicPr>
        <p:blipFill>
          <a:blip r:embed="rId3" r:link="rId2"/>
          <a:srcRect r="42545" b="9614"/>
          <a:stretch>
            <a:fillRect/>
          </a:stretch>
        </p:blipFill>
        <p:spPr>
          <a:xfrm>
            <a:off x="7943850" y="2256155"/>
            <a:ext cx="3039110" cy="2423795"/>
          </a:xfrm>
          <a:prstGeom prst="rect">
            <a:avLst/>
          </a:prstGeom>
          <a:noFill/>
          <a:ln w="9525">
            <a:noFill/>
          </a:ln>
        </p:spPr>
      </p:pic>
      <p:sp>
        <p:nvSpPr>
          <p:cNvPr id="5" name="任意多边形 4"/>
          <p:cNvSpPr/>
          <p:nvPr/>
        </p:nvSpPr>
        <p:spPr>
          <a:xfrm>
            <a:off x="9563100" y="3336290"/>
            <a:ext cx="431800" cy="1155065"/>
          </a:xfrm>
          <a:custGeom>
            <a:gdLst>
              <a:gd name="connisteX0" fmla="*/ 0 w 432063"/>
              <a:gd name="connsiteY0" fmla="*/ 1098550 h 1155299"/>
              <a:gd name="connisteX1" fmla="*/ 408305 w 432063"/>
              <a:gd name="connsiteY1" fmla="*/ 1035685 h 1155299"/>
              <a:gd name="connisteX2" fmla="*/ 345440 w 432063"/>
              <a:gd name="connsiteY2" fmla="*/ 0 h 1155299"/>
              <a:gd name="connisteX3" fmla="*/ 251460 w 432063"/>
              <a:gd name="connsiteY3" fmla="*/ 15875 h 1155299"/>
            </a:gdLst>
            <a:cxnLst>
              <a:cxn ang="0">
                <a:pos x="connisteX0" y="connsiteY0"/>
              </a:cxn>
              <a:cxn ang="0">
                <a:pos x="connisteX1" y="connsiteY1"/>
              </a:cxn>
              <a:cxn ang="0">
                <a:pos x="connisteX2" y="connsiteY2"/>
              </a:cxn>
              <a:cxn ang="0">
                <a:pos x="connisteX3" y="connsiteY3"/>
              </a:cxn>
            </a:cxnLst>
            <a:rect l="l" t="t" r="r" b="b"/>
            <a:pathLst>
              <a:path w="432063" h="1155299">
                <a:moveTo>
                  <a:pt x="0" y="1098550"/>
                </a:moveTo>
                <a:cubicBezTo>
                  <a:pt x="83185" y="1106805"/>
                  <a:pt x="339090" y="1255395"/>
                  <a:pt x="408305" y="1035685"/>
                </a:cubicBezTo>
                <a:cubicBezTo>
                  <a:pt x="477520" y="815975"/>
                  <a:pt x="376555" y="203835"/>
                  <a:pt x="345440" y="0"/>
                </a:cubicBezTo>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FF0000"/>
              </a:solidFill>
            </a:endParaRPr>
          </a:p>
        </p:txBody>
      </p:sp>
      <p:sp>
        <p:nvSpPr>
          <p:cNvPr id="9" name="文本框 8"/>
          <p:cNvSpPr txBox="1"/>
          <p:nvPr/>
        </p:nvSpPr>
        <p:spPr>
          <a:xfrm>
            <a:off x="5878210" y="4134123"/>
            <a:ext cx="939702" cy="460375"/>
          </a:xfrm>
          <a:prstGeom prst="rect">
            <a:avLst/>
          </a:prstGeom>
          <a:noFill/>
          <a:ln w="9525">
            <a:noFill/>
          </a:ln>
        </p:spPr>
        <p:txBody>
          <a:bodyPr wrap="square">
            <a:spAutoFit/>
          </a:bodyPr>
          <a:lstStyle/>
          <a:p>
            <a:pPr indent="0"/>
            <a:r>
              <a:rPr lang="zh-CN" sz="2400" b="0">
                <a:solidFill>
                  <a:srgbClr val="FF0000"/>
                </a:solidFill>
                <a:ea typeface="宋体" panose="02010600030101010101" pitchFamily="2" charset="-122"/>
              </a:rPr>
              <a:t>断开</a:t>
            </a:r>
            <a:endParaRPr lang="zh-CN" altLang="en-US" sz="2400" b="0">
              <a:solidFill>
                <a:srgbClr val="FF0000"/>
              </a:solidFill>
              <a:ea typeface="宋体" panose="02010600030101010101" pitchFamily="2" charset="-122"/>
            </a:endParaRPr>
          </a:p>
        </p:txBody>
      </p:sp>
      <p:sp>
        <p:nvSpPr>
          <p:cNvPr id="10" name="文本框 9"/>
          <p:cNvSpPr txBox="1"/>
          <p:nvPr/>
        </p:nvSpPr>
        <p:spPr>
          <a:xfrm>
            <a:off x="1129346" y="5234516"/>
            <a:ext cx="490804" cy="460375"/>
          </a:xfrm>
          <a:prstGeom prst="rect">
            <a:avLst/>
          </a:prstGeom>
          <a:noFill/>
          <a:ln w="9525">
            <a:noFill/>
          </a:ln>
        </p:spPr>
        <p:txBody>
          <a:bodyPr wrap="square">
            <a:spAutoFit/>
          </a:bodyPr>
          <a:lstStyle/>
          <a:p>
            <a:pPr indent="0"/>
            <a:r>
              <a:rPr lang="en-US" sz="2400" b="0" i="1">
                <a:solidFill>
                  <a:srgbClr val="FF0000"/>
                </a:solidFill>
                <a:latin typeface="Times New Roman" panose="02020603050405020304" pitchFamily="18" charset="0"/>
                <a:ea typeface="宋体" panose="02010600030101010101" pitchFamily="2" charset="-122"/>
              </a:rPr>
              <a:t>B</a:t>
            </a:r>
            <a:endParaRPr lang="en-US" altLang="en-US" sz="2400" b="0" i="1">
              <a:solidFill>
                <a:srgbClr val="FF0000"/>
              </a:solidFill>
              <a:latin typeface="Times New Roman" panose="02020603050405020304" pitchFamily="18" charset="0"/>
              <a:ea typeface="宋体" panose="02010600030101010101" pitchFamily="2" charset="-122"/>
            </a:endParaRPr>
          </a:p>
        </p:txBody>
      </p:sp>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afterGroup">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0"/>
                                        </p:tgtEl>
                                        <p:attrNameLst>
                                          <p:attrName>style.visibility</p:attrName>
                                        </p:attrNameLst>
                                      </p:cBhvr>
                                      <p:to>
                                        <p:strVal val="visible"/>
                                      </p:to>
                                    </p:set>
                                    <p:anim calcmode="lin" valueType="num">
                                      <p:cBhvr additive="base">
                                        <p:cTn id="18" dur="500" fill="hold"/>
                                        <p:tgtEl>
                                          <p:spTgt spid="10"/>
                                        </p:tgtEl>
                                        <p:attrNameLst>
                                          <p:attrName>ppt_x</p:attrName>
                                        </p:attrNameLst>
                                      </p:cBhvr>
                                      <p:tavLst>
                                        <p:tav tm="0">
                                          <p:val>
                                            <p:strVal val="#ppt_x"/>
                                          </p:val>
                                        </p:tav>
                                        <p:tav tm="100000">
                                          <p:val>
                                            <p:strVal val="#ppt_x"/>
                                          </p:val>
                                        </p:tav>
                                      </p:tavLst>
                                    </p:anim>
                                    <p:anim calcmode="lin" valueType="num">
                                      <p:cBhvr additive="base">
                                        <p:cTn id="1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9" grpId="0"/>
      <p:bldP spid="10"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03" name="文本框 102"/>
          <p:cNvSpPr txBox="1"/>
          <p:nvPr/>
        </p:nvSpPr>
        <p:spPr>
          <a:xfrm>
            <a:off x="732790" y="1026795"/>
            <a:ext cx="10890885" cy="5077460"/>
          </a:xfrm>
          <a:prstGeom prst="rect">
            <a:avLst/>
          </a:prstGeom>
          <a:noFill/>
          <a:ln w="9525">
            <a:noFill/>
          </a:ln>
        </p:spPr>
        <p:txBody>
          <a:bodyPr wrap="square">
            <a:spAutoFit/>
          </a:bodyPr>
          <a:lstStyle/>
          <a:p>
            <a:pPr indent="0" fontAlgn="auto">
              <a:lnSpc>
                <a:spcPct val="150000"/>
              </a:lnSpc>
            </a:pPr>
            <a:r>
              <a:rPr lang="en-US" sz="2400" b="0">
                <a:latin typeface="Times New Roman" panose="02020603050405020304" pitchFamily="18" charset="0"/>
                <a:ea typeface="宋体" panose="02010600030101010101" pitchFamily="2" charset="-122"/>
              </a:rPr>
              <a:t>(3)</a:t>
            </a:r>
            <a:r>
              <a:rPr lang="zh-CN" sz="2400" b="0">
                <a:ea typeface="宋体" panose="02010600030101010101" pitchFamily="2" charset="-122"/>
              </a:rPr>
              <a:t>电路连接完整后</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闭合开关</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发现小灯泡不发光</a:t>
            </a:r>
            <a:r>
              <a:rPr lang="zh-CN" sz="2400" b="0">
                <a:latin typeface="Times New Roman" panose="02020603050405020304" pitchFamily="18" charset="0"/>
                <a:ea typeface="宋体" panose="02010600030101010101" pitchFamily="2" charset="-122"/>
              </a:rPr>
              <a:t>，</a:t>
            </a:r>
            <a:endParaRPr lang="zh-CN" sz="2400" b="0">
              <a:latin typeface="Times New Roman" panose="02020603050405020304" pitchFamily="18" charset="0"/>
              <a:ea typeface="宋体" panose="02010600030101010101" pitchFamily="2" charset="-122"/>
            </a:endParaRPr>
          </a:p>
          <a:p>
            <a:pPr indent="0" fontAlgn="auto">
              <a:lnSpc>
                <a:spcPct val="150000"/>
              </a:lnSpc>
            </a:pPr>
            <a:r>
              <a:rPr lang="zh-CN" sz="2400" b="0">
                <a:ea typeface="宋体" panose="02010600030101010101" pitchFamily="2" charset="-122"/>
              </a:rPr>
              <a:t>但电流表有示数</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接下来的操作应该是</a:t>
            </a:r>
            <a:r>
              <a:rPr lang="en-US" sz="2400" b="0">
                <a:latin typeface="Times New Roman" panose="02020603050405020304" pitchFamily="18" charset="0"/>
                <a:ea typeface="宋体" panose="02010600030101010101" pitchFamily="2" charset="-122"/>
              </a:rPr>
              <a:t>________</a:t>
            </a:r>
            <a:r>
              <a:rPr lang="zh-CN" sz="2400" b="0">
                <a:latin typeface="Times New Roman" panose="02020603050405020304" pitchFamily="18" charset="0"/>
                <a:ea typeface="宋体" panose="02010600030101010101" pitchFamily="2" charset="-122"/>
              </a:rPr>
              <a:t>．</a:t>
            </a:r>
            <a:endParaRPr lang="zh-CN" sz="2400" b="0">
              <a:latin typeface="Times New Roman" panose="02020603050405020304" pitchFamily="18" charset="0"/>
              <a:ea typeface="宋体" panose="02010600030101010101" pitchFamily="2" charset="-122"/>
            </a:endParaRPr>
          </a:p>
          <a:p>
            <a:pPr indent="0" fontAlgn="auto">
              <a:lnSpc>
                <a:spcPct val="150000"/>
              </a:lnSpc>
            </a:pPr>
            <a:r>
              <a:rPr lang="en-US"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填字母</a:t>
            </a:r>
            <a:r>
              <a:rPr lang="en-US" sz="2400" b="0">
                <a:latin typeface="Times New Roman" panose="02020603050405020304" pitchFamily="18" charset="0"/>
                <a:ea typeface="宋体" panose="02010600030101010101" pitchFamily="2" charset="-122"/>
              </a:rPr>
              <a:t>)</a:t>
            </a:r>
            <a:r>
              <a:rPr lang="en-US" sz="2400" b="0">
                <a:latin typeface="Times New Roman" panose="02020603050405020304" pitchFamily="18" charset="0"/>
                <a:cs typeface="Times New Roman" panose="02020603050405020304" pitchFamily="18" charset="0"/>
              </a:rPr>
              <a:t>A. </a:t>
            </a:r>
            <a:r>
              <a:rPr lang="zh-CN" sz="2400" b="0">
                <a:ea typeface="宋体" panose="02010600030101010101" pitchFamily="2" charset="-122"/>
              </a:rPr>
              <a:t>更换小灯泡</a:t>
            </a:r>
            <a:r>
              <a:rPr lang="en-US" sz="2400" b="0">
                <a:latin typeface="Times New Roman" panose="02020603050405020304" pitchFamily="18" charset="0"/>
                <a:cs typeface="Times New Roman" panose="02020603050405020304" pitchFamily="18" charset="0"/>
              </a:rPr>
              <a:t>B. </a:t>
            </a:r>
            <a:r>
              <a:rPr lang="zh-CN" sz="2400" b="0">
                <a:ea typeface="宋体" panose="02010600030101010101" pitchFamily="2" charset="-122"/>
              </a:rPr>
              <a:t>检查电路是否有故障</a:t>
            </a:r>
            <a:r>
              <a:rPr lang="en-US" sz="2400" b="0">
                <a:latin typeface="Times New Roman" panose="02020603050405020304" pitchFamily="18" charset="0"/>
                <a:cs typeface="Times New Roman" panose="02020603050405020304" pitchFamily="18" charset="0"/>
              </a:rPr>
              <a:t>C. </a:t>
            </a:r>
            <a:r>
              <a:rPr lang="zh-CN" sz="2400" b="0">
                <a:ea typeface="宋体" panose="02010600030101010101" pitchFamily="2" charset="-122"/>
              </a:rPr>
              <a:t>移动滑动变阻器滑片</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观察小灯泡是否发光</a:t>
            </a:r>
            <a:r>
              <a:rPr lang="en-US" sz="2400" b="0">
                <a:latin typeface="Times New Roman" panose="02020603050405020304" pitchFamily="18" charset="0"/>
                <a:ea typeface="宋体" panose="02010600030101010101" pitchFamily="2" charset="-122"/>
              </a:rPr>
              <a:t>(4)</a:t>
            </a:r>
            <a:r>
              <a:rPr lang="zh-CN" sz="2400" b="0">
                <a:ea typeface="宋体" panose="02010600030101010101" pitchFamily="2" charset="-122"/>
              </a:rPr>
              <a:t>实验时</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移动滑片</a:t>
            </a:r>
            <a:r>
              <a:rPr lang="en-US" sz="2400" b="0" i="1">
                <a:latin typeface="Times New Roman" panose="02020603050405020304" pitchFamily="18" charset="0"/>
                <a:cs typeface="Times New Roman" panose="02020603050405020304" pitchFamily="18" charset="0"/>
              </a:rPr>
              <a:t>P</a:t>
            </a:r>
            <a:r>
              <a:rPr lang="zh-CN" sz="2400" b="0">
                <a:ea typeface="宋体" panose="02010600030101010101" pitchFamily="2" charset="-122"/>
              </a:rPr>
              <a:t>到某处</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电压表示数为</a:t>
            </a:r>
            <a:r>
              <a:rPr lang="en-US" sz="2400" b="0">
                <a:latin typeface="Times New Roman" panose="02020603050405020304" pitchFamily="18" charset="0"/>
                <a:ea typeface="宋体" panose="02010600030101010101" pitchFamily="2" charset="-122"/>
              </a:rPr>
              <a:t>2.5 V</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要测量小灯泡的额定功率</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应将滑片</a:t>
            </a:r>
            <a:r>
              <a:rPr lang="en-US" sz="2400" b="0" i="1">
                <a:latin typeface="Times New Roman" panose="02020603050405020304" pitchFamily="18" charset="0"/>
                <a:cs typeface="Times New Roman" panose="02020603050405020304" pitchFamily="18" charset="0"/>
              </a:rPr>
              <a:t>P</a:t>
            </a:r>
            <a:r>
              <a:rPr lang="zh-CN" sz="2400" b="0">
                <a:ea typeface="宋体" panose="02010600030101010101" pitchFamily="2" charset="-122"/>
              </a:rPr>
              <a:t>向</a:t>
            </a:r>
            <a:r>
              <a:rPr lang="en-US" sz="2400" b="0">
                <a:latin typeface="Times New Roman" panose="02020603050405020304" pitchFamily="18" charset="0"/>
                <a:ea typeface="宋体" panose="02010600030101010101" pitchFamily="2" charset="-122"/>
              </a:rPr>
              <a:t>________(</a:t>
            </a:r>
            <a:r>
              <a:rPr lang="zh-CN" sz="2400" b="0">
                <a:ea typeface="宋体" panose="02010600030101010101" pitchFamily="2" charset="-122"/>
              </a:rPr>
              <a:t>选填</a:t>
            </a:r>
            <a:r>
              <a:rPr lang="en-US" sz="2400" b="0">
                <a:latin typeface="Times New Roman" panose="02020603050405020304" pitchFamily="18" charset="0"/>
                <a:ea typeface="宋体" panose="02010600030101010101" pitchFamily="2" charset="-122"/>
              </a:rPr>
              <a:t>“</a:t>
            </a:r>
            <a:r>
              <a:rPr lang="en-US" sz="2400" b="0" i="1">
                <a:latin typeface="Times New Roman" panose="02020603050405020304" pitchFamily="18" charset="0"/>
                <a:cs typeface="Times New Roman" panose="02020603050405020304" pitchFamily="18" charset="0"/>
              </a:rPr>
              <a:t>A</a:t>
            </a:r>
            <a:r>
              <a:rPr lang="en-US" sz="2400" b="0">
                <a:latin typeface="Times New Roman" panose="02020603050405020304" pitchFamily="18" charset="0"/>
                <a:cs typeface="Times New Roman" panose="02020603050405020304" pitchFamily="18" charset="0"/>
              </a:rPr>
              <a:t>”</a:t>
            </a:r>
            <a:r>
              <a:rPr lang="zh-CN" sz="2400" b="0">
                <a:ea typeface="宋体" panose="02010600030101010101" pitchFamily="2" charset="-122"/>
              </a:rPr>
              <a:t>或</a:t>
            </a:r>
            <a:r>
              <a:rPr lang="en-US" sz="2400" b="0">
                <a:latin typeface="Times New Roman" panose="02020603050405020304" pitchFamily="18" charset="0"/>
                <a:ea typeface="宋体" panose="02010600030101010101" pitchFamily="2" charset="-122"/>
              </a:rPr>
              <a:t>“</a:t>
            </a:r>
            <a:r>
              <a:rPr lang="en-US" sz="2400" b="0" i="1">
                <a:latin typeface="Times New Roman" panose="02020603050405020304" pitchFamily="18" charset="0"/>
                <a:ea typeface="宋体" panose="02010600030101010101" pitchFamily="2" charset="-122"/>
              </a:rPr>
              <a:t>B</a:t>
            </a:r>
            <a:r>
              <a:rPr lang="en-US" sz="2400" b="0">
                <a:latin typeface="Times New Roman" panose="02020603050405020304" pitchFamily="18" charset="0"/>
                <a:cs typeface="Times New Roman" panose="02020603050405020304" pitchFamily="18" charset="0"/>
              </a:rPr>
              <a:t>”</a:t>
            </a:r>
            <a:r>
              <a:rPr lang="en-US" sz="2400" b="0">
                <a:latin typeface="Times New Roman" panose="02020603050405020304" pitchFamily="18" charset="0"/>
                <a:ea typeface="宋体" panose="02010600030101010101" pitchFamily="2" charset="-122"/>
              </a:rPr>
              <a:t>)</a:t>
            </a:r>
            <a:r>
              <a:rPr lang="zh-CN" sz="2400" b="0">
                <a:ea typeface="宋体" panose="02010600030101010101" pitchFamily="2" charset="-122"/>
              </a:rPr>
              <a:t>端移动．当电压表示数为</a:t>
            </a:r>
            <a:r>
              <a:rPr lang="en-US" sz="2400" b="0">
                <a:latin typeface="Times New Roman" panose="02020603050405020304" pitchFamily="18" charset="0"/>
                <a:ea typeface="宋体" panose="02010600030101010101" pitchFamily="2" charset="-122"/>
              </a:rPr>
              <a:t>3.8 V</a:t>
            </a:r>
            <a:r>
              <a:rPr lang="zh-CN" sz="2400" b="0">
                <a:ea typeface="宋体" panose="02010600030101010101" pitchFamily="2" charset="-122"/>
              </a:rPr>
              <a:t>时</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电流表的示数如图乙所示</a:t>
            </a:r>
            <a:r>
              <a:rPr lang="zh-CN" sz="2400" b="0">
                <a:latin typeface="Times New Roman" panose="02020603050405020304" pitchFamily="18" charset="0"/>
                <a:ea typeface="宋体" panose="02010600030101010101" pitchFamily="2" charset="-122"/>
              </a:rPr>
              <a:t>，</a:t>
            </a:r>
            <a:r>
              <a:rPr lang="zh-CN" sz="2400" b="0">
                <a:ea typeface="宋体" panose="02010600030101010101" pitchFamily="2" charset="-122"/>
              </a:rPr>
              <a:t>则小灯泡的额定功率是</a:t>
            </a:r>
            <a:r>
              <a:rPr lang="en-US" sz="2400" b="0">
                <a:latin typeface="Times New Roman" panose="02020603050405020304" pitchFamily="18" charset="0"/>
                <a:ea typeface="宋体" panose="02010600030101010101" pitchFamily="2" charset="-122"/>
              </a:rPr>
              <a:t>________</a:t>
            </a:r>
            <a:r>
              <a:rPr lang="en-US" sz="2400" b="0">
                <a:latin typeface="Times New Roman" panose="02020603050405020304" pitchFamily="18" charset="0"/>
                <a:cs typeface="Times New Roman" panose="02020603050405020304" pitchFamily="18" charset="0"/>
              </a:rPr>
              <a:t>W.</a:t>
            </a:r>
            <a:r>
              <a:rPr lang="en-US" sz="2400" b="0">
                <a:latin typeface="Times New Roman" panose="02020603050405020304" pitchFamily="18" charset="0"/>
                <a:cs typeface="Times New Roman" panose="02020603050405020304" pitchFamily="18" charset="0"/>
              </a:rPr>
              <a:t>
</a:t>
            </a:r>
            <a:endParaRPr lang="zh-CN" altLang="en-US" sz="2400"/>
          </a:p>
        </p:txBody>
      </p:sp>
      <p:sp>
        <p:nvSpPr>
          <p:cNvPr id="4" name="文本框 3"/>
          <p:cNvSpPr txBox="1"/>
          <p:nvPr/>
        </p:nvSpPr>
        <p:spPr>
          <a:xfrm>
            <a:off x="6411883" y="1665072"/>
            <a:ext cx="460327"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rPr>
              <a:t>C</a:t>
            </a:r>
            <a:endParaRPr lang="en-US" altLang="en-US" sz="2400" b="0">
              <a:solidFill>
                <a:srgbClr val="FF0000"/>
              </a:solidFill>
              <a:latin typeface="Times New Roman" panose="02020603050405020304" pitchFamily="18" charset="0"/>
              <a:ea typeface="宋体" panose="02010600030101010101" pitchFamily="2" charset="-122"/>
            </a:endParaRPr>
          </a:p>
        </p:txBody>
      </p:sp>
      <p:sp>
        <p:nvSpPr>
          <p:cNvPr id="5" name="文本框 4"/>
          <p:cNvSpPr txBox="1"/>
          <p:nvPr/>
        </p:nvSpPr>
        <p:spPr>
          <a:xfrm>
            <a:off x="2911739" y="4970590"/>
            <a:ext cx="460962" cy="460375"/>
          </a:xfrm>
          <a:prstGeom prst="rect">
            <a:avLst/>
          </a:prstGeom>
          <a:noFill/>
          <a:ln w="9525">
            <a:noFill/>
          </a:ln>
        </p:spPr>
        <p:txBody>
          <a:bodyPr wrap="square">
            <a:spAutoFit/>
          </a:bodyPr>
          <a:lstStyle/>
          <a:p>
            <a:pPr indent="0"/>
            <a:r>
              <a:rPr lang="en-US" sz="2400" b="0" i="1">
                <a:solidFill>
                  <a:srgbClr val="FF0000"/>
                </a:solidFill>
                <a:latin typeface="Times New Roman" panose="02020603050405020304" pitchFamily="18" charset="0"/>
                <a:ea typeface="宋体" panose="02010600030101010101" pitchFamily="2" charset="-122"/>
              </a:rPr>
              <a:t>A</a:t>
            </a:r>
            <a:endParaRPr lang="en-US" altLang="en-US" sz="2400" b="0" i="1">
              <a:solidFill>
                <a:srgbClr val="FF0000"/>
              </a:solidFill>
              <a:latin typeface="Times New Roman" panose="02020603050405020304" pitchFamily="18" charset="0"/>
              <a:ea typeface="宋体" panose="02010600030101010101" pitchFamily="2" charset="-122"/>
            </a:endParaRPr>
          </a:p>
        </p:txBody>
      </p:sp>
      <p:sp>
        <p:nvSpPr>
          <p:cNvPr id="6" name="文本框 5"/>
          <p:cNvSpPr txBox="1"/>
          <p:nvPr/>
        </p:nvSpPr>
        <p:spPr>
          <a:xfrm>
            <a:off x="6750512" y="5510918"/>
            <a:ext cx="810176" cy="460375"/>
          </a:xfrm>
          <a:prstGeom prst="rect">
            <a:avLst/>
          </a:prstGeom>
          <a:noFill/>
          <a:ln w="9525">
            <a:noFill/>
          </a:ln>
        </p:spPr>
        <p:txBody>
          <a:bodyPr wrap="square">
            <a:spAutoFit/>
          </a:bodyPr>
          <a:lstStyle/>
          <a:p>
            <a:pPr indent="0"/>
            <a:r>
              <a:rPr lang="en-US" sz="2400" b="0">
                <a:solidFill>
                  <a:srgbClr val="FF0000"/>
                </a:solidFill>
                <a:latin typeface="Times New Roman" panose="02020603050405020304" pitchFamily="18" charset="0"/>
                <a:ea typeface="宋体" panose="02010600030101010101" pitchFamily="2" charset="-122"/>
              </a:rPr>
              <a:t>1.14</a:t>
            </a:r>
            <a:endParaRPr lang="en-US" altLang="en-US" sz="2400" b="0">
              <a:solidFill>
                <a:srgbClr val="FF0000"/>
              </a:solidFill>
              <a:latin typeface="Times New Roman" panose="02020603050405020304" pitchFamily="18" charset="0"/>
              <a:ea typeface="宋体" panose="02010600030101010101" pitchFamily="2" charset="-122"/>
            </a:endParaRPr>
          </a:p>
        </p:txBody>
      </p:sp>
      <p:pic>
        <p:nvPicPr>
          <p:cNvPr id="7" name="图片 -2147481550" descr="C:\Documents and Settings\Administrator\桌面\W河北物理面对面\EP410.TIF"/>
          <p:cNvPicPr>
            <a:picLocks noChangeAspect="1"/>
          </p:cNvPicPr>
          <p:nvPr/>
        </p:nvPicPr>
        <p:blipFill>
          <a:blip r:embed="rId4" r:link="rId3"/>
          <a:srcRect l="62917" t="17831" b="23112"/>
          <a:stretch>
            <a:fillRect/>
          </a:stretch>
        </p:blipFill>
        <p:spPr>
          <a:xfrm>
            <a:off x="8565515" y="1346200"/>
            <a:ext cx="2586990" cy="2088515"/>
          </a:xfrm>
          <a:prstGeom prst="rect">
            <a:avLst/>
          </a:prstGeom>
          <a:noFill/>
          <a:ln w="9525">
            <a:noFill/>
          </a:ln>
        </p:spPr>
      </p:pic>
    </p:spTree>
    <p:custDataLst>
      <p:tags r:id="rId5"/>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456565" y="951865"/>
            <a:ext cx="11508014" cy="977265"/>
          </a:xfrm>
          <a:prstGeom prst="rect">
            <a:avLst/>
          </a:prstGeom>
        </p:spPr>
        <p:txBody>
          <a:bodyPr wrap="square">
            <a:spAutoFit/>
          </a:bodyPr>
          <a:lstStyle/>
          <a:p>
            <a:pPr>
              <a:lnSpc>
                <a:spcPct val="120000"/>
              </a:lnSpc>
              <a:spcAft>
                <a:spcPct val="0"/>
              </a:spcAft>
              <a:tabLst>
                <a:tab pos="1188085"/>
                <a:tab pos="2163445"/>
                <a:tab pos="3142615"/>
                <a:tab pos="4190365"/>
              </a:tabLst>
            </a:pPr>
            <a:r>
              <a:rPr lang="en-US" sz="2400">
                <a:solidFill>
                  <a:srgbClr val="000000"/>
                </a:solidFill>
                <a:latin typeface="Times New Roman" panose="02020603050405020304" pitchFamily="18" charset="0"/>
                <a:cs typeface="Times New Roman" panose="02020603050405020304" pitchFamily="18" charset="0"/>
              </a:rPr>
              <a:t>2</a:t>
            </a:r>
            <a:r>
              <a:rPr lang="zh-CN" altLang="en-US" sz="2400">
                <a:solidFill>
                  <a:srgbClr val="000000"/>
                </a:solidFill>
                <a:latin typeface="Times New Roman" panose="02020603050405020304" pitchFamily="18" charset="0"/>
                <a:cs typeface="Times New Roman" panose="02020603050405020304" pitchFamily="18" charset="0"/>
              </a:rPr>
              <a:t>、</a:t>
            </a:r>
            <a:r>
              <a:rPr lang="zh-CN" altLang="zh-CN" sz="2400">
                <a:solidFill>
                  <a:srgbClr val="000000"/>
                </a:solidFill>
                <a:latin typeface="Times New Roman" panose="02020603050405020304" pitchFamily="18" charset="0"/>
                <a:cs typeface="Times New Roman" panose="02020603050405020304" pitchFamily="18" charset="0"/>
              </a:rPr>
              <a:t>如图所示</a:t>
            </a:r>
            <a:r>
              <a:rPr lang="en-US" altLang="zh-CN" sz="2400">
                <a:solidFill>
                  <a:srgbClr val="000000"/>
                </a:solidFill>
                <a:latin typeface="Times New Roman" panose="02020603050405020304" pitchFamily="18" charset="0"/>
                <a:cs typeface="Times New Roman" panose="02020603050405020304" pitchFamily="18" charset="0"/>
              </a:rPr>
              <a:t>,</a:t>
            </a:r>
            <a:r>
              <a:rPr lang="zh-CN" altLang="zh-CN" sz="2400">
                <a:solidFill>
                  <a:srgbClr val="000000"/>
                </a:solidFill>
                <a:latin typeface="Times New Roman" panose="02020603050405020304" pitchFamily="18" charset="0"/>
                <a:cs typeface="Times New Roman" panose="02020603050405020304" pitchFamily="18" charset="0"/>
              </a:rPr>
              <a:t>在测量小灯泡电功率的实验中</a:t>
            </a:r>
            <a:r>
              <a:rPr lang="en-US" altLang="zh-CN" sz="2400">
                <a:solidFill>
                  <a:srgbClr val="000000"/>
                </a:solidFill>
                <a:latin typeface="Times New Roman" panose="02020603050405020304" pitchFamily="18" charset="0"/>
                <a:cs typeface="Times New Roman" panose="02020603050405020304" pitchFamily="18" charset="0"/>
              </a:rPr>
              <a:t>,</a:t>
            </a:r>
            <a:r>
              <a:rPr lang="zh-CN" altLang="zh-CN" sz="2400">
                <a:solidFill>
                  <a:srgbClr val="000000"/>
                </a:solidFill>
                <a:latin typeface="Times New Roman" panose="02020603050405020304" pitchFamily="18" charset="0"/>
                <a:cs typeface="Times New Roman" panose="02020603050405020304" pitchFamily="18" charset="0"/>
              </a:rPr>
              <a:t>小明同学所用的小灯泡上标有</a:t>
            </a:r>
            <a:r>
              <a:rPr lang="en-US" altLang="zh-CN" sz="2400">
                <a:solidFill>
                  <a:srgbClr val="000000"/>
                </a:solidFill>
                <a:latin typeface="Times New Roman" panose="02020603050405020304" pitchFamily="18" charset="0"/>
                <a:cs typeface="Times New Roman" panose="02020603050405020304" pitchFamily="18" charset="0"/>
              </a:rPr>
              <a:t>“2.5 V”</a:t>
            </a:r>
            <a:r>
              <a:rPr lang="zh-CN" altLang="zh-CN" sz="2400">
                <a:solidFill>
                  <a:srgbClr val="000000"/>
                </a:solidFill>
                <a:latin typeface="Times New Roman" panose="02020603050405020304" pitchFamily="18" charset="0"/>
                <a:cs typeface="Times New Roman" panose="02020603050405020304" pitchFamily="18" charset="0"/>
              </a:rPr>
              <a:t>的字样。</a:t>
            </a:r>
            <a:endParaRPr lang="zh-CN" altLang="zh-CN" sz="2400">
              <a:solidFill>
                <a:srgbClr val="000000"/>
              </a:solidFill>
              <a:effectLst/>
              <a:latin typeface="Times New Roman" panose="02020603050405020304" pitchFamily="18" charset="0"/>
              <a:ea typeface="NEU-BZ-S92" panose="02020503000000020003" pitchFamily="18" charset="-122"/>
              <a:cs typeface="Times New Roman" panose="02020603050405020304" pitchFamily="18" charset="0"/>
            </a:endParaRPr>
          </a:p>
        </p:txBody>
      </p:sp>
      <p:graphicFrame>
        <p:nvGraphicFramePr>
          <p:cNvPr id="3" name="对象 2"/>
          <p:cNvGraphicFramePr>
            <a:graphicFrameLocks noChangeAspect="1"/>
          </p:cNvGraphicFramePr>
          <p:nvPr/>
        </p:nvGraphicFramePr>
        <p:xfrm>
          <a:off x="2107565" y="1783715"/>
          <a:ext cx="8128000" cy="2005965"/>
        </p:xfrm>
        <a:graphic>
          <a:graphicData uri="http://schemas.openxmlformats.org/presentationml/2006/ole">
            <mc:AlternateContent>
              <mc:Choice xmlns:v="urn:schemas-microsoft-com:vml" Requires="v">
                <p:oleObj spid="_x0000_s1038" name="文档" r:id="rId2" imgW="3839210" imgH="1085215" progId="">
                  <p:embed/>
                </p:oleObj>
              </mc:Choice>
              <mc:Fallback>
                <p:oleObj name="文档" r:id="rId2" imgW="3839210" imgH="1085215" progId="">
                  <p:embed/>
                  <p:pic>
                    <p:nvPicPr>
                      <p:cNvPr id="0" name="OLE substitute image"/>
                      <p:cNvPicPr/>
                      <p:nvPr/>
                    </p:nvPicPr>
                    <p:blipFill>
                      <a:blip r:embed="rId3">
                        <a:extLst>
                          <a:ext uri="{28A0092B-C50C-407E-A947-70E740481C1C}">
                            <a14:useLocalDpi xmlns:a14="http://schemas.microsoft.com/office/drawing/2010/main" val="0"/>
                          </a:ext>
                        </a:extLst>
                      </a:blip>
                      <a:stretch>
                        <a:fillRect/>
                      </a:stretch>
                    </p:blipFill>
                    <p:spPr>
                      <a:xfrm>
                        <a:off x="2107565" y="1783715"/>
                        <a:ext cx="8128000" cy="2005965"/>
                      </a:xfrm>
                      <a:prstGeom prst="rect">
                        <a:avLst/>
                      </a:prstGeom>
                      <a:noFill/>
                    </p:spPr>
                  </p:pic>
                </p:oleObj>
              </mc:Fallback>
            </mc:AlternateContent>
          </a:graphicData>
        </a:graphic>
      </p:graphicFrame>
      <p:sp>
        <p:nvSpPr>
          <p:cNvPr id="4" name="矩形 3"/>
          <p:cNvSpPr>
            <a:spLocks noChangeAspect="1"/>
          </p:cNvSpPr>
          <p:nvPr/>
        </p:nvSpPr>
        <p:spPr>
          <a:xfrm>
            <a:off x="325936" y="3844017"/>
            <a:ext cx="11638643" cy="2306320"/>
          </a:xfrm>
          <a:prstGeom prst="rect">
            <a:avLst/>
          </a:prstGeom>
        </p:spPr>
        <p:txBody>
          <a:bodyPr wrap="square">
            <a:spAutoFit/>
          </a:bodyPr>
          <a:lstStyle/>
          <a:p>
            <a:pPr>
              <a:lnSpc>
                <a:spcPct val="120000"/>
              </a:lnSpc>
              <a:spcAft>
                <a:spcPct val="0"/>
              </a:spcAft>
              <a:tabLst>
                <a:tab pos="1188085"/>
                <a:tab pos="2163445"/>
                <a:tab pos="3142615"/>
                <a:tab pos="4190365"/>
              </a:tabLst>
            </a:pPr>
            <a:r>
              <a:rPr lang="zh-CN" altLang="zh-CN" sz="2200">
                <a:solidFill>
                  <a:srgbClr val="000000"/>
                </a:solidFill>
                <a:latin typeface="NEU-BZ-S92" panose="02020503000000020003" pitchFamily="18" charset="-122"/>
                <a:ea typeface="Times New Roman" panose="02020603050405020304" pitchFamily="18" charset="0"/>
                <a:cs typeface="Times New Roman" panose="02020603050405020304" pitchFamily="18" charset="0"/>
              </a:rPr>
              <a:t> </a:t>
            </a:r>
            <a:r>
              <a:rPr lang="en-US" altLang="zh-CN" sz="2400">
                <a:solidFill>
                  <a:srgbClr val="000000"/>
                </a:solidFill>
                <a:latin typeface="NEU-BZ-S92" panose="02020503000000020003" pitchFamily="18" charset="-122"/>
                <a:ea typeface="Times New Roman" panose="02020603050405020304" pitchFamily="18" charset="0"/>
                <a:cs typeface="Times New Roman" panose="02020603050405020304" pitchFamily="18" charset="0"/>
              </a:rPr>
              <a:t>(  </a:t>
            </a:r>
            <a:r>
              <a:rPr lang="en-US" altLang="zh-CN" sz="2400">
                <a:solidFill>
                  <a:srgbClr val="000000"/>
                </a:solidFill>
                <a:latin typeface="Times New Roman" panose="02020603050405020304" pitchFamily="18" charset="0"/>
                <a:cs typeface="Times New Roman" panose="02020603050405020304" pitchFamily="18" charset="0"/>
              </a:rPr>
              <a:t>1  )</a:t>
            </a:r>
            <a:r>
              <a:rPr lang="zh-CN" altLang="zh-CN" sz="2400">
                <a:solidFill>
                  <a:srgbClr val="000000"/>
                </a:solidFill>
                <a:latin typeface="Times New Roman" panose="02020603050405020304" pitchFamily="18" charset="0"/>
                <a:cs typeface="Times New Roman" panose="02020603050405020304" pitchFamily="18" charset="0"/>
              </a:rPr>
              <a:t>正确连接电路如图甲所示</a:t>
            </a:r>
            <a:r>
              <a:rPr lang="en-US" altLang="zh-CN" sz="2400">
                <a:solidFill>
                  <a:srgbClr val="000000"/>
                </a:solidFill>
                <a:latin typeface="Times New Roman" panose="02020603050405020304" pitchFamily="18" charset="0"/>
                <a:cs typeface="Times New Roman" panose="02020603050405020304" pitchFamily="18" charset="0"/>
              </a:rPr>
              <a:t>,</a:t>
            </a:r>
            <a:r>
              <a:rPr lang="zh-CN" altLang="zh-CN" sz="2400">
                <a:solidFill>
                  <a:srgbClr val="000000"/>
                </a:solidFill>
                <a:latin typeface="Times New Roman" panose="02020603050405020304" pitchFamily="18" charset="0"/>
                <a:cs typeface="Times New Roman" panose="02020603050405020304" pitchFamily="18" charset="0"/>
              </a:rPr>
              <a:t>闭合开关</a:t>
            </a:r>
            <a:r>
              <a:rPr lang="en-US" altLang="zh-CN" sz="2400">
                <a:solidFill>
                  <a:srgbClr val="000000"/>
                </a:solidFill>
                <a:latin typeface="Times New Roman" panose="02020603050405020304" pitchFamily="18" charset="0"/>
                <a:cs typeface="Times New Roman" panose="02020603050405020304" pitchFamily="18" charset="0"/>
              </a:rPr>
              <a:t>S,</a:t>
            </a:r>
            <a:r>
              <a:rPr lang="zh-CN" altLang="zh-CN" sz="2400">
                <a:solidFill>
                  <a:srgbClr val="000000"/>
                </a:solidFill>
                <a:latin typeface="Times New Roman" panose="02020603050405020304" pitchFamily="18" charset="0"/>
                <a:cs typeface="Times New Roman" panose="02020603050405020304" pitchFamily="18" charset="0"/>
              </a:rPr>
              <a:t>发现小灯泡不亮</a:t>
            </a:r>
            <a:r>
              <a:rPr lang="en-US" altLang="zh-CN" sz="2400">
                <a:solidFill>
                  <a:srgbClr val="000000"/>
                </a:solidFill>
                <a:latin typeface="Times New Roman" panose="02020603050405020304" pitchFamily="18" charset="0"/>
                <a:cs typeface="Times New Roman" panose="02020603050405020304" pitchFamily="18" charset="0"/>
              </a:rPr>
              <a:t>,</a:t>
            </a:r>
            <a:r>
              <a:rPr lang="zh-CN" altLang="zh-CN" sz="2400">
                <a:solidFill>
                  <a:srgbClr val="000000"/>
                </a:solidFill>
                <a:latin typeface="Times New Roman" panose="02020603050405020304" pitchFamily="18" charset="0"/>
                <a:cs typeface="Times New Roman" panose="02020603050405020304" pitchFamily="18" charset="0"/>
              </a:rPr>
              <a:t>电流表有示数</a:t>
            </a:r>
            <a:r>
              <a:rPr lang="en-US" altLang="zh-CN" sz="2400">
                <a:solidFill>
                  <a:srgbClr val="000000"/>
                </a:solidFill>
                <a:latin typeface="Times New Roman" panose="02020603050405020304" pitchFamily="18" charset="0"/>
                <a:cs typeface="Times New Roman" panose="02020603050405020304" pitchFamily="18" charset="0"/>
              </a:rPr>
              <a:t>,</a:t>
            </a:r>
            <a:r>
              <a:rPr lang="zh-CN" altLang="zh-CN" sz="2400">
                <a:solidFill>
                  <a:srgbClr val="000000"/>
                </a:solidFill>
                <a:latin typeface="Times New Roman" panose="02020603050405020304" pitchFamily="18" charset="0"/>
                <a:cs typeface="Times New Roman" panose="02020603050405020304" pitchFamily="18" charset="0"/>
              </a:rPr>
              <a:t>但示数较小</a:t>
            </a:r>
            <a:r>
              <a:rPr lang="en-US" altLang="zh-CN" sz="2400">
                <a:solidFill>
                  <a:srgbClr val="000000"/>
                </a:solidFill>
                <a:latin typeface="Times New Roman" panose="02020603050405020304" pitchFamily="18" charset="0"/>
                <a:cs typeface="Times New Roman" panose="02020603050405020304" pitchFamily="18" charset="0"/>
              </a:rPr>
              <a:t>,</a:t>
            </a:r>
            <a:r>
              <a:rPr lang="zh-CN" altLang="zh-CN" sz="2400">
                <a:solidFill>
                  <a:srgbClr val="000000"/>
                </a:solidFill>
                <a:latin typeface="Times New Roman" panose="02020603050405020304" pitchFamily="18" charset="0"/>
                <a:cs typeface="Times New Roman" panose="02020603050405020304" pitchFamily="18" charset="0"/>
              </a:rPr>
              <a:t>接下来应进行的操作是</a:t>
            </a:r>
            <a:r>
              <a:rPr lang="zh-CN" altLang="zh-CN" sz="2400" u="sng">
                <a:solidFill>
                  <a:srgbClr val="FF00FF"/>
                </a:solidFill>
                <a:uFill>
                  <a:solidFill>
                    <a:srgbClr val="000000"/>
                  </a:solidFill>
                </a:uFill>
                <a:latin typeface="Times New Roman" panose="02020603050405020304" pitchFamily="18" charset="0"/>
                <a:cs typeface="Times New Roman" panose="02020603050405020304" pitchFamily="18" charset="0"/>
              </a:rPr>
              <a:t>　　</a:t>
            </a:r>
            <a:r>
              <a:rPr lang="zh-CN" altLang="zh-CN" sz="2400">
                <a:solidFill>
                  <a:srgbClr val="000000"/>
                </a:solidFill>
                <a:latin typeface="Times New Roman" panose="02020603050405020304" pitchFamily="18" charset="0"/>
                <a:cs typeface="Times New Roman" panose="02020603050405020304" pitchFamily="18" charset="0"/>
              </a:rPr>
              <a:t>。</a:t>
            </a:r>
            <a:r>
              <a:rPr lang="en-US" altLang="zh-CN" sz="2400">
                <a:solidFill>
                  <a:srgbClr val="000000"/>
                </a:solidFill>
                <a:latin typeface="Times New Roman" panose="02020603050405020304" pitchFamily="18" charset="0"/>
                <a:cs typeface="Times New Roman" panose="02020603050405020304" pitchFamily="18" charset="0"/>
              </a:rPr>
              <a:t> </a:t>
            </a:r>
            <a:endParaRPr lang="zh-CN" altLang="zh-CN" sz="2400">
              <a:solidFill>
                <a:srgbClr val="000000"/>
              </a:solidFill>
              <a:latin typeface="NEU-BZ-S92" panose="02020503000000020003" pitchFamily="18" charset="-122"/>
              <a:ea typeface="NEU-BZ-S92" panose="02020503000000020003" pitchFamily="18" charset="-122"/>
              <a:cs typeface="Times New Roman" panose="02020603050405020304" pitchFamily="18" charset="0"/>
            </a:endParaRPr>
          </a:p>
          <a:p>
            <a:pPr>
              <a:lnSpc>
                <a:spcPct val="120000"/>
              </a:lnSpc>
              <a:spcAft>
                <a:spcPct val="0"/>
              </a:spcAft>
              <a:tabLst>
                <a:tab pos="1188085"/>
                <a:tab pos="2163445"/>
                <a:tab pos="3142615"/>
                <a:tab pos="4190365"/>
              </a:tabLst>
            </a:pPr>
            <a:r>
              <a:rPr lang="en-US" altLang="zh-CN" sz="2400">
                <a:solidFill>
                  <a:srgbClr val="000000"/>
                </a:solidFill>
                <a:latin typeface="Times New Roman" panose="02020603050405020304" pitchFamily="18" charset="0"/>
                <a:cs typeface="Times New Roman" panose="02020603050405020304" pitchFamily="18" charset="0"/>
              </a:rPr>
              <a:t>A.</a:t>
            </a:r>
            <a:r>
              <a:rPr lang="zh-CN" altLang="zh-CN" sz="2400">
                <a:solidFill>
                  <a:srgbClr val="000000"/>
                </a:solidFill>
                <a:latin typeface="Times New Roman" panose="02020603050405020304" pitchFamily="18" charset="0"/>
                <a:cs typeface="Times New Roman" panose="02020603050405020304" pitchFamily="18" charset="0"/>
              </a:rPr>
              <a:t>更换小灯泡</a:t>
            </a:r>
            <a:endParaRPr lang="zh-CN" altLang="zh-CN" sz="2400">
              <a:solidFill>
                <a:srgbClr val="000000"/>
              </a:solidFill>
              <a:latin typeface="NEU-BZ-S92" panose="02020503000000020003" pitchFamily="18" charset="-122"/>
              <a:ea typeface="NEU-BZ-S92" panose="02020503000000020003" pitchFamily="18" charset="-122"/>
              <a:cs typeface="Times New Roman" panose="02020603050405020304" pitchFamily="18" charset="0"/>
            </a:endParaRPr>
          </a:p>
          <a:p>
            <a:pPr>
              <a:lnSpc>
                <a:spcPct val="120000"/>
              </a:lnSpc>
              <a:spcAft>
                <a:spcPct val="0"/>
              </a:spcAft>
              <a:tabLst>
                <a:tab pos="1188085"/>
                <a:tab pos="2163445"/>
                <a:tab pos="3142615"/>
                <a:tab pos="4190365"/>
              </a:tabLst>
            </a:pPr>
            <a:r>
              <a:rPr lang="en-US" altLang="zh-CN" sz="2400">
                <a:solidFill>
                  <a:srgbClr val="000000"/>
                </a:solidFill>
                <a:latin typeface="Times New Roman" panose="02020603050405020304" pitchFamily="18" charset="0"/>
                <a:cs typeface="Times New Roman" panose="02020603050405020304" pitchFamily="18" charset="0"/>
              </a:rPr>
              <a:t>B.</a:t>
            </a:r>
            <a:r>
              <a:rPr lang="zh-CN" altLang="zh-CN" sz="2400">
                <a:solidFill>
                  <a:srgbClr val="000000"/>
                </a:solidFill>
                <a:latin typeface="Times New Roman" panose="02020603050405020304" pitchFamily="18" charset="0"/>
                <a:cs typeface="Times New Roman" panose="02020603050405020304" pitchFamily="18" charset="0"/>
              </a:rPr>
              <a:t>检查电路是否断路</a:t>
            </a:r>
            <a:endParaRPr lang="zh-CN" altLang="zh-CN" sz="2400">
              <a:solidFill>
                <a:srgbClr val="000000"/>
              </a:solidFill>
              <a:latin typeface="NEU-BZ-S92" panose="02020503000000020003" pitchFamily="18" charset="-122"/>
              <a:ea typeface="NEU-BZ-S92" panose="02020503000000020003" pitchFamily="18" charset="-122"/>
              <a:cs typeface="Times New Roman" panose="02020603050405020304" pitchFamily="18" charset="0"/>
            </a:endParaRPr>
          </a:p>
          <a:p>
            <a:pPr>
              <a:lnSpc>
                <a:spcPct val="120000"/>
              </a:lnSpc>
              <a:spcAft>
                <a:spcPct val="0"/>
              </a:spcAft>
              <a:tabLst>
                <a:tab pos="1188085"/>
                <a:tab pos="2163445"/>
                <a:tab pos="3142615"/>
                <a:tab pos="4190365"/>
              </a:tabLst>
            </a:pPr>
            <a:r>
              <a:rPr lang="en-US" altLang="zh-CN" sz="2400">
                <a:solidFill>
                  <a:srgbClr val="000000"/>
                </a:solidFill>
                <a:latin typeface="Times New Roman" panose="02020603050405020304" pitchFamily="18" charset="0"/>
                <a:cs typeface="Times New Roman" panose="02020603050405020304" pitchFamily="18" charset="0"/>
              </a:rPr>
              <a:t>C.</a:t>
            </a:r>
            <a:r>
              <a:rPr lang="zh-CN" altLang="zh-CN" sz="2400">
                <a:solidFill>
                  <a:srgbClr val="000000"/>
                </a:solidFill>
                <a:latin typeface="Times New Roman" panose="02020603050405020304" pitchFamily="18" charset="0"/>
                <a:cs typeface="Times New Roman" panose="02020603050405020304" pitchFamily="18" charset="0"/>
              </a:rPr>
              <a:t>移动滑动变阻器的滑片</a:t>
            </a:r>
            <a:r>
              <a:rPr lang="en-US" altLang="zh-CN" sz="2400">
                <a:solidFill>
                  <a:srgbClr val="000000"/>
                </a:solidFill>
                <a:latin typeface="Times New Roman" panose="02020603050405020304" pitchFamily="18" charset="0"/>
                <a:cs typeface="Times New Roman" panose="02020603050405020304" pitchFamily="18" charset="0"/>
              </a:rPr>
              <a:t>,</a:t>
            </a:r>
            <a:r>
              <a:rPr lang="zh-CN" altLang="zh-CN" sz="2400">
                <a:solidFill>
                  <a:srgbClr val="000000"/>
                </a:solidFill>
                <a:latin typeface="Times New Roman" panose="02020603050405020304" pitchFamily="18" charset="0"/>
                <a:cs typeface="Times New Roman" panose="02020603050405020304" pitchFamily="18" charset="0"/>
              </a:rPr>
              <a:t>观察小灯泡是否</a:t>
            </a:r>
            <a:r>
              <a:rPr lang="zh-CN" altLang="zh-CN" sz="2400" smtClean="0">
                <a:solidFill>
                  <a:srgbClr val="000000"/>
                </a:solidFill>
                <a:latin typeface="Times New Roman" panose="02020603050405020304" pitchFamily="18" charset="0"/>
                <a:cs typeface="Times New Roman" panose="02020603050405020304" pitchFamily="18" charset="0"/>
              </a:rPr>
              <a:t>发光</a:t>
            </a:r>
            <a:endParaRPr lang="zh-CN" altLang="zh-CN" sz="2400" smtClean="0">
              <a:solidFill>
                <a:srgbClr val="000000"/>
              </a:solidFill>
              <a:latin typeface="Times New Roman" panose="02020603050405020304" pitchFamily="18" charset="0"/>
              <a:ea typeface="NEU-BZ-S92" panose="02020503000000020003" pitchFamily="18" charset="-122"/>
              <a:cs typeface="Times New Roman" panose="02020603050405020304" pitchFamily="18" charset="0"/>
            </a:endParaRPr>
          </a:p>
        </p:txBody>
      </p:sp>
      <p:sp>
        <p:nvSpPr>
          <p:cNvPr id="5" name="文本框 4"/>
          <p:cNvSpPr txBox="1"/>
          <p:nvPr/>
        </p:nvSpPr>
        <p:spPr>
          <a:xfrm>
            <a:off x="3892550" y="4333875"/>
            <a:ext cx="544195" cy="460375"/>
          </a:xfrm>
          <a:prstGeom prst="rect">
            <a:avLst/>
          </a:prstGeom>
          <a:noFill/>
        </p:spPr>
        <p:txBody>
          <a:bodyPr wrap="square" rtlCol="0">
            <a:spAutoFit/>
          </a:bodyPr>
          <a:lstStyle/>
          <a:p>
            <a:r>
              <a:rPr lang="en-US" altLang="zh-CN" sz="2400">
                <a:solidFill>
                  <a:srgbClr val="FF0000"/>
                </a:solidFill>
              </a:rPr>
              <a:t>C</a:t>
            </a:r>
            <a:endParaRPr lang="en-US" altLang="zh-CN" sz="2400">
              <a:solidFill>
                <a:srgbClr val="FF0000"/>
              </a:solidFill>
            </a:endParaRPr>
          </a:p>
        </p:txBody>
      </p:sp>
    </p:spTree>
    <p:custDataLst>
      <p:tags r:id="rId4"/>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矩形 1"/>
          <p:cNvSpPr>
            <a:spLocks noChangeAspect="1"/>
          </p:cNvSpPr>
          <p:nvPr/>
        </p:nvSpPr>
        <p:spPr>
          <a:xfrm>
            <a:off x="805180" y="1403985"/>
            <a:ext cx="10507345" cy="3709035"/>
          </a:xfrm>
          <a:prstGeom prst="rect">
            <a:avLst/>
          </a:prstGeom>
        </p:spPr>
        <p:txBody>
          <a:bodyPr wrap="square">
            <a:spAutoFit/>
          </a:bodyPr>
          <a:lstStyle/>
          <a:p>
            <a:pPr>
              <a:lnSpc>
                <a:spcPct val="120000"/>
              </a:lnSpc>
              <a:spcAft>
                <a:spcPct val="0"/>
              </a:spcAft>
              <a:tabLst>
                <a:tab pos="1188085"/>
                <a:tab pos="2163445"/>
                <a:tab pos="3142615"/>
                <a:tab pos="4190365"/>
              </a:tabLst>
            </a:pP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  2  )</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实验过程中</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当电压表示数达到小灯泡额定电压时</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电流表的示数如图乙所示</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则小灯泡的额定功率为</a:t>
            </a:r>
            <a:r>
              <a:rPr lang="zh-CN" altLang="zh-CN" sz="2800" u="sng">
                <a:solidFill>
                  <a:srgbClr val="FF00FF"/>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nSpc>
                <a:spcPct val="120000"/>
              </a:lnSpc>
              <a:spcAft>
                <a:spcPct val="0"/>
              </a:spcAft>
              <a:tabLst>
                <a:tab pos="1188085"/>
                <a:tab pos="2163445"/>
                <a:tab pos="3142615"/>
                <a:tab pos="4190365"/>
              </a:tabLst>
            </a:pP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  3  )</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利用图甲所测得小灯泡的电功率与其真实值相比</a:t>
            </a:r>
            <a:r>
              <a:rPr lang="zh-CN" altLang="zh-CN" sz="2800" u="sng">
                <a:solidFill>
                  <a:srgbClr val="FF00FF"/>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选填</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偏大</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偏小</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或</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等大</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endParaRPr>
          </a:p>
          <a:p>
            <a:pPr>
              <a:lnSpc>
                <a:spcPct val="120000"/>
              </a:lnSpc>
              <a:spcAft>
                <a:spcPct val="0"/>
              </a:spcAft>
              <a:tabLst>
                <a:tab pos="1188085"/>
                <a:tab pos="2163445"/>
                <a:tab pos="3142615"/>
                <a:tab pos="4190365"/>
              </a:tabLst>
            </a:pP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  4  )</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实验结束后</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小明在整理实验器材时</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发现滑动变阻器的</a:t>
            </a:r>
            <a:r>
              <a:rPr lang="en-US" altLang="zh-CN" sz="2800" i="1">
                <a:solidFill>
                  <a:srgbClr val="000000"/>
                </a:solidFill>
                <a:latin typeface="宋体" panose="02010600030101010101" pitchFamily="2" charset="-122"/>
                <a:ea typeface="宋体" panose="02010600030101010101" pitchFamily="2" charset="-122"/>
                <a:cs typeface="宋体" panose="02010600030101010101" pitchFamily="2" charset="-122"/>
              </a:rPr>
              <a:t>BP</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部分比金属杆的</a:t>
            </a:r>
            <a:r>
              <a:rPr lang="en-US" altLang="zh-CN" sz="2800" i="1">
                <a:solidFill>
                  <a:srgbClr val="000000"/>
                </a:solidFill>
                <a:latin typeface="宋体" panose="02010600030101010101" pitchFamily="2" charset="-122"/>
                <a:ea typeface="宋体" panose="02010600030101010101" pitchFamily="2" charset="-122"/>
                <a:cs typeface="宋体" panose="02010600030101010101" pitchFamily="2" charset="-122"/>
              </a:rPr>
              <a:t>PC</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部分要热一些</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这是因为</a:t>
            </a:r>
            <a:r>
              <a:rPr lang="zh-CN" altLang="zh-CN" sz="2800" u="sng">
                <a:solidFill>
                  <a:srgbClr val="FF00FF"/>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rPr>
              <a:t>　　                            </a:t>
            </a:r>
            <a:r>
              <a:rPr lang="zh-CN"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rPr>
              <a:t> </a:t>
            </a:r>
            <a:endParaRPr lang="en-US" altLang="zh-CN" sz="2800">
              <a:solidFill>
                <a:srgbClr val="000000"/>
              </a:solidFill>
              <a:latin typeface="宋体" panose="02010600030101010101" pitchFamily="2" charset="-122"/>
              <a:ea typeface="宋体" panose="02010600030101010101" pitchFamily="2" charset="-122"/>
              <a:cs typeface="宋体" panose="02010600030101010101" pitchFamily="2" charset="-122"/>
            </a:endParaRPr>
          </a:p>
        </p:txBody>
      </p:sp>
      <p:sp>
        <p:nvSpPr>
          <p:cNvPr id="3" name="文本框 2"/>
          <p:cNvSpPr txBox="1"/>
          <p:nvPr/>
        </p:nvSpPr>
        <p:spPr>
          <a:xfrm>
            <a:off x="7695565" y="1948815"/>
            <a:ext cx="799465" cy="460375"/>
          </a:xfrm>
          <a:prstGeom prst="rect">
            <a:avLst/>
          </a:prstGeom>
          <a:noFill/>
        </p:spPr>
        <p:txBody>
          <a:bodyPr wrap="square" rtlCol="0">
            <a:spAutoFit/>
          </a:bodyPr>
          <a:lstStyle/>
          <a:p>
            <a:r>
              <a:rPr lang="en-US" altLang="zh-CN" sz="2400">
                <a:solidFill>
                  <a:srgbClr val="FF0000"/>
                </a:solidFill>
              </a:rPr>
              <a:t>0.6</a:t>
            </a:r>
            <a:endParaRPr lang="en-US" altLang="zh-CN" sz="2400">
              <a:solidFill>
                <a:srgbClr val="FF0000"/>
              </a:solidFill>
            </a:endParaRPr>
          </a:p>
        </p:txBody>
      </p:sp>
      <p:sp>
        <p:nvSpPr>
          <p:cNvPr id="4" name="文本框 3"/>
          <p:cNvSpPr txBox="1"/>
          <p:nvPr/>
        </p:nvSpPr>
        <p:spPr>
          <a:xfrm>
            <a:off x="9535795" y="2409190"/>
            <a:ext cx="1071880" cy="460375"/>
          </a:xfrm>
          <a:prstGeom prst="rect">
            <a:avLst/>
          </a:prstGeom>
          <a:noFill/>
        </p:spPr>
        <p:txBody>
          <a:bodyPr wrap="square" rtlCol="0">
            <a:spAutoFit/>
          </a:bodyPr>
          <a:lstStyle/>
          <a:p>
            <a:r>
              <a:rPr lang="zh-CN" altLang="en-US" sz="2400">
                <a:solidFill>
                  <a:srgbClr val="FF0000"/>
                </a:solidFill>
              </a:rPr>
              <a:t>偏大</a:t>
            </a:r>
            <a:endParaRPr lang="zh-CN" altLang="en-US" sz="2400">
              <a:solidFill>
                <a:srgbClr val="FF0000"/>
              </a:solidFill>
            </a:endParaRPr>
          </a:p>
        </p:txBody>
      </p:sp>
      <p:sp>
        <p:nvSpPr>
          <p:cNvPr id="5" name="文本框 4"/>
          <p:cNvSpPr txBox="1"/>
          <p:nvPr/>
        </p:nvSpPr>
        <p:spPr>
          <a:xfrm>
            <a:off x="1086485" y="4469765"/>
            <a:ext cx="4828540" cy="460375"/>
          </a:xfrm>
          <a:prstGeom prst="rect">
            <a:avLst/>
          </a:prstGeom>
          <a:noFill/>
        </p:spPr>
        <p:txBody>
          <a:bodyPr wrap="square" rtlCol="0">
            <a:spAutoFit/>
          </a:bodyPr>
          <a:lstStyle/>
          <a:p>
            <a:r>
              <a:rPr lang="zh-CN" altLang="zh-CN" sz="2400">
                <a:solidFill>
                  <a:srgbClr val="FF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rPr>
              <a:t>电阻丝的电阻比金属杆的电阻大</a:t>
            </a:r>
            <a:endParaRPr lang="zh-CN" altLang="zh-CN" sz="2400">
              <a:solidFill>
                <a:srgbClr val="FF0000"/>
              </a:solidFill>
              <a:uFill>
                <a:solidFill>
                  <a:srgbClr val="000000"/>
                </a:solidFill>
              </a:uFill>
              <a:latin typeface="宋体" panose="02010600030101010101" pitchFamily="2" charset="-122"/>
              <a:ea typeface="宋体" panose="02010600030101010101" pitchFamily="2" charset="-122"/>
              <a:cs typeface="宋体" panose="02010600030101010101" pitchFamily="2" charset="-122"/>
              <a:sym typeface="+mn-ea"/>
            </a:endParaRPr>
          </a:p>
        </p:txBody>
      </p:sp>
    </p:spTree>
    <p:custDataLst>
      <p:tags r:id="rId2"/>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after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after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19459" name="图片 32771"/>
          <p:cNvPicPr>
            <a:picLocks noChangeAspect="1"/>
          </p:cNvPicPr>
          <p:nvPr/>
        </p:nvPicPr>
        <p:blipFill>
          <a:blip r:embed="rId2">
            <a:lum bright="-12000" contrast="17998"/>
          </a:blip>
          <a:stretch>
            <a:fillRect/>
          </a:stretch>
        </p:blipFill>
        <p:spPr>
          <a:xfrm>
            <a:off x="6424930" y="3463925"/>
            <a:ext cx="3112135" cy="2504440"/>
          </a:xfrm>
          <a:prstGeom prst="rect">
            <a:avLst/>
          </a:prstGeom>
          <a:noFill/>
          <a:ln w="9525">
            <a:noFill/>
          </a:ln>
        </p:spPr>
      </p:pic>
      <p:sp>
        <p:nvSpPr>
          <p:cNvPr id="19458" name="文本占位符 32770"/>
          <p:cNvSpPr>
            <a:spLocks noGrp="1"/>
          </p:cNvSpPr>
          <p:nvPr/>
        </p:nvSpPr>
        <p:spPr>
          <a:xfrm>
            <a:off x="782955" y="790575"/>
            <a:ext cx="10686415" cy="5276850"/>
          </a:xfrm>
          <a:prstGeom prst="rect">
            <a:avLst/>
          </a:prstGeom>
          <a:noFill/>
          <a:ln w="9525">
            <a:noFill/>
          </a:ln>
        </p:spPr>
        <p:txBody>
          <a:bodyPr anchor="t"/>
          <a:lstStyle>
            <a:lvl1pPr marL="342900" lvl="0" indent="-342900" algn="l" defTabSz="914400" eaLnBrk="0" fontAlgn="base" latinLnBrk="0" hangingPunct="0">
              <a:lnSpc>
                <a:spcPct val="100000"/>
              </a:lnSpc>
              <a:spcBef>
                <a:spcPct val="20000"/>
              </a:spcBef>
              <a:spcAft>
                <a:spcPct val="0"/>
              </a:spcAft>
              <a:buBlip>
                <a:blip r:embed="rId3"/>
              </a:buBlip>
              <a:defRPr sz="3200" b="1" i="0" u="none" kern="1200" baseline="0">
                <a:solidFill>
                  <a:srgbClr val="4A452A"/>
                </a:solidFill>
                <a:latin typeface="+mn-lt"/>
                <a:ea typeface="+mn-ea"/>
                <a:cs typeface="+mn-cs"/>
              </a:defRPr>
            </a:lvl1pPr>
            <a:lvl2pPr marL="742950" lvl="1" indent="-285750" algn="l" defTabSz="914400" eaLnBrk="0" fontAlgn="base" latinLnBrk="0" hangingPunct="0">
              <a:lnSpc>
                <a:spcPct val="100000"/>
              </a:lnSpc>
              <a:spcBef>
                <a:spcPct val="20000"/>
              </a:spcBef>
              <a:spcAft>
                <a:spcPct val="0"/>
              </a:spcAft>
              <a:buBlip>
                <a:blip r:embed="rId4"/>
              </a:buBlip>
              <a:defRPr sz="2800" b="0" i="0" u="none" kern="1200" baseline="0">
                <a:solidFill>
                  <a:srgbClr val="4A452A"/>
                </a:solidFill>
                <a:latin typeface="+mn-lt"/>
                <a:ea typeface="+mn-ea"/>
                <a:cs typeface="+mn-cs"/>
              </a:defRPr>
            </a:lvl2pPr>
            <a:lvl3pPr marL="1143000" lvl="2" indent="-228600" algn="l" defTabSz="914400" eaLnBrk="0" fontAlgn="base" latinLnBrk="0" hangingPunct="0">
              <a:lnSpc>
                <a:spcPct val="100000"/>
              </a:lnSpc>
              <a:spcBef>
                <a:spcPct val="20000"/>
              </a:spcBef>
              <a:spcAft>
                <a:spcPct val="0"/>
              </a:spcAft>
              <a:buBlip>
                <a:blip r:embed="rId5"/>
              </a:buBlip>
              <a:defRPr sz="2400" b="0" i="0" u="none" kern="1200" baseline="0">
                <a:solidFill>
                  <a:srgbClr val="4A452A"/>
                </a:solidFill>
                <a:latin typeface="+mn-lt"/>
                <a:ea typeface="+mn-ea"/>
                <a:cs typeface="+mn-cs"/>
              </a:defRPr>
            </a:lvl3pPr>
            <a:lvl4pPr marL="1600200" lvl="3" indent="-228600" algn="l" defTabSz="914400" eaLnBrk="0" fontAlgn="base" latinLnBrk="0" hangingPunct="0">
              <a:lnSpc>
                <a:spcPct val="100000"/>
              </a:lnSpc>
              <a:spcBef>
                <a:spcPct val="20000"/>
              </a:spcBef>
              <a:spcAft>
                <a:spcPct val="0"/>
              </a:spcAft>
              <a:buBlip>
                <a:blip r:embed="rId6"/>
              </a:buBlip>
              <a:defRPr sz="2000" b="0" i="0" u="none" kern="1200" baseline="0">
                <a:solidFill>
                  <a:srgbClr val="4A452A"/>
                </a:solidFill>
                <a:latin typeface="+mn-lt"/>
                <a:ea typeface="+mn-ea"/>
                <a:cs typeface="+mn-cs"/>
              </a:defRPr>
            </a:lvl4pPr>
            <a:lvl5pPr marL="2057400" lvl="4" indent="-228600" algn="l" defTabSz="914400" eaLnBrk="0" fontAlgn="base" latinLnBrk="0" hangingPunct="0">
              <a:lnSpc>
                <a:spcPct val="100000"/>
              </a:lnSpc>
              <a:spcBef>
                <a:spcPct val="20000"/>
              </a:spcBef>
              <a:spcAft>
                <a:spcPct val="0"/>
              </a:spcAft>
              <a:buBlip>
                <a:blip r:embed="rId7"/>
              </a:buBlip>
              <a:defRPr sz="2000" b="0" i="0" u="none" kern="1200" baseline="0">
                <a:solidFill>
                  <a:srgbClr val="4A452A"/>
                </a:solidFill>
                <a:latin typeface="+mn-lt"/>
                <a:ea typeface="+mn-ea"/>
                <a:cs typeface="+mn-cs"/>
              </a:defRPr>
            </a:lvl5pPr>
            <a:lvl6pPr marL="2514600" lvl="5" indent="-228600" algn="l" defTabSz="914400" eaLnBrk="0" fontAlgn="base" latinLnBrk="0" hangingPunct="0">
              <a:lnSpc>
                <a:spcPct val="100000"/>
              </a:lnSpc>
              <a:spcBef>
                <a:spcPct val="20000"/>
              </a:spcBef>
              <a:spcAft>
                <a:spcPct val="0"/>
              </a:spcAft>
              <a:buBlip>
                <a:blip r:embed="rId7"/>
              </a:buBlip>
              <a:defRPr sz="2000" b="0" i="0" u="none" kern="1200" baseline="0">
                <a:solidFill>
                  <a:srgbClr val="4A452A"/>
                </a:solidFill>
                <a:latin typeface="+mn-lt"/>
                <a:ea typeface="+mn-ea"/>
                <a:cs typeface="+mn-cs"/>
              </a:defRPr>
            </a:lvl6pPr>
            <a:lvl7pPr marL="2971800" lvl="6" indent="-228600" algn="l" defTabSz="914400" eaLnBrk="0" fontAlgn="base" latinLnBrk="0" hangingPunct="0">
              <a:lnSpc>
                <a:spcPct val="100000"/>
              </a:lnSpc>
              <a:spcBef>
                <a:spcPct val="20000"/>
              </a:spcBef>
              <a:spcAft>
                <a:spcPct val="0"/>
              </a:spcAft>
              <a:buBlip>
                <a:blip r:embed="rId7"/>
              </a:buBlip>
              <a:defRPr sz="2000" b="0" i="0" u="none" kern="1200" baseline="0">
                <a:solidFill>
                  <a:srgbClr val="4A452A"/>
                </a:solidFill>
                <a:latin typeface="+mn-lt"/>
                <a:ea typeface="+mn-ea"/>
                <a:cs typeface="+mn-cs"/>
              </a:defRPr>
            </a:lvl7pPr>
            <a:lvl8pPr marL="3429000" lvl="7" indent="-228600" algn="l" defTabSz="914400" eaLnBrk="0" fontAlgn="base" latinLnBrk="0" hangingPunct="0">
              <a:lnSpc>
                <a:spcPct val="100000"/>
              </a:lnSpc>
              <a:spcBef>
                <a:spcPct val="20000"/>
              </a:spcBef>
              <a:spcAft>
                <a:spcPct val="0"/>
              </a:spcAft>
              <a:buBlip>
                <a:blip r:embed="rId7"/>
              </a:buBlip>
              <a:defRPr sz="2000" b="0" i="0" u="none" kern="1200" baseline="0">
                <a:solidFill>
                  <a:srgbClr val="4A452A"/>
                </a:solidFill>
                <a:latin typeface="+mn-lt"/>
                <a:ea typeface="+mn-ea"/>
                <a:cs typeface="+mn-cs"/>
              </a:defRPr>
            </a:lvl8pPr>
            <a:lvl9pPr marL="3886200" lvl="8" indent="-228600" algn="l" defTabSz="914400" eaLnBrk="0" fontAlgn="base" latinLnBrk="0" hangingPunct="0">
              <a:lnSpc>
                <a:spcPct val="100000"/>
              </a:lnSpc>
              <a:spcBef>
                <a:spcPct val="20000"/>
              </a:spcBef>
              <a:spcAft>
                <a:spcPct val="0"/>
              </a:spcAft>
              <a:buBlip>
                <a:blip r:embed="rId7"/>
              </a:buBlip>
              <a:defRPr sz="2000" b="0" i="0" u="none" kern="1200" baseline="0">
                <a:solidFill>
                  <a:srgbClr val="4A452A"/>
                </a:solidFill>
                <a:latin typeface="+mn-lt"/>
                <a:ea typeface="+mn-ea"/>
                <a:cs typeface="+mn-cs"/>
              </a:defRPr>
            </a:lvl9pPr>
          </a:lstStyle>
          <a:p>
            <a:pPr>
              <a:lnSpc>
                <a:spcPct val="150000"/>
              </a:lnSpc>
              <a:spcBef>
                <a:spcPct val="0"/>
              </a:spcBef>
              <a:buNone/>
            </a:pPr>
            <a:r>
              <a:rPr lang="en-US" altLang="zh-CN" sz="2400" b="0"/>
              <a:t>3</a:t>
            </a:r>
            <a:r>
              <a:rPr lang="zh-CN" altLang="en-US" sz="2400" b="0"/>
              <a:t>、小丽做测量小灯泡电功率的实验（小灯泡标有“</a:t>
            </a:r>
            <a:r>
              <a:rPr lang="en-US" altLang="zh-CN" sz="2400" b="0"/>
              <a:t>2.5V”</a:t>
            </a:r>
            <a:r>
              <a:rPr lang="zh-CN" altLang="en-US" sz="2400" b="0"/>
              <a:t>字样）．</a:t>
            </a:r>
            <a:endParaRPr lang="zh-CN" altLang="en-US" sz="2400" b="0"/>
          </a:p>
          <a:p>
            <a:pPr>
              <a:lnSpc>
                <a:spcPct val="150000"/>
              </a:lnSpc>
              <a:spcBef>
                <a:spcPct val="0"/>
              </a:spcBef>
              <a:buNone/>
            </a:pPr>
            <a:r>
              <a:rPr lang="zh-CN" altLang="en-US" sz="2400" b="0"/>
              <a:t>（</a:t>
            </a:r>
            <a:r>
              <a:rPr lang="en-US" altLang="zh-CN" sz="2400" b="0"/>
              <a:t>1</a:t>
            </a:r>
            <a:r>
              <a:rPr lang="zh-CN" altLang="en-US" sz="2400" b="0"/>
              <a:t>）如图甲所示，小丽所接的实验电路存在连接错误，但只需改动一根导线，即可使电路连接正确．请你在应改动的导线上打“</a:t>
            </a:r>
            <a:r>
              <a:rPr lang="en-US" altLang="zh-CN" sz="2400" b="0"/>
              <a:t>×”</a:t>
            </a:r>
            <a:r>
              <a:rPr lang="zh-CN" altLang="en-US" sz="2400" b="0"/>
              <a:t>，并用笔画线代替导线画出正确的接法．</a:t>
            </a:r>
            <a:endParaRPr lang="zh-CN" altLang="en-US" sz="2400" b="0"/>
          </a:p>
          <a:p>
            <a:pPr>
              <a:lnSpc>
                <a:spcPct val="150000"/>
              </a:lnSpc>
              <a:spcBef>
                <a:spcPct val="0"/>
              </a:spcBef>
              <a:buNone/>
            </a:pPr>
            <a:r>
              <a:rPr lang="zh-CN" altLang="en-US" sz="2400" b="0">
                <a:sym typeface="+mn-ea"/>
              </a:rPr>
              <a:t>（</a:t>
            </a:r>
            <a:r>
              <a:rPr lang="en-US" altLang="zh-CN" sz="2400" b="0">
                <a:sym typeface="+mn-ea"/>
              </a:rPr>
              <a:t>2</a:t>
            </a:r>
            <a:r>
              <a:rPr lang="zh-CN" altLang="en-US" sz="2400" b="0">
                <a:sym typeface="+mn-ea"/>
              </a:rPr>
              <a:t>）电路连接正确后，闭合开关，发现小灯泡不亮，但电压表有示数则故障的原因可能是</a:t>
            </a:r>
            <a:r>
              <a:rPr lang="en-US" altLang="zh-CN" sz="2400" b="0">
                <a:sym typeface="+mn-ea"/>
              </a:rPr>
              <a:t>___________</a:t>
            </a:r>
            <a:endParaRPr lang="en-US" altLang="zh-CN" sz="2400" b="0">
              <a:sym typeface="+mn-ea"/>
            </a:endParaRPr>
          </a:p>
          <a:p>
            <a:pPr>
              <a:buNone/>
            </a:pPr>
            <a:r>
              <a:rPr lang="zh-CN" altLang="en-US" sz="2400" b="0">
                <a:sym typeface="+mn-ea"/>
              </a:rPr>
              <a:t>（</a:t>
            </a:r>
            <a:r>
              <a:rPr lang="en-US" altLang="zh-CN" sz="2400" b="0">
                <a:sym typeface="+mn-ea"/>
              </a:rPr>
              <a:t>3</a:t>
            </a:r>
            <a:r>
              <a:rPr lang="zh-CN" altLang="en-US" sz="2400" b="0">
                <a:sym typeface="+mn-ea"/>
              </a:rPr>
              <a:t>）实验过程中，当电压表示数</a:t>
            </a:r>
            <a:endParaRPr lang="zh-CN" altLang="en-US" sz="2400" b="0">
              <a:sym typeface="+mn-ea"/>
            </a:endParaRPr>
          </a:p>
          <a:p>
            <a:pPr>
              <a:buNone/>
            </a:pPr>
            <a:r>
              <a:rPr lang="zh-CN" altLang="en-US" sz="2400" b="0">
                <a:sym typeface="+mn-ea"/>
              </a:rPr>
              <a:t>为</a:t>
            </a:r>
            <a:r>
              <a:rPr lang="en-US" altLang="zh-CN" sz="2400" b="0">
                <a:sym typeface="+mn-ea"/>
              </a:rPr>
              <a:t>_____V</a:t>
            </a:r>
            <a:r>
              <a:rPr lang="zh-CN" altLang="en-US" sz="2400" b="0">
                <a:sym typeface="+mn-ea"/>
              </a:rPr>
              <a:t>时，小灯泡达到额定功率，</a:t>
            </a:r>
            <a:endParaRPr lang="zh-CN" altLang="en-US" sz="2400" b="0">
              <a:sym typeface="+mn-ea"/>
            </a:endParaRPr>
          </a:p>
          <a:p>
            <a:pPr>
              <a:buNone/>
            </a:pPr>
            <a:r>
              <a:rPr lang="zh-CN" altLang="en-US" sz="2400" b="0">
                <a:sym typeface="+mn-ea"/>
              </a:rPr>
              <a:t>此时电流表的示数如图所示，</a:t>
            </a:r>
            <a:endParaRPr lang="zh-CN" altLang="en-US" sz="2400" b="0">
              <a:sym typeface="+mn-ea"/>
            </a:endParaRPr>
          </a:p>
          <a:p>
            <a:pPr>
              <a:buNone/>
            </a:pPr>
            <a:r>
              <a:rPr lang="zh-CN" altLang="en-US" sz="2400" b="0">
                <a:sym typeface="+mn-ea"/>
              </a:rPr>
              <a:t>其值为</a:t>
            </a:r>
            <a:r>
              <a:rPr lang="zh-CN" altLang="en-US" sz="2400" b="0" u="sng">
                <a:sym typeface="+mn-ea"/>
              </a:rPr>
              <a:t>＿＿</a:t>
            </a:r>
            <a:r>
              <a:rPr lang="en-US" altLang="zh-CN" sz="2400" b="0">
                <a:sym typeface="+mn-ea"/>
              </a:rPr>
              <a:t>A</a:t>
            </a:r>
            <a:r>
              <a:rPr lang="zh-CN" altLang="en-US" sz="2400" b="0">
                <a:sym typeface="+mn-ea"/>
              </a:rPr>
              <a:t>，小灯泡的额定功率为</a:t>
            </a:r>
            <a:r>
              <a:rPr lang="zh-CN" altLang="en-US" sz="2400" b="0" u="sng">
                <a:sym typeface="+mn-ea"/>
              </a:rPr>
              <a:t>＿</a:t>
            </a:r>
            <a:r>
              <a:rPr lang="en-US" altLang="zh-CN" sz="2400" b="0" u="sng">
                <a:sym typeface="+mn-ea"/>
              </a:rPr>
              <a:t>___</a:t>
            </a:r>
            <a:r>
              <a:rPr lang="en-US" altLang="zh-CN" sz="2400" b="0">
                <a:sym typeface="+mn-ea"/>
              </a:rPr>
              <a:t>W</a:t>
            </a:r>
            <a:endParaRPr lang="zh-CN" altLang="en-US" sz="2400" b="0"/>
          </a:p>
        </p:txBody>
      </p:sp>
      <p:pic>
        <p:nvPicPr>
          <p:cNvPr id="20482" name="图片 33794"/>
          <p:cNvPicPr>
            <a:picLocks noChangeAspect="1"/>
          </p:cNvPicPr>
          <p:nvPr/>
        </p:nvPicPr>
        <p:blipFill>
          <a:blip r:embed="rId8">
            <a:lum bright="-12000" contrast="17998"/>
          </a:blip>
          <a:srcRect r="13370" b="32487"/>
          <a:stretch>
            <a:fillRect/>
          </a:stretch>
        </p:blipFill>
        <p:spPr>
          <a:xfrm>
            <a:off x="9537065" y="3653155"/>
            <a:ext cx="2385695" cy="2126615"/>
          </a:xfrm>
          <a:prstGeom prst="rect">
            <a:avLst/>
          </a:prstGeom>
          <a:noFill/>
          <a:ln w="9525">
            <a:noFill/>
          </a:ln>
        </p:spPr>
      </p:pic>
    </p:spTree>
    <p:custDataLst>
      <p:tags r:id="rId9"/>
    </p:custDataLst>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103" name="文本框 102"/>
          <p:cNvSpPr txBox="1"/>
          <p:nvPr/>
        </p:nvSpPr>
        <p:spPr>
          <a:xfrm>
            <a:off x="730787" y="363467"/>
            <a:ext cx="7033797" cy="521970"/>
          </a:xfrm>
          <a:prstGeom prst="rect">
            <a:avLst/>
          </a:prstGeom>
          <a:noFill/>
          <a:ln w="9525">
            <a:noFill/>
          </a:ln>
        </p:spPr>
        <p:txBody>
          <a:bodyPr wrap="square">
            <a:spAutoFit/>
          </a:bodyPr>
          <a:lstStyle/>
          <a:p>
            <a:pPr indent="0"/>
            <a:r>
              <a:rPr lang="zh-CN" altLang="en-US" sz="2800" b="1">
                <a:latin typeface="Times New Roman" panose="02020603050405020304" pitchFamily="18" charset="0"/>
                <a:ea typeface="宋体" panose="02010600030101010101" pitchFamily="2" charset="-122"/>
              </a:rPr>
              <a:t>实验</a:t>
            </a:r>
            <a:r>
              <a:rPr lang="en-US" altLang="zh-CN" sz="2800" b="1">
                <a:latin typeface="Times New Roman" panose="02020603050405020304" pitchFamily="18" charset="0"/>
                <a:ea typeface="宋体" panose="02010600030101010101" pitchFamily="2" charset="-122"/>
              </a:rPr>
              <a:t>2</a:t>
            </a:r>
            <a:r>
              <a:rPr lang="zh-CN" altLang="en-US" sz="2800" b="1">
                <a:latin typeface="Times New Roman" panose="02020603050405020304" pitchFamily="18" charset="0"/>
                <a:ea typeface="宋体" panose="02010600030101010101" pitchFamily="2" charset="-122"/>
              </a:rPr>
              <a:t>、</a:t>
            </a:r>
            <a:r>
              <a:rPr lang="en-US" sz="2800" b="1">
                <a:latin typeface="Times New Roman" panose="02020603050405020304" pitchFamily="18" charset="0"/>
                <a:ea typeface="宋体" panose="02010600030101010101" pitchFamily="2" charset="-122"/>
              </a:rPr>
              <a:t> </a:t>
            </a:r>
            <a:r>
              <a:rPr lang="zh-CN" sz="2800" b="1">
                <a:ea typeface="宋体" panose="02010600030101010101" pitchFamily="2" charset="-122"/>
              </a:rPr>
              <a:t>特殊方法测电功率</a:t>
            </a:r>
            <a:endParaRPr lang="zh-CN" altLang="en-US" sz="2800" b="1">
              <a:ea typeface="宋体" panose="02010600030101010101" pitchFamily="2" charset="-122"/>
            </a:endParaRPr>
          </a:p>
        </p:txBody>
      </p:sp>
      <p:graphicFrame>
        <p:nvGraphicFramePr>
          <p:cNvPr id="2" name="表格 1"/>
          <p:cNvGraphicFramePr>
            <a:graphicFrameLocks noGrp="1"/>
          </p:cNvGraphicFramePr>
          <p:nvPr>
            <p:custDataLst>
              <p:tags r:id="rId2"/>
            </p:custDataLst>
          </p:nvPr>
        </p:nvGraphicFramePr>
        <p:xfrm>
          <a:off x="730787" y="1151445"/>
          <a:ext cx="10445750" cy="5120630"/>
        </p:xfrm>
        <a:graphic>
          <a:graphicData uri="http://schemas.openxmlformats.org/drawingml/2006/table">
            <a:tbl>
              <a:tblPr firstRow="1" bandRow="1">
                <a:tableStyleId>{5940675A-B579-460E-94D1-54222C63F5DA}</a:tableStyleId>
              </a:tblPr>
              <a:tblGrid>
                <a:gridCol w="545465"/>
                <a:gridCol w="3314700"/>
                <a:gridCol w="2740660"/>
                <a:gridCol w="3844925"/>
              </a:tblGrid>
              <a:tr h="640080">
                <a:tc rowSpan="2">
                  <a:txBody>
                    <a:bodyPr vert="horz" wrap="square"/>
                    <a:lstStyle/>
                    <a:p>
                      <a:pPr fontAlgn="auto">
                        <a:lnSpc>
                          <a:spcPct val="150000"/>
                        </a:lnSpc>
                        <a:buNone/>
                      </a:pPr>
                      <a:r>
                        <a:rPr lang="zh-CN" altLang="en-US" sz="2400">
                          <a:latin typeface="黑体" panose="02010609060101010101" pitchFamily="49" charset="-122"/>
                          <a:ea typeface="黑体" panose="02010609060101010101" pitchFamily="49" charset="-122"/>
                        </a:rPr>
                        <a:t>缺电流表</a:t>
                      </a:r>
                      <a:endParaRPr lang="zh-CN" altLang="en-US" sz="2400">
                        <a:latin typeface="黑体" panose="02010609060101010101" pitchFamily="49" charset="-122"/>
                        <a:ea typeface="黑体" panose="02010609060101010101" pitchFamily="49" charset="-122"/>
                      </a:endParaRPr>
                    </a:p>
                  </a:txBody>
                  <a:tcPr marL="91430" marR="91430" marT="45715" marB="45715" anchor="ctr" anchorCtr="1"/>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设计思路</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电路设计</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c>
                  <a:txBody>
                    <a:bodyPr vert="horz" wrap="square"/>
                    <a:lstStyle/>
                    <a:p>
                      <a:pPr fontAlgn="auto">
                        <a:lnSpc>
                          <a:spcPct val="150000"/>
                        </a:lnSpc>
                        <a:buNone/>
                      </a:pPr>
                      <a:r>
                        <a:rPr lang="zh-CN" altLang="en-US" sz="2400">
                          <a:latin typeface="Times New Roman" panose="02020603050405020304" pitchFamily="18" charset="0"/>
                          <a:ea typeface="黑体" panose="02010609060101010101" pitchFamily="49" charset="-122"/>
                        </a:rPr>
                        <a:t>实验步骤及表达式</a:t>
                      </a:r>
                      <a:endParaRPr lang="zh-CN" altLang="en-US" sz="2400">
                        <a:latin typeface="Times New Roman" panose="02020603050405020304" pitchFamily="18" charset="0"/>
                        <a:ea typeface="黑体" panose="02010609060101010101" pitchFamily="49" charset="-122"/>
                      </a:endParaRPr>
                    </a:p>
                  </a:txBody>
                  <a:tcPr marL="91430" marR="91430" marT="45715" marB="45715" anchor="ctr" anchorCtr="1">
                    <a:noFill/>
                  </a:tcPr>
                </a:tc>
              </a:tr>
              <a:tr h="3931920">
                <a:tc vMerge="1">
                  <a:txBody>
                    <a:bodyPr vert="horz" wrap="square"/>
                    <a:lstStyle/>
                    <a:p/>
                  </a:txBody>
                  <a:tcPr/>
                </a:tc>
                <a:tc>
                  <a:txBody>
                    <a:bodyPr vert="horz" wrap="square"/>
                    <a:lstStyle/>
                    <a:p>
                      <a:pPr fontAlgn="auto">
                        <a:lnSpc>
                          <a:spcPct val="150000"/>
                        </a:lnSpc>
                        <a:buNone/>
                      </a:pPr>
                      <a:r>
                        <a:rPr lang="zh-CN" altLang="en-US" sz="2400">
                          <a:latin typeface="Times New Roman" panose="02020603050405020304" pitchFamily="18" charset="0"/>
                          <a:cs typeface="Times New Roman" panose="02020603050405020304" pitchFamily="18" charset="0"/>
                        </a:rPr>
                        <a:t>使阻值已知的定值电阻(或最大阻值已知的滑动变阻器)与小灯泡串联，利用串联电路中电流处处相等的特点来确定通过小灯泡的电流</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c>
                  <a:txBody>
                    <a:bodyPr vert="horz" wrap="square"/>
                    <a:lstStyle/>
                    <a:p>
                      <a:pPr fontAlgn="auto">
                        <a:lnSpc>
                          <a:spcPct val="150000"/>
                        </a:lnSpc>
                        <a:buNone/>
                      </a:pP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c>
                  <a:txBody>
                    <a:bodyPr vert="horz" wrap="square"/>
                    <a:lstStyle/>
                    <a:p>
                      <a:pPr fontAlgn="auto">
                        <a:lnSpc>
                          <a:spcPct val="200000"/>
                        </a:lnSpc>
                        <a:buNone/>
                      </a:pPr>
                      <a:r>
                        <a:rPr lang="zh-CN" altLang="en-US" sz="2400">
                          <a:latin typeface="Times New Roman" panose="02020603050405020304" pitchFamily="18" charset="0"/>
                          <a:cs typeface="Times New Roman" panose="02020603050405020304" pitchFamily="18" charset="0"/>
                        </a:rPr>
                        <a:t>(1)闭合S、S</a:t>
                      </a:r>
                      <a:r>
                        <a:rPr lang="zh-CN" altLang="en-US" sz="2400" baseline="-25000">
                          <a:solidFill>
                            <a:schemeClr val="tx1"/>
                          </a:solidFill>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，移动滑动变阻器滑片，使电压表的读数为</a:t>
                      </a:r>
                      <a:r>
                        <a:rPr lang="zh-CN" altLang="en-US" sz="2400" i="1">
                          <a:latin typeface="Times New Roman" panose="02020603050405020304" pitchFamily="18" charset="0"/>
                          <a:cs typeface="Times New Roman" panose="02020603050405020304" pitchFamily="18" charset="0"/>
                        </a:rPr>
                        <a:t>U</a:t>
                      </a:r>
                      <a:r>
                        <a:rPr lang="zh-CN" altLang="en-US" sz="2400" baseline="-25000">
                          <a:uFillTx/>
                          <a:latin typeface="Times New Roman" panose="02020603050405020304" pitchFamily="18" charset="0"/>
                          <a:cs typeface="Times New Roman" panose="02020603050405020304" pitchFamily="18" charset="0"/>
                        </a:rPr>
                        <a:t>额</a:t>
                      </a:r>
                      <a:r>
                        <a:rPr lang="zh-CN" altLang="en-US" sz="2400">
                          <a:latin typeface="Times New Roman" panose="02020603050405020304" pitchFamily="18" charset="0"/>
                          <a:cs typeface="Times New Roman" panose="02020603050405020304" pitchFamily="18" charset="0"/>
                        </a:rPr>
                        <a:t>；(2)断开S</a:t>
                      </a:r>
                      <a:r>
                        <a:rPr lang="zh-CN" altLang="en-US" sz="2400" baseline="-25000">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，闭合S</a:t>
                      </a:r>
                      <a:r>
                        <a:rPr lang="zh-CN" altLang="en-US" sz="2400" baseline="-25000">
                          <a:uFillTx/>
                          <a:latin typeface="Times New Roman" panose="02020603050405020304" pitchFamily="18" charset="0"/>
                          <a:cs typeface="Times New Roman" panose="02020603050405020304" pitchFamily="18" charset="0"/>
                        </a:rPr>
                        <a:t>2</a:t>
                      </a:r>
                      <a:r>
                        <a:rPr lang="zh-CN" altLang="en-US" sz="2400">
                          <a:latin typeface="Times New Roman" panose="02020603050405020304" pitchFamily="18" charset="0"/>
                          <a:cs typeface="Times New Roman" panose="02020603050405020304" pitchFamily="18" charset="0"/>
                        </a:rPr>
                        <a:t>，读出电压表的示数为</a:t>
                      </a:r>
                      <a:r>
                        <a:rPr lang="zh-CN" altLang="en-US" sz="2400" i="1">
                          <a:latin typeface="Times New Roman" panose="02020603050405020304" pitchFamily="18" charset="0"/>
                          <a:cs typeface="Times New Roman" panose="02020603050405020304" pitchFamily="18" charset="0"/>
                        </a:rPr>
                        <a:t>U</a:t>
                      </a:r>
                      <a:r>
                        <a:rPr lang="zh-CN" altLang="en-US" sz="2400" baseline="-25000">
                          <a:uFillTx/>
                          <a:latin typeface="Times New Roman" panose="02020603050405020304" pitchFamily="18" charset="0"/>
                          <a:cs typeface="Times New Roman" panose="02020603050405020304" pitchFamily="18" charset="0"/>
                        </a:rPr>
                        <a:t>1</a:t>
                      </a:r>
                      <a:r>
                        <a:rPr lang="zh-CN" altLang="en-US" sz="2400">
                          <a:latin typeface="Times New Roman" panose="02020603050405020304" pitchFamily="18" charset="0"/>
                          <a:cs typeface="Times New Roman" panose="02020603050405020304" pitchFamily="18" charset="0"/>
                        </a:rPr>
                        <a:t>；(3)</a:t>
                      </a:r>
                      <a:r>
                        <a:rPr lang="zh-CN" altLang="en-US" sz="2400" i="1">
                          <a:latin typeface="Times New Roman" panose="02020603050405020304" pitchFamily="18" charset="0"/>
                          <a:cs typeface="Times New Roman" panose="02020603050405020304" pitchFamily="18" charset="0"/>
                        </a:rPr>
                        <a:t>P</a:t>
                      </a:r>
                      <a:r>
                        <a:rPr lang="zh-CN" altLang="en-US" sz="2400" baseline="-25000">
                          <a:uFillTx/>
                          <a:latin typeface="Times New Roman" panose="02020603050405020304" pitchFamily="18" charset="0"/>
                          <a:cs typeface="Times New Roman" panose="02020603050405020304" pitchFamily="18" charset="0"/>
                        </a:rPr>
                        <a:t>额</a:t>
                      </a:r>
                      <a:r>
                        <a:rPr lang="zh-CN" altLang="en-US" sz="2400">
                          <a:latin typeface="Times New Roman" panose="02020603050405020304" pitchFamily="18" charset="0"/>
                          <a:cs typeface="Times New Roman" panose="02020603050405020304" pitchFamily="18" charset="0"/>
                        </a:rPr>
                        <a:t>＝____________(</a:t>
                      </a:r>
                      <a:r>
                        <a:rPr lang="zh-CN" altLang="en-US" sz="2400" i="1">
                          <a:latin typeface="Times New Roman" panose="02020603050405020304" pitchFamily="18" charset="0"/>
                          <a:cs typeface="Times New Roman" panose="02020603050405020304" pitchFamily="18" charset="0"/>
                        </a:rPr>
                        <a:t>R</a:t>
                      </a:r>
                      <a:r>
                        <a:rPr lang="zh-CN" altLang="en-US" sz="2400" baseline="-25000">
                          <a:uFillTx/>
                          <a:latin typeface="Times New Roman" panose="02020603050405020304" pitchFamily="18" charset="0"/>
                          <a:cs typeface="Times New Roman" panose="02020603050405020304" pitchFamily="18" charset="0"/>
                        </a:rPr>
                        <a:t>0</a:t>
                      </a:r>
                      <a:r>
                        <a:rPr lang="zh-CN" altLang="en-US" sz="2400">
                          <a:latin typeface="Times New Roman" panose="02020603050405020304" pitchFamily="18" charset="0"/>
                          <a:cs typeface="Times New Roman" panose="02020603050405020304" pitchFamily="18" charset="0"/>
                        </a:rPr>
                        <a:t>阻值已知)</a:t>
                      </a:r>
                      <a:endParaRPr lang="zh-CN" altLang="en-US" sz="2400">
                        <a:latin typeface="Times New Roman" panose="02020603050405020304" pitchFamily="18" charset="0"/>
                        <a:cs typeface="Times New Roman" panose="02020603050405020304" pitchFamily="18" charset="0"/>
                      </a:endParaRPr>
                    </a:p>
                  </a:txBody>
                  <a:tcPr marL="91430" marR="91430" marT="45715" marB="45715" anchor="ctr" anchorCtr="1"/>
                </a:tc>
              </a:tr>
            </a:tbl>
          </a:graphicData>
        </a:graphic>
      </p:graphicFrame>
      <p:sp>
        <p:nvSpPr>
          <p:cNvPr id="3" name="文本框 2"/>
          <p:cNvSpPr txBox="1"/>
          <p:nvPr/>
        </p:nvSpPr>
        <p:spPr>
          <a:xfrm>
            <a:off x="5428662" y="2293078"/>
            <a:ext cx="1338441" cy="460375"/>
          </a:xfrm>
          <a:prstGeom prst="rect">
            <a:avLst/>
          </a:prstGeom>
          <a:noFill/>
          <a:ln w="9525">
            <a:noFill/>
          </a:ln>
        </p:spPr>
        <p:txBody>
          <a:bodyPr wrap="square">
            <a:spAutoFit/>
          </a:bodyPr>
          <a:lstStyle/>
          <a:p>
            <a:pPr indent="0"/>
            <a:r>
              <a:rPr lang="en-US" sz="2400" b="0" i="1">
                <a:latin typeface="Times New Roman" panose="02020603050405020304" pitchFamily="18" charset="0"/>
                <a:ea typeface="宋体" panose="02010600030101010101" pitchFamily="2" charset="-122"/>
                <a:cs typeface="Times New Roman" panose="02020603050405020304" pitchFamily="18" charset="0"/>
              </a:rPr>
              <a:t>U</a:t>
            </a:r>
            <a:r>
              <a:rPr lang="zh-CN" sz="2400" b="0" baseline="-25000">
                <a:latin typeface="Times New Roman" panose="02020603050405020304" pitchFamily="18" charset="0"/>
                <a:ea typeface="宋体" panose="02010600030101010101" pitchFamily="2" charset="-122"/>
              </a:rPr>
              <a:t>额</a:t>
            </a:r>
            <a:r>
              <a:rPr lang="zh-CN" sz="2400" b="0">
                <a:latin typeface="Times New Roman" panose="02020603050405020304" pitchFamily="18" charset="0"/>
                <a:ea typeface="宋体" panose="02010600030101010101" pitchFamily="2" charset="-122"/>
              </a:rPr>
              <a:t>已知</a:t>
            </a:r>
            <a:endParaRPr lang="zh-CN" altLang="en-US" sz="2400"/>
          </a:p>
        </p:txBody>
      </p:sp>
      <p:pic>
        <p:nvPicPr>
          <p:cNvPr id="4" name="图片 -2147481557" descr="C:\Documents and Settings\Administrator\桌面\W河北物理面对面\EP404.TIF"/>
          <p:cNvPicPr>
            <a:picLocks noChangeAspect="1"/>
          </p:cNvPicPr>
          <p:nvPr/>
        </p:nvPicPr>
        <p:blipFill>
          <a:blip r:embed="rId4" r:link="rId3"/>
          <a:stretch>
            <a:fillRect/>
          </a:stretch>
        </p:blipFill>
        <p:spPr>
          <a:xfrm>
            <a:off x="4799330" y="3077845"/>
            <a:ext cx="2349500" cy="2255520"/>
          </a:xfrm>
          <a:prstGeom prst="rect">
            <a:avLst/>
          </a:prstGeom>
          <a:noFill/>
          <a:ln w="9525">
            <a:noFill/>
          </a:ln>
        </p:spPr>
      </p:pic>
      <p:graphicFrame>
        <p:nvGraphicFramePr>
          <p:cNvPr id="5" name="对象 4">
            <a:hlinkClick action="ppaction://ole?verb="/>
          </p:cNvPr>
          <p:cNvGraphicFramePr>
            <a:graphicFrameLocks noChangeAspect="1"/>
          </p:cNvGraphicFramePr>
          <p:nvPr/>
        </p:nvGraphicFramePr>
        <p:xfrm>
          <a:off x="8674735" y="4697730"/>
          <a:ext cx="1270000" cy="779145"/>
        </p:xfrm>
        <a:graphic>
          <a:graphicData uri="http://schemas.openxmlformats.org/presentationml/2006/ole">
            <mc:AlternateContent>
              <mc:Choice xmlns:v="urn:schemas-microsoft-com:vml" Requires="v">
                <p:oleObj spid="_x0000_s1039" r:id="rId5" imgW="787400" imgH="444500" progId="Equation.DSMT4">
                  <p:embed/>
                </p:oleObj>
              </mc:Choice>
              <mc:Fallback>
                <p:oleObj r:id="rId5" imgW="787400" imgH="444500" progId="Equation.DSMT4">
                  <p:embed/>
                  <p:pic>
                    <p:nvPicPr>
                      <p:cNvPr id="0" name="OLE substitute image"/>
                      <p:cNvPicPr/>
                      <p:nvPr/>
                    </p:nvPicPr>
                    <p:blipFill>
                      <a:blip r:embed="rId6"/>
                      <a:stretch>
                        <a:fillRect/>
                      </a:stretch>
                    </p:blipFill>
                    <p:spPr>
                      <a:xfrm>
                        <a:off x="8674735" y="4697730"/>
                        <a:ext cx="1270000" cy="779145"/>
                      </a:xfrm>
                      <a:prstGeom prst="rect">
                        <a:avLst/>
                      </a:prstGeom>
                    </p:spPr>
                  </p:pic>
                </p:oleObj>
              </mc:Fallback>
            </mc:AlternateContent>
          </a:graphicData>
        </a:graphic>
      </p:graphicFrame>
    </p:spTree>
    <p:custDataLst>
      <p:tags r:id="rId7"/>
    </p:custData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1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1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3**"/>
  <p:tag name="KSO_WM_UNIT_LAYERLEVEL" val="1"/>
</p:tagLst>
</file>

<file path=ppt/tags/tag1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1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2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4**"/>
  <p:tag name="KSO_WM_UNIT_LAYERLEVEL" val="1"/>
</p:tagLst>
</file>

<file path=ppt/tags/tag2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2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5**"/>
  <p:tag name="KSO_WM_UNIT_LAYERLEVEL" val="1"/>
</p:tagLst>
</file>

<file path=ppt/tags/tag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3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6**"/>
  <p:tag name="KSO_WM_UNIT_LAYERLEVEL" val="1"/>
</p:tagLst>
</file>

<file path=ppt/tags/tag3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7**"/>
  <p:tag name="KSO_WM_UNIT_LAYERLEVEL" val="1"/>
</p:tagLst>
</file>

<file path=ppt/tags/tag3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3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4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8**"/>
  <p:tag name="KSO_WM_UNIT_LAYERLEVEL" val="1"/>
</p:tagLst>
</file>

<file path=ppt/tags/tag4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9**"/>
  <p:tag name="KSO_WM_UNIT_LAYERLEVEL" val="1"/>
</p:tagLst>
</file>

<file path=ppt/tags/tag4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4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
  <p:tag name="KSO_WM_UNIT_LAYERLEVEL" val="1"/>
</p:tagLst>
</file>

<file path=ppt/tags/tag5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0**"/>
  <p:tag name="KSO_WM_UNIT_LAYERLEVEL" val="1"/>
</p:tagLst>
</file>

<file path=ppt/tags/tag52.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3.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4.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5.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11**"/>
  <p:tag name="KSO_WM_UNIT_LAYERLEVEL" val="1"/>
</p:tagLst>
</file>

<file path=ppt/tags/tag57.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8.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_0**"/>
  <p:tag name="KSO_WM_UNIT_LAYERLEVEL" val="1"/>
</p:tagLst>
</file>

<file path=ppt/tags/tag5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60.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1.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0**"/>
  <p:tag name="KSO_WM_UNIT_LAYERLEVEL" val="1"/>
</p:tagLst>
</file>

<file path=ppt/tags/tag62.xml><?xml version="1.0" encoding="utf-8"?>
<p:tagLst xmlns:p="http://schemas.openxmlformats.org/presentationml/2006/main">
  <p:tag name="KSO_WM_BEAUTIFY_FLAG" val="#wm#"/>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3.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custom20205081_1*a*1"/>
  <p:tag name="KSO_WM_UNIT_INDEX" val="1"/>
  <p:tag name="KSO_WM_UNIT_ISCONTENTSTITLE" val="0"/>
  <p:tag name="KSO_WM_UNIT_ISNUMDGMTITLE" val="0"/>
  <p:tag name="KSO_WM_UNIT_LAYERLEVEL" val="1"/>
  <p:tag name="KSO_WM_UNIT_NOCLEAR" val="0"/>
  <p:tag name="KSO_WM_UNIT_PRESET_TEXT" val="空白演示"/>
  <p:tag name="KSO_WM_UNIT_SHOW_EDIT_AREA_INDICATION" val="1"/>
  <p:tag name="KSO_WM_UNIT_TYPE" val="a"/>
  <p:tag name="KSO_WM_UNIT_VALUE" val="28"/>
</p:tagLst>
</file>

<file path=ppt/tags/tag64.xml><?xml version="1.0" encoding="utf-8"?>
<p:tagLst xmlns:p="http://schemas.openxmlformats.org/presentationml/2006/main">
  <p:tag name="KSO_WM_BEAUTIFY_FLAG" val="#wm#"/>
  <p:tag name="KSO_WM_TAG_VERSION" val="1.0"/>
  <p:tag name="KSO_WM_TEMPLATE_CATEGORY" val="custom"/>
  <p:tag name="KSO_WM_TEMPLATE_INDEX" val="20205081"/>
  <p:tag name="KSO_WM_UNIT_COMPATIBLE" val="0"/>
  <p:tag name="KSO_WM_UNIT_DIAGRAM_ISNUMVISUAL" val="0"/>
  <p:tag name="KSO_WM_UNIT_DIAGRAM_ISREFERUNIT" val="0"/>
  <p:tag name="KSO_WM_UNIT_HIGHLIGHT" val="0"/>
  <p:tag name="KSO_WM_UNIT_ID" val="custom20205081_1*b*1"/>
  <p:tag name="KSO_WM_UNIT_INDEX" val="1"/>
  <p:tag name="KSO_WM_UNIT_ISCONTENTSTITLE" val="0"/>
  <p:tag name="KSO_WM_UNIT_ISNUMDGMTITLE" val="0"/>
  <p:tag name="KSO_WM_UNIT_LAYERLEVEL" val="1"/>
  <p:tag name="KSO_WM_UNIT_NOCLEAR" val="0"/>
  <p:tag name="KSO_WM_UNIT_PRESET_TEXT" val="单击输入您的封面副标题"/>
  <p:tag name="KSO_WM_UNIT_SHOW_EDIT_AREA_INDICATION" val="1"/>
  <p:tag name="KSO_WM_UNIT_TYPE" val="b"/>
  <p:tag name="KSO_WM_UNIT_VALUE" val="111"/>
</p:tagLst>
</file>

<file path=ppt/tags/tag65.xml><?xml version="1.0" encoding="utf-8"?>
<p:tagLst xmlns:p="http://schemas.openxmlformats.org/presentationml/2006/main">
  <p:tag name="KSO_WM_BEAUTIFY_FLAG" val="#wm#"/>
  <p:tag name="KSO_WM_SLIDE_ID" val="custom20205081_1"/>
  <p:tag name="KSO_WM_SLIDE_INDEX" val="1"/>
  <p:tag name="KSO_WM_SLIDE_ITEM_CNT" val="0"/>
  <p:tag name="KSO_WM_SLIDE_LAYOUT" val="a_b"/>
  <p:tag name="KSO_WM_SLIDE_LAYOUT_CNT" val="1_1"/>
  <p:tag name="KSO_WM_SLIDE_SUBTYPE" val="defaultBlank"/>
  <p:tag name="KSO_WM_SLIDE_TYPE" val="title"/>
  <p:tag name="KSO_WM_TAG_VERSION" val="1.0"/>
  <p:tag name="KSO_WM_TEMPLATE_CATEGORY" val="custom"/>
  <p:tag name="KSO_WM_TEMPLATE_COLOR_TYPE" val="1"/>
  <p:tag name="KSO_WM_TEMPLATE_INDEX" val="20205081"/>
  <p:tag name="KSO_WM_TEMPLATE_MASTER_TYPE" val="0"/>
  <p:tag name="KSO_WM_TEMPLATE_SUBCATEGORY" val="19"/>
  <p:tag name="KSO_WM_TEMPLATE_THUMBS_INDEX" val="1、4、7、12、13、14、15、16、17、18、20、24、25、28、33、36、40、43、44"/>
  <p:tag name="KSO_WM_UNIT_SHOW_EDIT_AREA_INDICATION" val="1"/>
</p:tagLst>
</file>

<file path=ppt/tags/tag66.xml><?xml version="1.0" encoding="utf-8"?>
<p:tagLst xmlns:p="http://schemas.openxmlformats.org/presentationml/2006/main">
  <p:tag name="KSO_WM_BEAUTIFY_FLAG" val="#wm#"/>
  <p:tag name="KSO_WM_TEMPLATE_CATEGORY" val="custom"/>
  <p:tag name="KSO_WM_TEMPLATE_INDEX" val="20205081"/>
</p:tagLst>
</file>

<file path=ppt/tags/tag67.xml><?xml version="1.0" encoding="utf-8"?>
<p:tagLst xmlns:p="http://schemas.openxmlformats.org/presentationml/2006/main">
  <p:tag name="KSO_WM_BEAUTIFY_FLAG" val="#wm#"/>
  <p:tag name="KSO_WM_TEMPLATE_CATEGORY" val="custom"/>
  <p:tag name="KSO_WM_TEMPLATE_INDEX" val="20205081"/>
</p:tagLst>
</file>

<file path=ppt/tags/tag68.xml><?xml version="1.0" encoding="utf-8"?>
<p:tagLst xmlns:p="http://schemas.openxmlformats.org/presentationml/2006/main">
  <p:tag name="KSO_WM_BEAUTIFY_FLAG" val="#wm#"/>
  <p:tag name="KSO_WM_TEMPLATE_CATEGORY" val="custom"/>
  <p:tag name="KSO_WM_TEMPLATE_INDEX" val="20205081"/>
</p:tagLst>
</file>

<file path=ppt/tags/tag69.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70.xml><?xml version="1.0" encoding="utf-8"?>
<p:tagLst xmlns:p="http://schemas.openxmlformats.org/presentationml/2006/main">
  <p:tag name="KSO_WM_BEAUTIFY_FLAG" val="#wm#"/>
  <p:tag name="KSO_WM_TEMPLATE_CATEGORY" val="custom"/>
  <p:tag name="KSO_WM_TEMPLATE_INDEX" val="20205081"/>
</p:tagLst>
</file>

<file path=ppt/tags/tag71.xml><?xml version="1.0" encoding="utf-8"?>
<p:tagLst xmlns:p="http://schemas.openxmlformats.org/presentationml/2006/main">
  <p:tag name="KSO_WM_BEAUTIFY_FLAG" val="#wm#"/>
  <p:tag name="KSO_WM_TEMPLATE_CATEGORY" val="custom"/>
  <p:tag name="KSO_WM_TEMPLATE_INDEX" val="20205081"/>
</p:tagLst>
</file>

<file path=ppt/tags/tag72.xml><?xml version="1.0" encoding="utf-8"?>
<p:tagLst xmlns:p="http://schemas.openxmlformats.org/presentationml/2006/main">
  <p:tag name="KSO_WM_BEAUTIFY_FLAG" val="#wm#"/>
  <p:tag name="KSO_WM_TEMPLATE_CATEGORY" val="custom"/>
  <p:tag name="KSO_WM_TEMPLATE_INDEX" val="20205081"/>
</p:tagLst>
</file>

<file path=ppt/tags/tag73.xml><?xml version="1.0" encoding="utf-8"?>
<p:tagLst xmlns:p="http://schemas.openxmlformats.org/presentationml/2006/main">
  <p:tag name="KSO_WM_UNIT_TABLE_BEAUTIFY" val="smartTable{b138e3be-85ec-448d-9d86-7fc294765ec9}"/>
</p:tagLst>
</file>

<file path=ppt/tags/tag74.xml><?xml version="1.0" encoding="utf-8"?>
<p:tagLst xmlns:p="http://schemas.openxmlformats.org/presentationml/2006/main">
  <p:tag name="KSO_WM_BEAUTIFY_FLAG" val="#wm#"/>
  <p:tag name="KSO_WM_TEMPLATE_CATEGORY" val="custom"/>
  <p:tag name="KSO_WM_TEMPLATE_INDEX" val="20205081"/>
</p:tagLst>
</file>

<file path=ppt/tags/tag75.xml><?xml version="1.0" encoding="utf-8"?>
<p:tagLst xmlns:p="http://schemas.openxmlformats.org/presentationml/2006/main">
  <p:tag name="KSO_WM_UNIT_TABLE_BEAUTIFY" val="smartTable{8c449451-1a83-49fd-9110-5ca29e0d60d6}"/>
</p:tagLst>
</file>

<file path=ppt/tags/tag76.xml><?xml version="1.0" encoding="utf-8"?>
<p:tagLst xmlns:p="http://schemas.openxmlformats.org/presentationml/2006/main">
  <p:tag name="KSO_WM_BEAUTIFY_FLAG" val="#wm#"/>
  <p:tag name="KSO_WM_TEMPLATE_CATEGORY" val="custom"/>
  <p:tag name="KSO_WM_TEMPLATE_INDEX" val="20205081"/>
</p:tagLst>
</file>

<file path=ppt/tags/tag77.xml><?xml version="1.0" encoding="utf-8"?>
<p:tagLst xmlns:p="http://schemas.openxmlformats.org/presentationml/2006/main">
  <p:tag name="KSO_WM_UNIT_TABLE_BEAUTIFY" val="smartTable{e1684d54-cdab-4f7e-9d7f-6ac35d5bdef6}"/>
</p:tagLst>
</file>

<file path=ppt/tags/tag78.xml><?xml version="1.0" encoding="utf-8"?>
<p:tagLst xmlns:p="http://schemas.openxmlformats.org/presentationml/2006/main">
  <p:tag name="KSO_WM_BEAUTIFY_FLAG" val="#wm#"/>
  <p:tag name="KSO_WM_TEMPLATE_CATEGORY" val="custom"/>
  <p:tag name="KSO_WM_TEMPLATE_INDEX" val="20205081"/>
</p:tagLst>
</file>

<file path=ppt/tags/tag79.xml><?xml version="1.0" encoding="utf-8"?>
<p:tagLst xmlns:p="http://schemas.openxmlformats.org/presentationml/2006/main">
  <p:tag name="KSO_WM_UNIT_TABLE_BEAUTIFY" val="smartTable{533ceaed-d686-46e4-94a2-339aec8c6bd0}"/>
</p:tagLst>
</file>

<file path=ppt/tags/tag8.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ags/tag80.xml><?xml version="1.0" encoding="utf-8"?>
<p:tagLst xmlns:p="http://schemas.openxmlformats.org/presentationml/2006/main">
  <p:tag name="KSO_WM_BEAUTIFY_FLAG" val="#wm#"/>
  <p:tag name="KSO_WM_TEMPLATE_CATEGORY" val="custom"/>
  <p:tag name="KSO_WM_TEMPLATE_INDEX" val="20205081"/>
</p:tagLst>
</file>

<file path=ppt/tags/tag81.xml><?xml version="1.0" encoding="utf-8"?>
<p:tagLst xmlns:p="http://schemas.openxmlformats.org/presentationml/2006/main">
  <p:tag name="KSO_WM_UNIT_TABLE_BEAUTIFY" val="smartTable{ecaca83c-ca01-40f1-ae1b-2108e559bb0d}"/>
</p:tagLst>
</file>

<file path=ppt/tags/tag82.xml><?xml version="1.0" encoding="utf-8"?>
<p:tagLst xmlns:p="http://schemas.openxmlformats.org/presentationml/2006/main">
  <p:tag name="KSO_WM_BEAUTIFY_FLAG" val="#wm#"/>
  <p:tag name="KSO_WM_TEMPLATE_CATEGORY" val="custom"/>
  <p:tag name="KSO_WM_TEMPLATE_INDEX" val="20205081"/>
</p:tagLst>
</file>

<file path=ppt/tags/tag83.xml><?xml version="1.0" encoding="utf-8"?>
<p:tagLst xmlns:p="http://schemas.openxmlformats.org/presentationml/2006/main">
  <p:tag name="KSO_WM_UNIT_TABLE_BEAUTIFY" val="smartTable{93967a8f-6b2e-460b-8790-b0b764b553ed}"/>
</p:tagLst>
</file>

<file path=ppt/tags/tag84.xml><?xml version="1.0" encoding="utf-8"?>
<p:tagLst xmlns:p="http://schemas.openxmlformats.org/presentationml/2006/main">
  <p:tag name="KSO_WM_BEAUTIFY_FLAG" val="#wm#"/>
  <p:tag name="KSO_WM_TEMPLATE_CATEGORY" val="custom"/>
  <p:tag name="KSO_WM_TEMPLATE_INDEX" val="20205081"/>
</p:tagLst>
</file>

<file path=ppt/tags/tag85.xml><?xml version="1.0" encoding="utf-8"?>
<p:tagLst xmlns:p="http://schemas.openxmlformats.org/presentationml/2006/main">
  <p:tag name="KSO_WM_BEAUTIFY_FLAG" val="#wm#"/>
  <p:tag name="KSO_WM_TEMPLATE_CATEGORY" val="custom"/>
  <p:tag name="KSO_WM_TEMPLATE_INDEX" val="20205081"/>
</p:tagLst>
</file>

<file path=ppt/tags/tag86.xml><?xml version="1.0" encoding="utf-8"?>
<p:tagLst xmlns:p="http://schemas.openxmlformats.org/presentationml/2006/main">
  <p:tag name="KSO_WM_BEAUTIFY_FLAG" val="#wm#"/>
  <p:tag name="KSO_WM_TEMPLATE_CATEGORY" val="custom"/>
  <p:tag name="KSO_WM_TEMPLATE_INDEX" val="20205081"/>
</p:tagLst>
</file>

<file path=ppt/tags/tag87.xml><?xml version="1.0" encoding="utf-8"?>
<p:tagLst xmlns:p="http://schemas.openxmlformats.org/presentationml/2006/main">
  <p:tag name="AS_OS" val="Unix 3.10 unknown"/>
  <p:tag name="AS_RELEASE_DATE" val="2020.11.30"/>
  <p:tag name="AS_TITLE" val="Aspose.Slides for Java"/>
  <p:tag name="AS_VERSION" val="20.11"/>
</p:tagLst>
</file>

<file path=ppt/tags/tag9.xml><?xml version="1.0" encoding="utf-8"?>
<p:tagLst xmlns:p="http://schemas.openxmlformats.org/presentationml/2006/main">
  <p:tag name="KSO_WM_BEAUTIFY_FLAG" val="#wm#"/>
  <p:tag name="KSO_WM_TAG_VERSION" val="1.0"/>
  <p:tag name="KSO_WM_UNIT_COMPATIBLE" val="0"/>
  <p:tag name="KSO_WM_UNIT_DIAGRAM_ISNUMVISUAL" val="0"/>
  <p:tag name="KSO_WM_UNIT_DIAGRAM_ISREFERUNIT" val="0"/>
  <p:tag name="KSO_WM_UNIT_HIGHLIGHT" val="0"/>
  <p:tag name="KSO_WM_UNIT_ID" val="_2**"/>
  <p:tag name="KSO_WM_UNIT_LAYERLEVEL" val="1"/>
</p:tagLst>
</file>

<file path=ppt/theme/theme1.xml><?xml version="1.0" encoding="utf-8"?>
<a:theme xmlns:r="http://schemas.openxmlformats.org/officeDocument/2006/relationships"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Paragraphs>72</Paragraphs>
  <Slides>16</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16</vt:i4>
      </vt:variant>
    </vt:vector>
  </HeadingPairs>
  <TitlesOfParts>
    <vt:vector size="27" baseType="lpstr">
      <vt:lpstr>Arial</vt:lpstr>
      <vt:lpstr>微软雅黑</vt:lpstr>
      <vt:lpstr>Wingdings</vt:lpstr>
      <vt:lpstr>Calibri Light</vt:lpstr>
      <vt:lpstr>Calibri</vt:lpstr>
      <vt:lpstr>黑体</vt:lpstr>
      <vt:lpstr>Times New Roman</vt:lpstr>
      <vt:lpstr>宋体</vt:lpstr>
      <vt:lpstr>仿宋_GB2312</vt:lpstr>
      <vt:lpstr>NEU-BZ-S92</vt:lpstr>
      <vt:lpstr>Office 主题​​</vt:lpstr>
      <vt:lpstr>第六讲  测量小灯泡功率</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20.1100</AppVersion>
  <TotalTime>0</TotalTime>
  <Application>Aspose.Slides for Java</Applicat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2021-01-22T17:33:43Z</cp:lastPrinted>
  <dcterms:created xsi:type="dcterms:W3CDTF">2021-01-22T17:33:43Z</dcterms:created>
  <dcterms:modified xsi:type="dcterms:W3CDTF">2021-01-22T09:33:44Z</dcterms:modified>
</cp:coreProperties>
</file>

<file path=docProps/custom.xml><?xml version="1.0" encoding="utf-8"?>
<Properties xmlns:vt="http://schemas.openxmlformats.org/officeDocument/2006/docPropsVTypes" xmlns="http://schemas.openxmlformats.org/officeDocument/2006/custom-properties">
  <property fmtid="{D5CDD505-2E9C-101B-9397-08002B2CF9AE}" pid="2" name="album">
    <vt:lpwstr>rbm.xkw.com</vt:lpwstr>
  </property>
  <property fmtid="{D5CDD505-2E9C-101B-9397-08002B2CF9AE}" pid="3" name="author">
    <vt:lpwstr>rbm.xkw.com</vt:lpwstr>
  </property>
  <property fmtid="{D5CDD505-2E9C-101B-9397-08002B2CF9AE}" pid="4" name="company">
    <vt:lpwstr>学科网</vt:lpwstr>
  </property>
  <property fmtid="{D5CDD505-2E9C-101B-9397-08002B2CF9AE}" pid="5" name="copyright">
    <vt:lpwstr>学科网版权所有</vt:lpwstr>
  </property>
</Properties>
</file>