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heme/theme2.xml" ContentType="application/vnd.openxmlformats-officedocument.them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0" r:id="rId2"/>
    <p:sldId id="281" r:id="rId3"/>
    <p:sldId id="261" r:id="rId4"/>
    <p:sldId id="262" r:id="rId5"/>
    <p:sldId id="264" r:id="rId6"/>
    <p:sldId id="265" r:id="rId7"/>
    <p:sldId id="258" r:id="rId8"/>
    <p:sldId id="266" r:id="rId9"/>
    <p:sldId id="267" r:id="rId10"/>
    <p:sldId id="268" r:id="rId11"/>
    <p:sldId id="269" r:id="rId12"/>
    <p:sldId id="270" r:id="rId13"/>
    <p:sldId id="272" r:id="rId14"/>
    <p:sldId id="299" r:id="rId15"/>
    <p:sldId id="274" r:id="rId16"/>
    <p:sldId id="276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/>
  <p:cmAuthor id="2" name="syr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56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image" Target="../media/image6.png"/><Relationship Id="rId3" Type="http://schemas.openxmlformats.org/officeDocument/2006/relationships/tags" Target="../tags/tag9.xml"/><Relationship Id="rId21" Type="http://schemas.openxmlformats.org/officeDocument/2006/relationships/image" Target="../media/image1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5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slideMaster" Target="../slideMasters/slideMaster1.xml"/><Relationship Id="rId29" Type="http://schemas.openxmlformats.org/officeDocument/2006/relationships/image" Target="../media/image9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4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12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1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0.png"/><Relationship Id="rId5" Type="http://schemas.openxmlformats.org/officeDocument/2006/relationships/tags" Target="../tags/tag11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image" Target="../media/image10.png"/><Relationship Id="rId3" Type="http://schemas.openxmlformats.org/officeDocument/2006/relationships/tags" Target="../tags/tag124.xml"/><Relationship Id="rId21" Type="http://schemas.openxmlformats.org/officeDocument/2006/relationships/image" Target="../media/image14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13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6.png"/><Relationship Id="rId10" Type="http://schemas.openxmlformats.org/officeDocument/2006/relationships/tags" Target="../tags/tag131.xml"/><Relationship Id="rId19" Type="http://schemas.openxmlformats.org/officeDocument/2006/relationships/image" Target="../media/image8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image" Target="../media/image10.png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../media/image12.png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10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image" Target="../media/image12.png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image" Target="../media/image11.png"/><Relationship Id="rId2" Type="http://schemas.openxmlformats.org/officeDocument/2006/relationships/tags" Target="../tags/tag159.xml"/><Relationship Id="rId16" Type="http://schemas.openxmlformats.org/officeDocument/2006/relationships/image" Target="../media/image10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67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12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11.png"/><Relationship Id="rId2" Type="http://schemas.openxmlformats.org/officeDocument/2006/relationships/tags" Target="../tags/tag173.xml"/><Relationship Id="rId16" Type="http://schemas.openxmlformats.org/officeDocument/2006/relationships/image" Target="../media/image10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image" Target="../media/image12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image" Target="../media/image11.png"/><Relationship Id="rId2" Type="http://schemas.openxmlformats.org/officeDocument/2006/relationships/tags" Target="../tags/tag187.xml"/><Relationship Id="rId16" Type="http://schemas.openxmlformats.org/officeDocument/2006/relationships/image" Target="../media/image10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image" Target="../media/image11.pn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image" Target="../media/image10.png"/><Relationship Id="rId2" Type="http://schemas.openxmlformats.org/officeDocument/2006/relationships/tags" Target="../tags/tag201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10" Type="http://schemas.openxmlformats.org/officeDocument/2006/relationships/tags" Target="../tags/tag209.xml"/><Relationship Id="rId19" Type="http://schemas.openxmlformats.org/officeDocument/2006/relationships/image" Target="../media/image12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10.png"/><Relationship Id="rId5" Type="http://schemas.openxmlformats.org/officeDocument/2006/relationships/tags" Target="../tags/tag2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38.xml"/><Relationship Id="rId21" Type="http://schemas.openxmlformats.org/officeDocument/2006/relationships/image" Target="../media/image13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image" Target="../media/image8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6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image" Target="../media/image15.png"/><Relationship Id="rId10" Type="http://schemas.openxmlformats.org/officeDocument/2006/relationships/tags" Target="../tags/tag45.xml"/><Relationship Id="rId19" Type="http://schemas.openxmlformats.org/officeDocument/2006/relationships/image" Target="../media/image10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10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12.png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12.png"/><Relationship Id="rId2" Type="http://schemas.openxmlformats.org/officeDocument/2006/relationships/tags" Target="../tags/tag65.xml"/><Relationship Id="rId16" Type="http://schemas.openxmlformats.org/officeDocument/2006/relationships/image" Target="../media/image11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10.png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6" Type="http://schemas.openxmlformats.org/officeDocument/2006/relationships/image" Target="../media/image12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17.png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10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image" Target="../media/image12.png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1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10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email"/>
          <a:srcRect/>
          <a:stretch>
            <a:fillRect/>
          </a:stretch>
        </p:blipFill>
        <p:spPr>
          <a:xfrm rot="13260000">
            <a:off x="3704590" y="-1502410"/>
            <a:ext cx="3617595" cy="4262120"/>
          </a:xfrm>
          <a:custGeom>
            <a:avLst/>
            <a:gdLst>
              <a:gd name="connsiteX0" fmla="*/ 3617595 w 3617595"/>
              <a:gd name="connsiteY0" fmla="*/ 1413996 h 4262120"/>
              <a:gd name="connsiteX1" fmla="*/ 341203 w 3617595"/>
              <a:gd name="connsiteY1" fmla="*/ 4262120 h 4262120"/>
              <a:gd name="connsiteX2" fmla="*/ 0 w 3617595"/>
              <a:gd name="connsiteY2" fmla="*/ 4262120 h 4262120"/>
              <a:gd name="connsiteX3" fmla="*/ 0 w 3617595"/>
              <a:gd name="connsiteY3" fmla="*/ 0 h 4262120"/>
              <a:gd name="connsiteX4" fmla="*/ 3617595 w 3617595"/>
              <a:gd name="connsiteY4" fmla="*/ 0 h 4262120"/>
              <a:gd name="connsiteX5" fmla="*/ 3617595 w 3617595"/>
              <a:gd name="connsiteY5" fmla="*/ 4262120 h 4262120"/>
              <a:gd name="connsiteX6" fmla="*/ 3598761 w 3617595"/>
              <a:gd name="connsiteY6" fmla="*/ 4262120 h 4262120"/>
              <a:gd name="connsiteX7" fmla="*/ 3617595 w 3617595"/>
              <a:gd name="connsiteY7" fmla="*/ 4245748 h 42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7595" h="4262120">
                <a:moveTo>
                  <a:pt x="3617595" y="1413996"/>
                </a:moveTo>
                <a:lnTo>
                  <a:pt x="341203" y="4262120"/>
                </a:lnTo>
                <a:lnTo>
                  <a:pt x="0" y="4262120"/>
                </a:lnTo>
                <a:lnTo>
                  <a:pt x="0" y="0"/>
                </a:lnTo>
                <a:lnTo>
                  <a:pt x="3617595" y="0"/>
                </a:lnTo>
                <a:close/>
                <a:moveTo>
                  <a:pt x="3617595" y="4262120"/>
                </a:moveTo>
                <a:lnTo>
                  <a:pt x="3598761" y="4262120"/>
                </a:lnTo>
                <a:lnTo>
                  <a:pt x="3617595" y="4245748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-156210" y="-17145"/>
            <a:ext cx="12952095" cy="8042910"/>
            <a:chOff x="-246" y="-27"/>
            <a:chExt cx="20397" cy="12666"/>
          </a:xfrm>
        </p:grpSpPr>
        <p:pic>
          <p:nvPicPr>
            <p:cNvPr id="9" name="图片 8" descr="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email"/>
            <a:stretch>
              <a:fillRect/>
            </a:stretch>
          </p:blipFill>
          <p:spPr>
            <a:xfrm>
              <a:off x="0" y="-27"/>
              <a:ext cx="5085" cy="4913"/>
            </a:xfrm>
            <a:prstGeom prst="rect">
              <a:avLst/>
            </a:prstGeom>
          </p:spPr>
        </p:pic>
        <p:pic>
          <p:nvPicPr>
            <p:cNvPr id="12" name="图片 11" descr="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email"/>
            <a:stretch>
              <a:fillRect/>
            </a:stretch>
          </p:blipFill>
          <p:spPr>
            <a:xfrm>
              <a:off x="13897" y="4867"/>
              <a:ext cx="6255" cy="6712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email"/>
            <a:stretch>
              <a:fillRect/>
            </a:stretch>
          </p:blipFill>
          <p:spPr>
            <a:xfrm>
              <a:off x="12468" y="-27"/>
              <a:ext cx="6711" cy="4947"/>
            </a:xfrm>
            <a:prstGeom prst="rect">
              <a:avLst/>
            </a:prstGeom>
          </p:spPr>
        </p:pic>
        <p:pic>
          <p:nvPicPr>
            <p:cNvPr id="8" name="图片 7" descr="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email"/>
            <a:stretch>
              <a:fillRect/>
            </a:stretch>
          </p:blipFill>
          <p:spPr>
            <a:xfrm>
              <a:off x="-246" y="4867"/>
              <a:ext cx="6034" cy="5948"/>
            </a:xfrm>
            <a:prstGeom prst="rect">
              <a:avLst/>
            </a:prstGeom>
          </p:spPr>
        </p:pic>
        <p:pic>
          <p:nvPicPr>
            <p:cNvPr id="15" name="图片 14" descr="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email"/>
            <a:srcRect/>
            <a:stretch>
              <a:fillRect/>
            </a:stretch>
          </p:blipFill>
          <p:spPr>
            <a:xfrm rot="1800000">
              <a:off x="8685" y="5927"/>
              <a:ext cx="5697" cy="6712"/>
            </a:xfrm>
            <a:custGeom>
              <a:avLst/>
              <a:gdLst>
                <a:gd name="connsiteX0" fmla="*/ 0 w 3617595"/>
                <a:gd name="connsiteY0" fmla="*/ 0 h 4262120"/>
                <a:gd name="connsiteX1" fmla="*/ 3617595 w 3617595"/>
                <a:gd name="connsiteY1" fmla="*/ 0 h 4262120"/>
                <a:gd name="connsiteX2" fmla="*/ 3617595 w 3617595"/>
                <a:gd name="connsiteY2" fmla="*/ 2199068 h 4262120"/>
                <a:gd name="connsiteX3" fmla="*/ 44283 w 3617595"/>
                <a:gd name="connsiteY3" fmla="*/ 4262120 h 4262120"/>
                <a:gd name="connsiteX4" fmla="*/ 0 w 3617595"/>
                <a:gd name="connsiteY4" fmla="*/ 4262120 h 426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595" h="4262120">
                  <a:moveTo>
                    <a:pt x="0" y="0"/>
                  </a:moveTo>
                  <a:lnTo>
                    <a:pt x="3617595" y="0"/>
                  </a:lnTo>
                  <a:lnTo>
                    <a:pt x="3617595" y="2199068"/>
                  </a:lnTo>
                  <a:lnTo>
                    <a:pt x="44283" y="4262120"/>
                  </a:lnTo>
                  <a:lnTo>
                    <a:pt x="0" y="4262120"/>
                  </a:lnTo>
                  <a:close/>
                </a:path>
              </a:pathLst>
            </a:custGeom>
          </p:spPr>
        </p:pic>
        <p:pic>
          <p:nvPicPr>
            <p:cNvPr id="11" name="图片 10" descr="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email"/>
            <a:stretch>
              <a:fillRect/>
            </a:stretch>
          </p:blipFill>
          <p:spPr>
            <a:xfrm rot="2700000">
              <a:off x="5337" y="8209"/>
              <a:ext cx="2171" cy="243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email"/>
            <a:stretch>
              <a:fillRect/>
            </a:stretch>
          </p:blipFill>
          <p:spPr>
            <a:xfrm>
              <a:off x="1485" y="5377"/>
              <a:ext cx="5557" cy="459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email"/>
            <a:stretch>
              <a:fillRect/>
            </a:stretch>
          </p:blipFill>
          <p:spPr>
            <a:xfrm>
              <a:off x="11327" y="782"/>
              <a:ext cx="5557" cy="459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email"/>
            <a:stretch>
              <a:fillRect/>
            </a:stretch>
          </p:blipFill>
          <p:spPr>
            <a:xfrm>
              <a:off x="2518" y="782"/>
              <a:ext cx="5557" cy="459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email"/>
            <a:stretch>
              <a:fillRect/>
            </a:stretch>
          </p:blipFill>
          <p:spPr>
            <a:xfrm>
              <a:off x="7042" y="6918"/>
              <a:ext cx="5557" cy="459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email"/>
            <a:stretch>
              <a:fillRect/>
            </a:stretch>
          </p:blipFill>
          <p:spPr>
            <a:xfrm>
              <a:off x="1485" y="4131"/>
              <a:ext cx="647" cy="53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email"/>
            <a:stretch>
              <a:fillRect/>
            </a:stretch>
          </p:blipFill>
          <p:spPr>
            <a:xfrm>
              <a:off x="16884" y="4229"/>
              <a:ext cx="743" cy="741"/>
            </a:xfrm>
            <a:prstGeom prst="rect">
              <a:avLst/>
            </a:prstGeom>
          </p:spPr>
        </p:pic>
      </p:grpSp>
      <p:sp>
        <p:nvSpPr>
          <p:cNvPr id="20" name="标题 19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264400" y="2196000"/>
            <a:ext cx="7664400" cy="1324800"/>
          </a:xfrm>
        </p:spPr>
        <p:txBody>
          <a:bodyPr anchor="b">
            <a:normAutofit/>
          </a:bodyPr>
          <a:lstStyle>
            <a:lvl1pPr algn="ctr">
              <a:defRPr sz="8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 smtClean="0"/>
              <a:t>编辑</a:t>
            </a:r>
            <a:r>
              <a:rPr lang="zh-CN" altLang="en-US" dirty="0"/>
              <a:t>标题</a:t>
            </a:r>
          </a:p>
        </p:txBody>
      </p:sp>
      <p:sp>
        <p:nvSpPr>
          <p:cNvPr id="29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708800" y="3542400"/>
            <a:ext cx="2775600" cy="453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484800" y="4356000"/>
            <a:ext cx="2214000" cy="374400"/>
          </a:xfrm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6705600" y="4356000"/>
            <a:ext cx="1946275" cy="374400"/>
          </a:xfrm>
        </p:spPr>
        <p:txBody>
          <a:bodyPr/>
          <a:lstStyle>
            <a:lvl1pPr marL="0" indent="0" algn="r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2040890" cy="19729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369695" y="992505"/>
            <a:ext cx="9353550" cy="4657725"/>
            <a:chOff x="2157" y="1563"/>
            <a:chExt cx="14730" cy="733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email"/>
            <a:stretch>
              <a:fillRect/>
            </a:stretch>
          </p:blipFill>
          <p:spPr>
            <a:xfrm flipH="1" flipV="1">
              <a:off x="12491" y="4650"/>
              <a:ext cx="4396" cy="42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908800" y="2696400"/>
            <a:ext cx="6675968" cy="1746682"/>
          </a:xfrm>
        </p:spPr>
        <p:txBody>
          <a:bodyPr anchor="ctr" anchorCtr="0">
            <a:normAutofit/>
          </a:bodyPr>
          <a:lstStyle>
            <a:lvl1pPr algn="ctr">
              <a:defRPr sz="6000" b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13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3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4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4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6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374333" y="194531"/>
            <a:ext cx="11817666" cy="6663469"/>
            <a:chOff x="374333" y="194531"/>
            <a:chExt cx="11817666" cy="6663469"/>
          </a:xfrm>
        </p:grpSpPr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3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8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5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>
              <a:off x="0" y="0"/>
              <a:ext cx="3393463" cy="328022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1" cstate="email"/>
            <a:stretch>
              <a:fillRect/>
            </a:stretch>
          </p:blipFill>
          <p:spPr>
            <a:xfrm rot="10800000">
              <a:off x="8798536" y="3577770"/>
              <a:ext cx="3393463" cy="328022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/>
          <a:stretch>
            <a:fillRect/>
          </a:stretch>
        </p:blipFill>
        <p:spPr>
          <a:xfrm rot="10800000">
            <a:off x="9275445" y="4060190"/>
            <a:ext cx="2917190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1369695" y="992505"/>
            <a:ext cx="9353550" cy="4659630"/>
            <a:chOff x="2157" y="1563"/>
            <a:chExt cx="14730" cy="733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email"/>
            <a:stretch>
              <a:fillRect/>
            </a:stretch>
          </p:blipFill>
          <p:spPr>
            <a:xfrm flipH="1" flipV="1">
              <a:off x="12491" y="4653"/>
              <a:ext cx="4396" cy="424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58800" y="3254400"/>
            <a:ext cx="5475600" cy="770400"/>
          </a:xfrm>
        </p:spPr>
        <p:txBody>
          <a:bodyPr anchor="b">
            <a:normAutofit/>
          </a:bodyPr>
          <a:lstStyle>
            <a:lvl1pPr algn="ctr" eaLnBrk="1" fontAlgn="auto" latinLnBrk="0" hangingPunct="1">
              <a:defRPr sz="4000" b="1" u="none" strike="noStrike" kern="1200" cap="none" spc="6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744000" y="4064400"/>
            <a:ext cx="4705200" cy="4536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sz="1400" spc="3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 rot="10800000">
            <a:off x="9472295" y="4229100"/>
            <a:ext cx="2719705" cy="2628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email"/>
          <a:stretch>
            <a:fillRect/>
          </a:stretch>
        </p:blipFill>
        <p:spPr>
          <a:xfrm rot="10800000">
            <a:off x="9254490" y="4018915"/>
            <a:ext cx="2937510" cy="28390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202565" y="194310"/>
            <a:ext cx="11798300" cy="6471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-12065" y="0"/>
            <a:ext cx="12204065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304800" y="2965450"/>
            <a:ext cx="4026535" cy="2771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7435850" y="194310"/>
            <a:ext cx="4026535" cy="2771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053465" y="194310"/>
            <a:ext cx="4026535" cy="2771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4331335" y="3894455"/>
            <a:ext cx="4026535" cy="2771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304800" y="2214245"/>
            <a:ext cx="468630" cy="324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 rot="10800000">
            <a:off x="9109075" y="3877945"/>
            <a:ext cx="3082925" cy="29800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2351405" cy="2273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5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3" name="Text Box 6"/>
          <p:cNvSpPr txBox="1"/>
          <p:nvPr/>
        </p:nvSpPr>
        <p:spPr>
          <a:xfrm>
            <a:off x="1992313" y="2206625"/>
            <a:ext cx="53292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两个必要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要素</a:t>
            </a:r>
          </a:p>
        </p:txBody>
      </p:sp>
      <p:sp>
        <p:nvSpPr>
          <p:cNvPr id="839684" name="AutoShape 7"/>
          <p:cNvSpPr/>
          <p:nvPr/>
        </p:nvSpPr>
        <p:spPr>
          <a:xfrm>
            <a:off x="6745288" y="1346200"/>
            <a:ext cx="574675" cy="2305050"/>
          </a:xfrm>
          <a:prstGeom prst="leftBrace">
            <a:avLst>
              <a:gd name="adj1" fmla="val 39144"/>
              <a:gd name="adj2" fmla="val 50000"/>
            </a:avLst>
          </a:prstGeom>
          <a:noFill/>
          <a:ln w="73025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</a:pP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685" name="Text Box 8"/>
          <p:cNvSpPr txBox="1"/>
          <p:nvPr/>
        </p:nvSpPr>
        <p:spPr>
          <a:xfrm>
            <a:off x="7392988" y="1131888"/>
            <a:ext cx="26638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作用在物体上的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</a:p>
        </p:txBody>
      </p:sp>
      <p:sp>
        <p:nvSpPr>
          <p:cNvPr id="839686" name="Text Box 9"/>
          <p:cNvSpPr txBox="1"/>
          <p:nvPr/>
        </p:nvSpPr>
        <p:spPr>
          <a:xfrm>
            <a:off x="7248525" y="2859088"/>
            <a:ext cx="31686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在该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力的方向上通过的距离 </a:t>
            </a:r>
          </a:p>
        </p:txBody>
      </p:sp>
      <p:sp>
        <p:nvSpPr>
          <p:cNvPr id="839687" name="Text Box 6"/>
          <p:cNvSpPr txBox="1"/>
          <p:nvPr/>
        </p:nvSpPr>
        <p:spPr>
          <a:xfrm>
            <a:off x="2063750" y="4010025"/>
            <a:ext cx="37449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的公式：</a:t>
            </a:r>
          </a:p>
        </p:txBody>
      </p:sp>
      <p:sp>
        <p:nvSpPr>
          <p:cNvPr id="839688" name="Text Box 6"/>
          <p:cNvSpPr txBox="1"/>
          <p:nvPr/>
        </p:nvSpPr>
        <p:spPr>
          <a:xfrm>
            <a:off x="5951538" y="4016375"/>
            <a:ext cx="15843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W=Fs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176" name="Group 63"/>
          <p:cNvGrpSpPr/>
          <p:nvPr/>
        </p:nvGrpSpPr>
        <p:grpSpPr>
          <a:xfrm>
            <a:off x="1919288" y="222250"/>
            <a:ext cx="2844800" cy="685800"/>
            <a:chOff x="0" y="0"/>
            <a:chExt cx="1793" cy="432"/>
          </a:xfrm>
        </p:grpSpPr>
        <p:sp>
          <p:nvSpPr>
            <p:cNvPr id="7179" name="Rectangle 59"/>
            <p:cNvSpPr/>
            <p:nvPr/>
          </p:nvSpPr>
          <p:spPr>
            <a:xfrm>
              <a:off x="0" y="0"/>
              <a:ext cx="1724" cy="432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5921" dir="2699999" algn="ctr" rotWithShape="0">
                <a:srgbClr val="7D7547"/>
              </a:outerShdw>
            </a:effec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180" name="AutoShape 60"/>
            <p:cNvSpPr/>
            <p:nvPr/>
          </p:nvSpPr>
          <p:spPr>
            <a:xfrm>
              <a:off x="0" y="0"/>
              <a:ext cx="318" cy="432"/>
            </a:xfrm>
            <a:prstGeom prst="homePlate">
              <a:avLst>
                <a:gd name="adj" fmla="val 25000"/>
              </a:avLst>
            </a:prstGeom>
            <a:solidFill>
              <a:srgbClr val="CCCC00"/>
            </a:solidFill>
            <a:ln w="9525" cap="flat" cmpd="sng">
              <a:solidFill>
                <a:srgbClr val="CC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181" name="Rectangle 2"/>
            <p:cNvSpPr/>
            <p:nvPr/>
          </p:nvSpPr>
          <p:spPr>
            <a:xfrm>
              <a:off x="257" y="69"/>
              <a:ext cx="1536" cy="332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anchor="b"/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4000" b="1" dirty="0">
                  <a:solidFill>
                    <a:schemeClr val="bg1"/>
                  </a:solidFill>
                  <a:latin typeface="汉仪粗黑简"/>
                  <a:ea typeface="黑体" panose="02010609060101010101" pitchFamily="49" charset="-122"/>
                </a:rPr>
                <a:t>温故知新</a:t>
              </a:r>
              <a:endPara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7177" name="Text Box 6"/>
          <p:cNvSpPr txBox="1"/>
          <p:nvPr/>
        </p:nvSpPr>
        <p:spPr>
          <a:xfrm>
            <a:off x="2063750" y="4937125"/>
            <a:ext cx="37449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的单位：</a:t>
            </a:r>
          </a:p>
        </p:txBody>
      </p:sp>
      <p:sp>
        <p:nvSpPr>
          <p:cNvPr id="839694" name="Text Box 6"/>
          <p:cNvSpPr txBox="1"/>
          <p:nvPr/>
        </p:nvSpPr>
        <p:spPr>
          <a:xfrm>
            <a:off x="5951538" y="4875213"/>
            <a:ext cx="19446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焦耳（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3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/>
      <p:bldP spid="839684" grpId="0" bldLvl="0" animBg="1"/>
      <p:bldP spid="839685" grpId="0"/>
      <p:bldP spid="839686" grpId="0"/>
      <p:bldP spid="839687" grpId="0"/>
      <p:bldP spid="839688" grpId="0"/>
      <p:bldP spid="8396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/>
          <p:nvPr/>
        </p:nvSpPr>
        <p:spPr>
          <a:xfrm>
            <a:off x="1377951" y="692150"/>
            <a:ext cx="97186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功率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的物理意义：表示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做功快慢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</a:rPr>
              <a:t>的物理量</a:t>
            </a:r>
          </a:p>
        </p:txBody>
      </p:sp>
      <p:sp>
        <p:nvSpPr>
          <p:cNvPr id="28677" name="Text Box 5"/>
          <p:cNvSpPr txBox="1"/>
          <p:nvPr/>
        </p:nvSpPr>
        <p:spPr>
          <a:xfrm>
            <a:off x="1470026" y="2636838"/>
            <a:ext cx="97091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1W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的物理意义：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内做了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1J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的功</a:t>
            </a:r>
          </a:p>
        </p:txBody>
      </p:sp>
      <p:sp>
        <p:nvSpPr>
          <p:cNvPr id="28678" name="Text Box 6"/>
          <p:cNvSpPr txBox="1"/>
          <p:nvPr/>
        </p:nvSpPr>
        <p:spPr>
          <a:xfrm>
            <a:off x="1287463" y="5013325"/>
            <a:ext cx="5262563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75W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的物理意义：               		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8679" name="Rectangle 7"/>
          <p:cNvSpPr/>
          <p:nvPr/>
        </p:nvSpPr>
        <p:spPr>
          <a:xfrm>
            <a:off x="3011488" y="5805488"/>
            <a:ext cx="597154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</a:rPr>
              <a:t>	 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1S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内做</a:t>
            </a:r>
            <a:r>
              <a:rPr lang="zh-CN" altLang="en-US" sz="4800" b="1" dirty="0">
                <a:latin typeface="Arial" panose="020B0604020202020204" pitchFamily="34" charset="0"/>
              </a:rPr>
              <a:t>了</a:t>
            </a:r>
            <a:r>
              <a:rPr lang="en-US" altLang="zh-CN" sz="4800" b="1" dirty="0">
                <a:latin typeface="Arial" panose="020B0604020202020204" pitchFamily="34" charset="0"/>
              </a:rPr>
              <a:t>75J</a:t>
            </a:r>
            <a:r>
              <a:rPr lang="zh-CN" altLang="en-US" sz="4800" b="1" dirty="0">
                <a:latin typeface="Arial" panose="020B0604020202020204" pitchFamily="34" charset="0"/>
              </a:rPr>
              <a:t>的</a:t>
            </a:r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2195513" y="981075"/>
            <a:ext cx="70770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108585" y="981075"/>
            <a:ext cx="4440903" cy="1887538"/>
            <a:chOff x="1247" y="573"/>
            <a:chExt cx="2221" cy="1189"/>
          </a:xfrm>
        </p:grpSpPr>
        <p:sp>
          <p:nvSpPr>
            <p:cNvPr id="18444" name="Text Box 6"/>
            <p:cNvSpPr txBox="1"/>
            <p:nvPr/>
          </p:nvSpPr>
          <p:spPr>
            <a:xfrm>
              <a:off x="1247" y="720"/>
              <a:ext cx="998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 dirty="0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8445" name="Text Box 7"/>
            <p:cNvSpPr txBox="1"/>
            <p:nvPr/>
          </p:nvSpPr>
          <p:spPr>
            <a:xfrm>
              <a:off x="2471" y="573"/>
              <a:ext cx="997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5400" b="1" dirty="0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18446" name="Line 8"/>
            <p:cNvSpPr/>
            <p:nvPr/>
          </p:nvSpPr>
          <p:spPr>
            <a:xfrm>
              <a:off x="2245" y="1065"/>
              <a:ext cx="1134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7" name="Text Box 9"/>
            <p:cNvSpPr txBox="1"/>
            <p:nvPr/>
          </p:nvSpPr>
          <p:spPr>
            <a:xfrm>
              <a:off x="2607" y="1065"/>
              <a:ext cx="726" cy="6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 dirty="0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33802" name="Text Box 10"/>
          <p:cNvSpPr txBox="1"/>
          <p:nvPr/>
        </p:nvSpPr>
        <p:spPr>
          <a:xfrm>
            <a:off x="2103438" y="1125538"/>
            <a:ext cx="11811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3803" name="Text Box 11"/>
          <p:cNvSpPr txBox="1"/>
          <p:nvPr/>
        </p:nvSpPr>
        <p:spPr>
          <a:xfrm>
            <a:off x="1922463" y="3284538"/>
            <a:ext cx="108743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3804" name="Text Box 12"/>
          <p:cNvSpPr txBox="1"/>
          <p:nvPr/>
        </p:nvSpPr>
        <p:spPr>
          <a:xfrm>
            <a:off x="3605213" y="2565400"/>
            <a:ext cx="3990975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Arial" panose="020B0604020202020204" pitchFamily="34" charset="0"/>
              </a:rPr>
              <a:t>FS</a:t>
            </a:r>
          </a:p>
        </p:txBody>
      </p:sp>
      <p:sp>
        <p:nvSpPr>
          <p:cNvPr id="33805" name="Line 13"/>
          <p:cNvSpPr/>
          <p:nvPr/>
        </p:nvSpPr>
        <p:spPr>
          <a:xfrm>
            <a:off x="3101976" y="3644900"/>
            <a:ext cx="2632075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6" name="Text Box 14"/>
          <p:cNvSpPr txBox="1"/>
          <p:nvPr/>
        </p:nvSpPr>
        <p:spPr>
          <a:xfrm>
            <a:off x="4281488" y="3716338"/>
            <a:ext cx="24511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33809" name="Oval 17"/>
          <p:cNvSpPr/>
          <p:nvPr/>
        </p:nvSpPr>
        <p:spPr>
          <a:xfrm>
            <a:off x="3827463" y="2565400"/>
            <a:ext cx="1631950" cy="216058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10" name="Text Box 18"/>
          <p:cNvSpPr txBox="1"/>
          <p:nvPr/>
        </p:nvSpPr>
        <p:spPr>
          <a:xfrm>
            <a:off x="2014538" y="5300663"/>
            <a:ext cx="99695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 dirty="0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3811" name="Text Box 19"/>
          <p:cNvSpPr txBox="1"/>
          <p:nvPr/>
        </p:nvSpPr>
        <p:spPr>
          <a:xfrm>
            <a:off x="3101976" y="5229225"/>
            <a:ext cx="3630612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b="1" dirty="0">
                <a:latin typeface="Arial" panose="020B0604020202020204" pitchFamily="34" charset="0"/>
              </a:rPr>
              <a:t>FV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60625" y="131445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推导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3" grpId="0"/>
      <p:bldP spid="33804" grpId="0"/>
      <p:bldP spid="33806" grpId="0"/>
      <p:bldP spid="33809" grpId="0" bldLvl="0" animBg="1"/>
      <p:bldP spid="33809" grpId="1" bldLvl="0" animBg="1"/>
      <p:bldP spid="33810" grpId="0"/>
      <p:bldP spid="33811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0"/>
            <a:ext cx="4989195" cy="4557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3"/>
          <p:cNvSpPr txBox="1"/>
          <p:nvPr/>
        </p:nvSpPr>
        <p:spPr>
          <a:xfrm>
            <a:off x="562610" y="4709160"/>
            <a:ext cx="54457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华文行楷" panose="02010800040101010101" pitchFamily="2" charset="-122"/>
              </a:rPr>
              <a:t>自行车运动员长时间功率约</a:t>
            </a:r>
            <a:r>
              <a:rPr lang="en-US" altLang="zh-CN" sz="3200" dirty="0">
                <a:latin typeface="Times New Roman" panose="02020603050405020304" pitchFamily="18" charset="0"/>
                <a:ea typeface="华文行楷" panose="02010800040101010101" pitchFamily="2" charset="-122"/>
              </a:rPr>
              <a:t>70W</a:t>
            </a:r>
            <a:r>
              <a:rPr lang="zh-CN" altLang="en-US" sz="3200" dirty="0">
                <a:latin typeface="Times New Roman" panose="02020603050405020304" pitchFamily="18" charset="0"/>
                <a:ea typeface="华文行楷" panose="02010800040101010101" pitchFamily="2" charset="-122"/>
              </a:rPr>
              <a:t>；优秀运动员短时间功率可达到</a:t>
            </a:r>
            <a:r>
              <a:rPr lang="en-US" altLang="zh-CN" sz="3200" dirty="0">
                <a:latin typeface="Times New Roman" panose="02020603050405020304" pitchFamily="18" charset="0"/>
                <a:ea typeface="华文行楷" panose="02010800040101010101" pitchFamily="2" charset="-122"/>
              </a:rPr>
              <a:t>1kW</a:t>
            </a:r>
            <a:r>
              <a:rPr lang="zh-CN" altLang="en-US" sz="3200" dirty="0">
                <a:latin typeface="Times New Roman" panose="02020603050405020304" pitchFamily="18" charset="0"/>
                <a:ea typeface="华文行楷" panose="02010800040101010101" pitchFamily="2" charset="-122"/>
              </a:rPr>
              <a:t>。</a:t>
            </a:r>
          </a:p>
        </p:txBody>
      </p:sp>
      <p:pic>
        <p:nvPicPr>
          <p:cNvPr id="23555" name="Picture 3" descr="newX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73420" y="205105"/>
            <a:ext cx="6280150" cy="435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Rectangle 2"/>
          <p:cNvSpPr>
            <a:spLocks noGrp="1"/>
          </p:cNvSpPr>
          <p:nvPr/>
        </p:nvSpPr>
        <p:spPr>
          <a:xfrm>
            <a:off x="4950460" y="4993005"/>
            <a:ext cx="7727315" cy="10013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/>
          </a:bodyPr>
          <a:lstStyle>
            <a:lvl1pPr marL="69850" lvl="0" indent="0" algn="ctr"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lvl1pPr>
            <a:lvl2pPr marL="367030" lvl="1" indent="0" algn="ctr"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lvl2pPr>
            <a:lvl3pPr marL="685800" lvl="2" indent="0" algn="ctr"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lvl3pPr>
            <a:lvl4pPr marL="895350" lvl="3" indent="0" algn="ctr"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lvl4pPr>
            <a:lvl5pPr marL="1097280" lvl="4" indent="0" algn="ctr"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lvl5pPr>
          </a:lstStyle>
          <a:p>
            <a:pPr marL="0" lvl="0" indent="0" eaLnBrk="1" hangingPunct="1">
              <a:buClr>
                <a:schemeClr val="accent1"/>
              </a:buClr>
              <a:buSzPct val="76000"/>
              <a:buFontTx/>
              <a:buNone/>
            </a:pPr>
            <a:r>
              <a:rPr lang="zh-CN" altLang="en-US" sz="4000" b="1" dirty="0">
                <a:solidFill>
                  <a:srgbClr val="0000FF"/>
                </a:solidFill>
                <a:ea typeface="华文宋体" panose="02010600040101010101" pitchFamily="2" charset="-122"/>
              </a:rPr>
              <a:t>新宝马</a:t>
            </a:r>
            <a:r>
              <a:rPr lang="en-US" altLang="zh-CN" sz="4000" b="1" dirty="0">
                <a:solidFill>
                  <a:srgbClr val="0000FF"/>
                </a:solidFill>
                <a:ea typeface="华文宋体" panose="02010600040101010101" pitchFamily="2" charset="-122"/>
              </a:rPr>
              <a:t>X5</a:t>
            </a:r>
            <a:r>
              <a:rPr lang="zh-CN" altLang="en-US" sz="4000" b="1" dirty="0">
                <a:solidFill>
                  <a:srgbClr val="0000FF"/>
                </a:solidFill>
                <a:ea typeface="华文宋体" panose="02010600040101010101" pitchFamily="2" charset="-122"/>
              </a:rPr>
              <a:t>最大输出功率达</a:t>
            </a:r>
            <a:r>
              <a:rPr lang="en-US" altLang="zh-CN" sz="4000" b="1" dirty="0">
                <a:solidFill>
                  <a:srgbClr val="0000FF"/>
                </a:solidFill>
                <a:ea typeface="华文宋体" panose="02010600040101010101" pitchFamily="2" charset="-122"/>
              </a:rPr>
              <a:t>235kW</a:t>
            </a:r>
            <a:r>
              <a:rPr lang="en-US" altLang="zh-CN" sz="7200" b="1" dirty="0">
                <a:solidFill>
                  <a:schemeClr val="accent2"/>
                </a:solidFill>
                <a:ea typeface="华文宋体" panose="0201060004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1470025" y="1628775"/>
            <a:ext cx="41719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117475" y="4944745"/>
            <a:ext cx="47548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蓝鲸游动的功率可达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350kW</a:t>
            </a:r>
          </a:p>
        </p:txBody>
      </p:sp>
      <p:pic>
        <p:nvPicPr>
          <p:cNvPr id="25603" name="Picture 3" descr="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78600" y="0"/>
            <a:ext cx="5086985" cy="4376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2"/>
          <p:cNvSpPr txBox="1"/>
          <p:nvPr/>
        </p:nvSpPr>
        <p:spPr>
          <a:xfrm>
            <a:off x="6961506" y="4566285"/>
            <a:ext cx="432117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电力机车功率约为 </a:t>
            </a:r>
            <a:r>
              <a:rPr lang="en-US" altLang="zh-CN" sz="32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4200kW</a:t>
            </a:r>
          </a:p>
        </p:txBody>
      </p:sp>
      <p:pic>
        <p:nvPicPr>
          <p:cNvPr id="28675" name="Picture 2" descr="20068241435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60" y="309245"/>
            <a:ext cx="5178425" cy="4067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Text Box 2"/>
          <p:cNvSpPr txBox="1"/>
          <p:nvPr/>
        </p:nvSpPr>
        <p:spPr>
          <a:xfrm>
            <a:off x="1524000" y="96838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方正水柱简体" pitchFamily="2" charset="-122"/>
              </a:rPr>
              <a:t>探究体验：</a:t>
            </a:r>
          </a:p>
        </p:txBody>
      </p:sp>
      <p:sp>
        <p:nvSpPr>
          <p:cNvPr id="871427" name="Text Box 3"/>
          <p:cNvSpPr txBox="1"/>
          <p:nvPr/>
        </p:nvSpPr>
        <p:spPr>
          <a:xfrm>
            <a:off x="3581400" y="228600"/>
            <a:ext cx="1964055" cy="52197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提出问题：</a:t>
            </a:r>
          </a:p>
        </p:txBody>
      </p:sp>
      <p:sp>
        <p:nvSpPr>
          <p:cNvPr id="871428" name="Text Box 4"/>
          <p:cNvSpPr txBox="1"/>
          <p:nvPr/>
        </p:nvSpPr>
        <p:spPr>
          <a:xfrm>
            <a:off x="1524000" y="762000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引体向上是体育项目之一。引体向上时，双臂的拉力使身体上升，并对身体做功，请你用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体重磅、米尺、秒表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实验器材设计个方案测出某同学做引体向上的功率是多少？</a:t>
            </a:r>
          </a:p>
        </p:txBody>
      </p:sp>
      <p:sp>
        <p:nvSpPr>
          <p:cNvPr id="871429" name="Text Box 5"/>
          <p:cNvSpPr txBox="1"/>
          <p:nvPr/>
        </p:nvSpPr>
        <p:spPr>
          <a:xfrm>
            <a:off x="1981200" y="2274888"/>
            <a:ext cx="3032760" cy="52197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实验设计与步骤：</a:t>
            </a:r>
          </a:p>
        </p:txBody>
      </p:sp>
      <p:grpSp>
        <p:nvGrpSpPr>
          <p:cNvPr id="871430" name="Group 6"/>
          <p:cNvGrpSpPr/>
          <p:nvPr/>
        </p:nvGrpSpPr>
        <p:grpSpPr>
          <a:xfrm>
            <a:off x="2133600" y="4000500"/>
            <a:ext cx="3311525" cy="935038"/>
            <a:chOff x="567" y="2251"/>
            <a:chExt cx="2086" cy="589"/>
          </a:xfrm>
        </p:grpSpPr>
        <p:sp>
          <p:nvSpPr>
            <p:cNvPr id="44051" name="Text Box 7"/>
            <p:cNvSpPr txBox="1"/>
            <p:nvPr/>
          </p:nvSpPr>
          <p:spPr>
            <a:xfrm>
              <a:off x="567" y="2386"/>
              <a:ext cx="208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dirty="0">
                  <a:solidFill>
                    <a:srgbClr val="663300"/>
                  </a:solidFill>
                  <a:latin typeface="汉仪水滴体简" pitchFamily="1" charset="-122"/>
                  <a:ea typeface="汉仪水滴体简" pitchFamily="1" charset="-122"/>
                </a:rPr>
                <a:t>原理：</a:t>
              </a:r>
            </a:p>
          </p:txBody>
        </p:sp>
        <p:graphicFrame>
          <p:nvGraphicFramePr>
            <p:cNvPr id="44052" name="Object 8"/>
            <p:cNvGraphicFramePr>
              <a:graphicFrameLocks noChangeAspect="1"/>
            </p:cNvGraphicFramePr>
            <p:nvPr/>
          </p:nvGraphicFramePr>
          <p:xfrm>
            <a:off x="1138" y="2251"/>
            <a:ext cx="964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r:id="rId3" imgW="457200" imgH="393700" progId="Equation.3">
                    <p:embed/>
                  </p:oleObj>
                </mc:Choice>
                <mc:Fallback>
                  <p:oleObj r:id="rId3" imgW="457200" imgH="393700" progId="Equation.3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38" y="2251"/>
                          <a:ext cx="964" cy="5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1433" name="Group 9"/>
          <p:cNvGrpSpPr/>
          <p:nvPr/>
        </p:nvGrpSpPr>
        <p:grpSpPr>
          <a:xfrm>
            <a:off x="2209800" y="4914900"/>
            <a:ext cx="2954338" cy="1104900"/>
            <a:chOff x="657" y="2875"/>
            <a:chExt cx="1861" cy="696"/>
          </a:xfrm>
        </p:grpSpPr>
        <p:grpSp>
          <p:nvGrpSpPr>
            <p:cNvPr id="44047" name="Group 10"/>
            <p:cNvGrpSpPr/>
            <p:nvPr/>
          </p:nvGrpSpPr>
          <p:grpSpPr>
            <a:xfrm>
              <a:off x="657" y="2875"/>
              <a:ext cx="1815" cy="340"/>
              <a:chOff x="657" y="2875"/>
              <a:chExt cx="1815" cy="340"/>
            </a:xfrm>
          </p:grpSpPr>
          <p:sp>
            <p:nvSpPr>
              <p:cNvPr id="44049" name="Text Box 11"/>
              <p:cNvSpPr txBox="1"/>
              <p:nvPr/>
            </p:nvSpPr>
            <p:spPr>
              <a:xfrm>
                <a:off x="657" y="2886"/>
                <a:ext cx="34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zh-CN" altLang="en-US" sz="2800" b="1" dirty="0">
                    <a:solidFill>
                      <a:srgbClr val="6633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从</a:t>
                </a:r>
              </a:p>
            </p:txBody>
          </p:sp>
          <p:graphicFrame>
            <p:nvGraphicFramePr>
              <p:cNvPr id="44050" name="Object 12"/>
              <p:cNvGraphicFramePr>
                <a:graphicFrameLocks noChangeAspect="1"/>
              </p:cNvGraphicFramePr>
              <p:nvPr/>
            </p:nvGraphicFramePr>
            <p:xfrm>
              <a:off x="1111" y="2875"/>
              <a:ext cx="1361" cy="2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r:id="rId5" imgW="621665" imgH="177800" progId="Equation.3">
                      <p:embed/>
                    </p:oleObj>
                  </mc:Choice>
                  <mc:Fallback>
                    <p:oleObj r:id="rId5" imgW="621665" imgH="177800" progId="Equation.3">
                      <p:embed/>
                      <p:pic>
                        <p:nvPicPr>
                          <p:cNvPr id="0" name="图片 308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111" y="2875"/>
                            <a:ext cx="1361" cy="29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4048" name="Object 13"/>
            <p:cNvGraphicFramePr>
              <a:graphicFrameLocks noChangeAspect="1"/>
            </p:cNvGraphicFramePr>
            <p:nvPr/>
          </p:nvGraphicFramePr>
          <p:xfrm>
            <a:off x="1066" y="3247"/>
            <a:ext cx="1452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r:id="rId7" imgW="596900" imgH="177800" progId="Equation.3">
                    <p:embed/>
                  </p:oleObj>
                </mc:Choice>
                <mc:Fallback>
                  <p:oleObj r:id="rId7" imgW="596900" imgH="177800" progId="Equation.3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66" y="3247"/>
                          <a:ext cx="1452" cy="3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1438" name="Text Box 14"/>
          <p:cNvSpPr txBox="1"/>
          <p:nvPr/>
        </p:nvSpPr>
        <p:spPr>
          <a:xfrm>
            <a:off x="5562600" y="3962400"/>
            <a:ext cx="20631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需要测时间</a:t>
            </a:r>
            <a:r>
              <a:rPr lang="en-US" altLang="zh-CN" sz="2800" b="1" i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t</a:t>
            </a:r>
          </a:p>
        </p:txBody>
      </p:sp>
      <p:sp>
        <p:nvSpPr>
          <p:cNvPr id="871439" name="Rectangle 15"/>
          <p:cNvSpPr/>
          <p:nvPr/>
        </p:nvSpPr>
        <p:spPr>
          <a:xfrm>
            <a:off x="7759700" y="3962400"/>
            <a:ext cx="1689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---</a:t>
            </a:r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秒表</a:t>
            </a:r>
          </a:p>
        </p:txBody>
      </p:sp>
      <p:sp>
        <p:nvSpPr>
          <p:cNvPr id="871440" name="Text Box 16"/>
          <p:cNvSpPr txBox="1"/>
          <p:nvPr/>
        </p:nvSpPr>
        <p:spPr>
          <a:xfrm>
            <a:off x="5588000" y="4737100"/>
            <a:ext cx="22780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需要测重力</a:t>
            </a:r>
            <a:r>
              <a:rPr lang="en-US" altLang="zh-CN" sz="2800" b="1" i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G</a:t>
            </a:r>
          </a:p>
        </p:txBody>
      </p:sp>
      <p:sp>
        <p:nvSpPr>
          <p:cNvPr id="871441" name="Rectangle 17"/>
          <p:cNvSpPr/>
          <p:nvPr/>
        </p:nvSpPr>
        <p:spPr>
          <a:xfrm>
            <a:off x="7799388" y="4660900"/>
            <a:ext cx="16059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---</a:t>
            </a:r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体重磅</a:t>
            </a:r>
          </a:p>
        </p:txBody>
      </p:sp>
      <p:sp>
        <p:nvSpPr>
          <p:cNvPr id="871442" name="Text Box 18"/>
          <p:cNvSpPr txBox="1"/>
          <p:nvPr/>
        </p:nvSpPr>
        <p:spPr>
          <a:xfrm>
            <a:off x="5562600" y="5410200"/>
            <a:ext cx="39427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需要测身体上升的高度</a:t>
            </a:r>
            <a:r>
              <a:rPr lang="en-US" altLang="zh-CN" sz="2800" b="1" i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h</a:t>
            </a:r>
          </a:p>
        </p:txBody>
      </p:sp>
      <p:sp>
        <p:nvSpPr>
          <p:cNvPr id="871443" name="Rectangle 19"/>
          <p:cNvSpPr/>
          <p:nvPr/>
        </p:nvSpPr>
        <p:spPr>
          <a:xfrm>
            <a:off x="7696200" y="5969000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---</a:t>
            </a:r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米尺</a:t>
            </a:r>
            <a:r>
              <a:rPr lang="en-US" altLang="zh-CN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刻度尺</a:t>
            </a:r>
            <a:r>
              <a:rPr lang="en-US" altLang="zh-CN" sz="2800" b="1" dirty="0">
                <a:solidFill>
                  <a:srgbClr val="6633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)</a:t>
            </a:r>
          </a:p>
        </p:txBody>
      </p:sp>
      <p:sp>
        <p:nvSpPr>
          <p:cNvPr id="871444" name="Text Box 20"/>
          <p:cNvSpPr txBox="1"/>
          <p:nvPr/>
        </p:nvSpPr>
        <p:spPr>
          <a:xfrm>
            <a:off x="1981200" y="2863850"/>
            <a:ext cx="81978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CC00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温馨提示</a:t>
            </a:r>
            <a:r>
              <a:rPr lang="en-US" altLang="zh-CN" sz="2800" b="1" dirty="0">
                <a:solidFill>
                  <a:srgbClr val="CC00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: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实验的原理是什么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?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需要测量哪些物理量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?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如何测量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1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7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7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7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6" grpId="0"/>
      <p:bldP spid="871427" grpId="0" bldLvl="0" animBg="1"/>
      <p:bldP spid="871428" grpId="0"/>
      <p:bldP spid="871429" grpId="0" bldLvl="0" animBg="1"/>
      <p:bldP spid="871438" grpId="0"/>
      <p:bldP spid="871439" grpId="0"/>
      <p:bldP spid="871440" grpId="0"/>
      <p:bldP spid="871442" grpId="0"/>
      <p:bldP spid="871443" grpId="0"/>
      <p:bldP spid="8714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1" y="2392363"/>
            <a:ext cx="8372475" cy="1322388"/>
            <a:chOff x="864" y="1248"/>
            <a:chExt cx="4752" cy="833"/>
          </a:xfrm>
        </p:grpSpPr>
        <p:sp>
          <p:nvSpPr>
            <p:cNvPr id="24590" name="Rectangle 3"/>
            <p:cNvSpPr/>
            <p:nvPr/>
          </p:nvSpPr>
          <p:spPr>
            <a:xfrm>
              <a:off x="864" y="1248"/>
              <a:ext cx="4752" cy="8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已知：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t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2min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120s  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W</a:t>
              </a: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         </a:t>
              </a:r>
              <a:r>
                <a:rPr lang="en-US" altLang="zh-CN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J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求：</a:t>
              </a:r>
              <a:r>
                <a:rPr lang="en-US" altLang="zh-CN" sz="3200" b="1" i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P</a:t>
              </a:r>
            </a:p>
          </p:txBody>
        </p:sp>
        <p:pic>
          <p:nvPicPr>
            <p:cNvPr id="24591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8" y="1248"/>
              <a:ext cx="768" cy="3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79" name="Rectangle 5"/>
          <p:cNvSpPr/>
          <p:nvPr/>
        </p:nvSpPr>
        <p:spPr>
          <a:xfrm>
            <a:off x="334963" y="787400"/>
            <a:ext cx="115220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just"/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一台机器用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分钟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时间做了          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的功，这台机器的功率是多少？</a:t>
            </a: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91" y="765175"/>
            <a:ext cx="1920875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6" y="4759325"/>
            <a:ext cx="6518275" cy="133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8" name="Rectangle 8"/>
          <p:cNvSpPr/>
          <p:nvPr/>
        </p:nvSpPr>
        <p:spPr>
          <a:xfrm>
            <a:off x="1455738" y="6126163"/>
            <a:ext cx="7713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答：这台机械的功率是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500W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</a:p>
        </p:txBody>
      </p:sp>
      <p:sp>
        <p:nvSpPr>
          <p:cNvPr id="30729" name="Rectangle 9"/>
          <p:cNvSpPr/>
          <p:nvPr/>
        </p:nvSpPr>
        <p:spPr>
          <a:xfrm>
            <a:off x="1295400" y="395605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解：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2351088" y="3886200"/>
            <a:ext cx="2530475" cy="919163"/>
            <a:chOff x="1008" y="2448"/>
            <a:chExt cx="1856" cy="579"/>
          </a:xfrm>
        </p:grpSpPr>
        <p:sp>
          <p:nvSpPr>
            <p:cNvPr id="24588" name="Text Box 11"/>
            <p:cNvSpPr txBox="1"/>
            <p:nvPr/>
          </p:nvSpPr>
          <p:spPr>
            <a:xfrm>
              <a:off x="1008" y="2544"/>
              <a:ext cx="18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由       得</a:t>
              </a:r>
            </a:p>
          </p:txBody>
        </p:sp>
        <p:pic>
          <p:nvPicPr>
            <p:cNvPr id="24589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2" y="2448"/>
              <a:ext cx="672" cy="5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文本框 3"/>
          <p:cNvSpPr txBox="1"/>
          <p:nvPr/>
        </p:nvSpPr>
        <p:spPr>
          <a:xfrm>
            <a:off x="556895" y="12001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例题一：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/>
          <p:nvPr/>
        </p:nvSpPr>
        <p:spPr>
          <a:xfrm>
            <a:off x="334963" y="787400"/>
            <a:ext cx="11522075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just"/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起重机用钢绳吊起一个重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10000N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的货物，在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10s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内沿竖直方向上匀速上升</a:t>
            </a:r>
            <a:r>
              <a:rPr lang="en-US" altLang="zh-CN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10m,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求：钢绳拉起重物的功率是多少？</a:t>
            </a:r>
          </a:p>
        </p:txBody>
      </p:sp>
      <p:sp>
        <p:nvSpPr>
          <p:cNvPr id="27651" name="Rectangle 3"/>
          <p:cNvSpPr/>
          <p:nvPr/>
        </p:nvSpPr>
        <p:spPr>
          <a:xfrm>
            <a:off x="1287463" y="6202363"/>
            <a:ext cx="92678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答：钢绳拉起重物的功率为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32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W.</a:t>
            </a:r>
          </a:p>
          <a:p>
            <a:pPr eaLnBrk="0" hangingPunct="0"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Rectangle 4"/>
          <p:cNvSpPr/>
          <p:nvPr/>
        </p:nvSpPr>
        <p:spPr>
          <a:xfrm>
            <a:off x="1452563" y="395605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解：</a:t>
            </a:r>
          </a:p>
        </p:txBody>
      </p:sp>
      <p:sp>
        <p:nvSpPr>
          <p:cNvPr id="27653" name="Text Box 5"/>
          <p:cNvSpPr txBox="1"/>
          <p:nvPr/>
        </p:nvSpPr>
        <p:spPr>
          <a:xfrm>
            <a:off x="2286000" y="3857625"/>
            <a:ext cx="734853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W=Gh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=10</a:t>
            </a: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N×10m=10</a:t>
            </a:r>
            <a:r>
              <a:rPr lang="en-US" altLang="zh-CN" sz="4400" b="1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altLang="zh-CN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</a:t>
            </a:r>
          </a:p>
        </p:txBody>
      </p:sp>
      <p:sp>
        <p:nvSpPr>
          <p:cNvPr id="27654" name="Text Box 6"/>
          <p:cNvSpPr txBox="1"/>
          <p:nvPr/>
        </p:nvSpPr>
        <p:spPr>
          <a:xfrm>
            <a:off x="-1476374" y="2708275"/>
            <a:ext cx="112918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已知：</a:t>
            </a:r>
            <a:r>
              <a:rPr lang="en-US" altLang="zh-CN" sz="3200" b="1" dirty="0">
                <a:latin typeface="Times New Roman" panose="02020603050405020304" pitchFamily="18" charset="0"/>
              </a:rPr>
              <a:t>G=10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sz="3200" b="1" dirty="0">
                <a:latin typeface="Times New Roman" panose="02020603050405020304" pitchFamily="18" charset="0"/>
              </a:rPr>
              <a:t>N,  t=10s</a:t>
            </a:r>
            <a:r>
              <a:rPr lang="zh-CN" altLang="en-US" sz="3200" b="1" dirty="0">
                <a:latin typeface="Times New Roman" panose="02020603050405020304" pitchFamily="18" charset="0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</a:rPr>
              <a:t>h=10m</a:t>
            </a:r>
          </a:p>
        </p:txBody>
      </p:sp>
      <p:sp>
        <p:nvSpPr>
          <p:cNvPr id="27655" name="Text Box 7"/>
          <p:cNvSpPr txBox="1"/>
          <p:nvPr/>
        </p:nvSpPr>
        <p:spPr>
          <a:xfrm>
            <a:off x="-1254125" y="3284538"/>
            <a:ext cx="66246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求：</a:t>
            </a:r>
            <a:r>
              <a:rPr lang="en-US" altLang="zh-CN" sz="3200" b="1" dirty="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56" name="Text Box 8"/>
          <p:cNvSpPr txBox="1"/>
          <p:nvPr/>
        </p:nvSpPr>
        <p:spPr>
          <a:xfrm>
            <a:off x="2205038" y="4929188"/>
            <a:ext cx="7891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P=W/t</a:t>
            </a:r>
            <a:r>
              <a:rPr lang="en-US" altLang="zh-CN" sz="4400" b="1" dirty="0">
                <a:latin typeface="Times New Roman" panose="02020603050405020304" pitchFamily="18" charset="0"/>
              </a:rPr>
              <a:t>=10</a:t>
            </a:r>
            <a:r>
              <a:rPr lang="en-US" altLang="zh-CN" sz="4400" b="1" baseline="30000" dirty="0">
                <a:latin typeface="Times New Roman" panose="02020603050405020304" pitchFamily="18" charset="0"/>
              </a:rPr>
              <a:t>5</a:t>
            </a:r>
            <a:r>
              <a:rPr lang="en-US" altLang="zh-CN" sz="4400" b="1" dirty="0">
                <a:latin typeface="Times New Roman" panose="02020603050405020304" pitchFamily="18" charset="0"/>
              </a:rPr>
              <a:t>J/10s=10</a:t>
            </a:r>
            <a:r>
              <a:rPr lang="en-US" altLang="zh-CN" sz="4400" b="1" baseline="30000" dirty="0">
                <a:latin typeface="Times New Roman" panose="02020603050405020304" pitchFamily="18" charset="0"/>
              </a:rPr>
              <a:t>4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6895" y="120015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/>
              <a:t>例题二：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/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/>
          <p:nvPr/>
        </p:nvSpPr>
        <p:spPr>
          <a:xfrm>
            <a:off x="-165099" y="1052513"/>
            <a:ext cx="1269047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just" eaLnBrk="0" hangingPunct="0"/>
            <a:r>
              <a:rPr lang="en-US" altLang="zh-CN" sz="4000" b="1" dirty="0">
                <a:latin typeface="Times New Roman" panose="02020603050405020304" pitchFamily="18" charset="0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</a:rPr>
              <a:t>：使用机械做功时，下面说法正确的是： （	</a:t>
            </a:r>
            <a:r>
              <a:rPr lang="en-US" altLang="zh-CN" sz="4000" b="1" dirty="0">
                <a:latin typeface="Times New Roman" panose="02020603050405020304" pitchFamily="18" charset="0"/>
              </a:rPr>
              <a:t>)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 indent="266700" algn="just" eaLnBrk="0" hangingPunct="0"/>
            <a:endParaRPr lang="en-US" altLang="zh-CN" sz="4000" b="1" dirty="0">
              <a:latin typeface="Times New Roman" panose="02020603050405020304" pitchFamily="18" charset="0"/>
            </a:endParaRPr>
          </a:p>
          <a:p>
            <a:pPr indent="266700" algn="just" eaLnBrk="0" hangingPunct="0"/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A</a:t>
            </a:r>
            <a:r>
              <a:rPr lang="zh-CN" altLang="en-US" sz="4000" b="1" dirty="0">
                <a:latin typeface="Times New Roman" panose="02020603050405020304" pitchFamily="18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功率大</a:t>
            </a:r>
            <a:r>
              <a:rPr lang="zh-CN" altLang="en-US" sz="4000" b="1" dirty="0">
                <a:latin typeface="Times New Roman" panose="02020603050405020304" pitchFamily="18" charset="0"/>
              </a:rPr>
              <a:t>的机器一定比功率小的机器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做功多</a:t>
            </a:r>
            <a:r>
              <a:rPr lang="zh-CN" altLang="en-US" sz="4000" b="1" dirty="0">
                <a:latin typeface="Times New Roman" panose="02020603050405020304" pitchFamily="18" charset="0"/>
              </a:rPr>
              <a:t>；</a:t>
            </a:r>
          </a:p>
          <a:p>
            <a:pPr indent="266700" algn="just" eaLnBrk="0" hangingPunct="0"/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B</a:t>
            </a:r>
            <a:r>
              <a:rPr lang="zh-CN" altLang="en-US" sz="4000" b="1" dirty="0">
                <a:latin typeface="Times New Roman" panose="02020603050405020304" pitchFamily="18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功率大</a:t>
            </a:r>
            <a:r>
              <a:rPr lang="zh-CN" altLang="en-US" sz="4000" b="1" dirty="0">
                <a:latin typeface="Times New Roman" panose="02020603050405020304" pitchFamily="18" charset="0"/>
              </a:rPr>
              <a:t>的机器一定比功率小的机器做功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时间少</a:t>
            </a:r>
            <a:r>
              <a:rPr lang="zh-CN" altLang="en-US" sz="4000" b="1" dirty="0">
                <a:latin typeface="Times New Roman" panose="02020603050405020304" pitchFamily="18" charset="0"/>
              </a:rPr>
              <a:t>；</a:t>
            </a:r>
          </a:p>
          <a:p>
            <a:pPr indent="266700" algn="just" eaLnBrk="0" hangingPunct="0"/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C</a:t>
            </a:r>
            <a:r>
              <a:rPr lang="zh-CN" altLang="en-US" sz="4000" b="1" dirty="0">
                <a:latin typeface="Times New Roman" panose="02020603050405020304" pitchFamily="18" charset="0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功率小</a:t>
            </a:r>
            <a:r>
              <a:rPr lang="zh-CN" altLang="en-US" sz="4000" b="1" dirty="0">
                <a:latin typeface="Times New Roman" panose="02020603050405020304" pitchFamily="18" charset="0"/>
              </a:rPr>
              <a:t>的机器一定比功率大的机器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做功慢</a:t>
            </a:r>
            <a:r>
              <a:rPr lang="zh-CN" altLang="en-US" sz="4000" b="1" dirty="0">
                <a:latin typeface="Times New Roman" panose="02020603050405020304" pitchFamily="18" charset="0"/>
              </a:rPr>
              <a:t>；</a:t>
            </a:r>
          </a:p>
          <a:p>
            <a:pPr indent="266700" algn="just" eaLnBrk="0" hangingPunct="0"/>
            <a:r>
              <a:rPr lang="zh-CN" altLang="en-US" sz="4000" b="1" dirty="0">
                <a:latin typeface="Times New Roman" panose="02020603050405020304" pitchFamily="18" charset="0"/>
              </a:rPr>
              <a:t>（</a:t>
            </a:r>
            <a:r>
              <a:rPr lang="en-US" altLang="zh-CN" sz="4000" b="1" dirty="0">
                <a:latin typeface="Times New Roman" panose="02020603050405020304" pitchFamily="18" charset="0"/>
              </a:rPr>
              <a:t>D</a:t>
            </a:r>
            <a:r>
              <a:rPr lang="zh-CN" altLang="en-US" sz="4000" b="1" dirty="0">
                <a:latin typeface="Times New Roman" panose="02020603050405020304" pitchFamily="18" charset="0"/>
              </a:rPr>
              <a:t>）以上说法都不对．</a:t>
            </a:r>
          </a:p>
        </p:txBody>
      </p:sp>
      <p:sp>
        <p:nvSpPr>
          <p:cNvPr id="29699" name="Text Box 3"/>
          <p:cNvSpPr txBox="1"/>
          <p:nvPr/>
        </p:nvSpPr>
        <p:spPr>
          <a:xfrm>
            <a:off x="9382126" y="1071563"/>
            <a:ext cx="8731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3333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5604" name="Picture 4" descr="练一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63" y="0"/>
            <a:ext cx="1849438" cy="70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天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76" y="260350"/>
            <a:ext cx="1150937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天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20026" y="219075"/>
            <a:ext cx="1027112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1054101" y="2276475"/>
            <a:ext cx="100361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已知：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V= 50m</a:t>
            </a:r>
            <a:r>
              <a:rPr lang="en-US" altLang="zh-CN" sz="2800" b="1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, ρ</a:t>
            </a:r>
            <a:r>
              <a:rPr lang="zh-CN" altLang="en-US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＝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1×10</a:t>
            </a:r>
            <a:r>
              <a:rPr lang="en-US" altLang="zh-CN" sz="2800" b="1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kg/m</a:t>
            </a:r>
            <a:r>
              <a:rPr lang="en-US" altLang="zh-CN" sz="2800" b="1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          h=30m, t=1h=3600s, g=10N/kg</a:t>
            </a:r>
            <a:endParaRPr lang="en-US" altLang="zh-CN" sz="2400" b="1" baseline="30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1095375" y="3419475"/>
            <a:ext cx="3079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求：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w</a:t>
            </a:r>
            <a:r>
              <a:rPr lang="zh-CN" altLang="en-US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P</a:t>
            </a:r>
            <a:endParaRPr lang="en-US" altLang="zh-CN" sz="2400" b="1" baseline="30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1022351" y="3871913"/>
            <a:ext cx="13604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33"/>
                </a:solidFill>
                <a:latin typeface="Tahoma" panose="020B0604030504040204" pitchFamily="34" charset="0"/>
              </a:rPr>
              <a:t>解：</a:t>
            </a:r>
          </a:p>
        </p:txBody>
      </p:sp>
      <p:sp>
        <p:nvSpPr>
          <p:cNvPr id="31749" name="Text Box 5"/>
          <p:cNvSpPr txBox="1"/>
          <p:nvPr/>
        </p:nvSpPr>
        <p:spPr>
          <a:xfrm>
            <a:off x="1928813" y="4014788"/>
            <a:ext cx="89836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m=ρV</a:t>
            </a:r>
            <a:r>
              <a:rPr lang="en-US" altLang="zh-CN" sz="2400" b="1" dirty="0">
                <a:latin typeface="Tahoma" panose="020B0604030504040204" pitchFamily="34" charset="0"/>
              </a:rPr>
              <a:t>= 1×10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3</a:t>
            </a:r>
            <a:r>
              <a:rPr lang="en-US" altLang="zh-CN" sz="2400" b="1" dirty="0">
                <a:latin typeface="Tahoma" panose="020B0604030504040204" pitchFamily="34" charset="0"/>
              </a:rPr>
              <a:t>kg/m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3</a:t>
            </a:r>
            <a:r>
              <a:rPr lang="en-US" altLang="zh-CN" sz="2400" b="1" dirty="0">
                <a:latin typeface="Tahoma" panose="020B0604030504040204" pitchFamily="34" charset="0"/>
              </a:rPr>
              <a:t>× </a:t>
            </a:r>
            <a:r>
              <a:rPr lang="en-US" altLang="zh-CN" b="1" dirty="0">
                <a:latin typeface="Tahoma" panose="020B0604030504040204" pitchFamily="34" charset="0"/>
              </a:rPr>
              <a:t> </a:t>
            </a:r>
            <a:r>
              <a:rPr lang="en-US" altLang="zh-CN" sz="2400" b="1" dirty="0">
                <a:latin typeface="Tahoma" panose="020B0604030504040204" pitchFamily="34" charset="0"/>
              </a:rPr>
              <a:t>50m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3</a:t>
            </a:r>
            <a:r>
              <a:rPr lang="en-US" altLang="zh-CN" b="1" dirty="0">
                <a:latin typeface="Tahoma" panose="020B0604030504040204" pitchFamily="34" charset="0"/>
              </a:rPr>
              <a:t>=</a:t>
            </a:r>
            <a:r>
              <a:rPr lang="en-US" altLang="zh-CN" sz="2400" b="1" dirty="0">
                <a:latin typeface="Tahoma" panose="020B0604030504040204" pitchFamily="34" charset="0"/>
              </a:rPr>
              <a:t>5×10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4</a:t>
            </a:r>
            <a:r>
              <a:rPr lang="en-US" altLang="zh-CN" sz="2400" b="1" dirty="0">
                <a:latin typeface="Tahoma" panose="020B0604030504040204" pitchFamily="34" charset="0"/>
              </a:rPr>
              <a:t>kg</a:t>
            </a:r>
          </a:p>
        </p:txBody>
      </p:sp>
      <p:sp>
        <p:nvSpPr>
          <p:cNvPr id="31750" name="Text Box 6"/>
          <p:cNvSpPr txBox="1"/>
          <p:nvPr/>
        </p:nvSpPr>
        <p:spPr>
          <a:xfrm>
            <a:off x="1928813" y="4494213"/>
            <a:ext cx="89836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Tahoma" panose="020B0604030504040204" pitchFamily="34" charset="0"/>
              </a:rPr>
              <a:t>G=mg</a:t>
            </a:r>
            <a:r>
              <a:rPr lang="en-US" altLang="zh-CN" sz="2400" b="1" dirty="0">
                <a:latin typeface="Tahoma" panose="020B0604030504040204" pitchFamily="34" charset="0"/>
              </a:rPr>
              <a:t>= 5×10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4</a:t>
            </a:r>
            <a:r>
              <a:rPr lang="en-US" altLang="zh-CN" sz="2400" b="1" dirty="0">
                <a:latin typeface="Tahoma" panose="020B0604030504040204" pitchFamily="34" charset="0"/>
              </a:rPr>
              <a:t>kg×10N/kg</a:t>
            </a:r>
            <a:r>
              <a:rPr lang="en-US" altLang="zh-CN" b="1" dirty="0">
                <a:latin typeface="Tahoma" panose="020B0604030504040204" pitchFamily="34" charset="0"/>
              </a:rPr>
              <a:t>=</a:t>
            </a:r>
            <a:r>
              <a:rPr lang="en-US" altLang="zh-CN" sz="2400" b="1" dirty="0">
                <a:latin typeface="Tahoma" panose="020B0604030504040204" pitchFamily="34" charset="0"/>
              </a:rPr>
              <a:t>5×10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5</a:t>
            </a:r>
            <a:r>
              <a:rPr lang="en-US" altLang="zh-CN" sz="2400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31751" name="Text Box 7"/>
          <p:cNvSpPr txBox="1"/>
          <p:nvPr/>
        </p:nvSpPr>
        <p:spPr>
          <a:xfrm>
            <a:off x="1928813" y="4997450"/>
            <a:ext cx="89836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W=Gh</a:t>
            </a:r>
            <a:r>
              <a:rPr lang="en-US" altLang="zh-CN" sz="2400" b="1" dirty="0">
                <a:latin typeface="Tahoma" panose="020B0604030504040204" pitchFamily="34" charset="0"/>
              </a:rPr>
              <a:t>= 5×10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5</a:t>
            </a:r>
            <a:r>
              <a:rPr lang="en-US" altLang="zh-CN" sz="2400" b="1" dirty="0">
                <a:latin typeface="Tahoma" panose="020B0604030504040204" pitchFamily="34" charset="0"/>
              </a:rPr>
              <a:t>N× 30m</a:t>
            </a:r>
            <a:r>
              <a:rPr lang="en-US" altLang="zh-CN" b="1" dirty="0">
                <a:latin typeface="Tahoma" panose="020B0604030504040204" pitchFamily="34" charset="0"/>
              </a:rPr>
              <a:t>=</a:t>
            </a:r>
            <a:r>
              <a:rPr lang="en-US" altLang="zh-CN" sz="2400" b="1" dirty="0">
                <a:latin typeface="Tahoma" panose="020B0604030504040204" pitchFamily="34" charset="0"/>
              </a:rPr>
              <a:t>1.5×10</a:t>
            </a:r>
            <a:r>
              <a:rPr lang="en-US" altLang="zh-CN" sz="2800" b="1" baseline="30000" dirty="0">
                <a:latin typeface="Tahoma" panose="020B0604030504040204" pitchFamily="34" charset="0"/>
              </a:rPr>
              <a:t>7</a:t>
            </a:r>
            <a:r>
              <a:rPr lang="en-US" altLang="zh-CN" sz="2400" b="1" dirty="0">
                <a:latin typeface="Tahoma" panose="020B0604030504040204" pitchFamily="34" charset="0"/>
              </a:rPr>
              <a:t>J</a:t>
            </a:r>
          </a:p>
        </p:txBody>
      </p:sp>
      <p:sp>
        <p:nvSpPr>
          <p:cNvPr id="31752" name="Text Box 8"/>
          <p:cNvSpPr txBox="1"/>
          <p:nvPr/>
        </p:nvSpPr>
        <p:spPr>
          <a:xfrm>
            <a:off x="1336675" y="6392863"/>
            <a:ext cx="73517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ahoma" panose="020B0604030504040204" pitchFamily="34" charset="0"/>
              </a:rPr>
              <a:t>答：水泵的功率应不小于</a:t>
            </a:r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4.2kW</a:t>
            </a:r>
            <a:r>
              <a:rPr lang="en-US" altLang="zh-CN" sz="2400" b="1" dirty="0"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27657" name="Picture 9" descr="0031_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751" y="7772400"/>
            <a:ext cx="681037" cy="525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Text Box 10"/>
          <p:cNvSpPr txBox="1"/>
          <p:nvPr/>
        </p:nvSpPr>
        <p:spPr>
          <a:xfrm>
            <a:off x="623888" y="782638"/>
            <a:ext cx="112331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：用一台水泵把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50m</a:t>
            </a:r>
            <a:r>
              <a:rPr lang="en-US" altLang="zh-CN" sz="3200" b="1" baseline="30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的水提升到距水面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30m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的水箱，水泵需做多少功？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若完成这些功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h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，这台水泵的功率是多少瓦？合多少千瓦？</a:t>
            </a:r>
            <a:endParaRPr lang="zh-CN" altLang="en-US" sz="3200" b="1" baseline="30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5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76" y="5441950"/>
            <a:ext cx="8202612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练一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63" y="9525"/>
            <a:ext cx="1849438" cy="70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13" descr="天使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976" y="88900"/>
            <a:ext cx="1150937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14" descr="天使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820026" y="47625"/>
            <a:ext cx="1027112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" fill="hold"/>
                                        <p:tgtEl>
                                          <p:spTgt spid="317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  <p:bldP spid="31750" grpId="0"/>
      <p:bldP spid="31751" grpId="0"/>
      <p:bldP spid="317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623888" y="1143000"/>
            <a:ext cx="1082357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：抽水机每秒钟能把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20kg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水抽到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15m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高处，它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30s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所做的功是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____J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，该抽水机的功率为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____W</a:t>
            </a:r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(g=10N/kg)</a:t>
            </a:r>
            <a:r>
              <a:rPr lang="zh-CN" altLang="en-US" sz="2800" b="1" dirty="0">
                <a:latin typeface="Tahoma" panose="020B0604030504040204" pitchFamily="34" charset="0"/>
              </a:rPr>
              <a:t>　</a:t>
            </a:r>
          </a:p>
        </p:txBody>
      </p:sp>
      <p:sp>
        <p:nvSpPr>
          <p:cNvPr id="32771" name="Text Box 3"/>
          <p:cNvSpPr txBox="1"/>
          <p:nvPr/>
        </p:nvSpPr>
        <p:spPr>
          <a:xfrm>
            <a:off x="881063" y="4143375"/>
            <a:ext cx="127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33"/>
                </a:solidFill>
                <a:latin typeface="Tahoma" panose="020B0604030504040204" pitchFamily="34" charset="0"/>
              </a:rPr>
              <a:t>3000</a:t>
            </a:r>
          </a:p>
        </p:txBody>
      </p:sp>
      <p:sp>
        <p:nvSpPr>
          <p:cNvPr id="32772" name="Text Box 4"/>
          <p:cNvSpPr txBox="1"/>
          <p:nvPr/>
        </p:nvSpPr>
        <p:spPr>
          <a:xfrm>
            <a:off x="952501" y="3284538"/>
            <a:ext cx="17668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33"/>
                </a:solidFill>
                <a:latin typeface="Tahoma" panose="020B0604030504040204" pitchFamily="34" charset="0"/>
              </a:rPr>
              <a:t>90000</a:t>
            </a:r>
            <a:endParaRPr lang="en-US" altLang="zh-CN" sz="2400" b="1" baseline="44000" dirty="0">
              <a:solidFill>
                <a:srgbClr val="FF3333"/>
              </a:solidFill>
              <a:latin typeface="Tahoma" panose="020B0604030504040204" pitchFamily="34" charset="0"/>
            </a:endParaRPr>
          </a:p>
        </p:txBody>
      </p:sp>
      <p:pic>
        <p:nvPicPr>
          <p:cNvPr id="28677" name="Picture 5" descr="练一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63" y="174625"/>
            <a:ext cx="1849438" cy="70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天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976" y="434975"/>
            <a:ext cx="1150937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天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20026" y="393700"/>
            <a:ext cx="1027112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"/>
          <p:cNvSpPr txBox="1"/>
          <p:nvPr/>
        </p:nvSpPr>
        <p:spPr>
          <a:xfrm>
            <a:off x="2076925" y="1714433"/>
            <a:ext cx="7914363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第四节  做功的快慢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60325"/>
            <a:ext cx="5082540" cy="374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3"/>
          <p:cNvSpPr txBox="1"/>
          <p:nvPr/>
        </p:nvSpPr>
        <p:spPr>
          <a:xfrm>
            <a:off x="1348105" y="2737485"/>
            <a:ext cx="457454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用起重机在</a:t>
            </a:r>
            <a:r>
              <a:rPr lang="en-US" altLang="zh-CN" sz="2800" b="1" dirty="0">
                <a:latin typeface="Times New Roman" panose="02020603050405020304" pitchFamily="18" charset="0"/>
              </a:rPr>
              <a:t>20s</a:t>
            </a:r>
            <a:r>
              <a:rPr lang="zh-CN" altLang="en-US" sz="2800" b="1" dirty="0">
                <a:latin typeface="Times New Roman" panose="02020603050405020304" pitchFamily="18" charset="0"/>
              </a:rPr>
              <a:t>内把重为</a:t>
            </a:r>
            <a:r>
              <a:rPr lang="en-US" altLang="zh-CN" sz="2800" b="1" dirty="0">
                <a:latin typeface="Times New Roman" panose="02020603050405020304" pitchFamily="18" charset="0"/>
              </a:rPr>
              <a:t>2000</a:t>
            </a:r>
            <a:r>
              <a:rPr lang="zh-CN" altLang="en-US" sz="2800" b="1" dirty="0">
                <a:latin typeface="Times New Roman" panose="02020603050405020304" pitchFamily="18" charset="0"/>
              </a:rPr>
              <a:t>大件建筑材料吊起</a:t>
            </a:r>
            <a:r>
              <a:rPr lang="en-US" altLang="zh-CN" sz="2800" b="1" dirty="0">
                <a:latin typeface="Times New Roman" panose="02020603050405020304" pitchFamily="18" charset="0"/>
              </a:rPr>
              <a:t>10m</a:t>
            </a:r>
          </a:p>
          <a:p>
            <a:pPr>
              <a:spcBef>
                <a:spcPct val="50000"/>
              </a:spcBef>
            </a:pPr>
            <a:endParaRPr lang="zh-CN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7615555" y="3894773"/>
            <a:ext cx="338455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滑轮在</a:t>
            </a:r>
            <a:r>
              <a:rPr lang="en-US" altLang="zh-CN" sz="2400" b="1" dirty="0">
                <a:latin typeface="Times New Roman" panose="02020603050405020304" pitchFamily="18" charset="0"/>
              </a:rPr>
              <a:t>10s</a:t>
            </a:r>
            <a:r>
              <a:rPr lang="zh-CN" altLang="en-US" sz="2400" b="1" dirty="0">
                <a:latin typeface="Times New Roman" panose="02020603050405020304" pitchFamily="18" charset="0"/>
              </a:rPr>
              <a:t>内把重为</a:t>
            </a:r>
            <a:r>
              <a:rPr lang="en-US" altLang="zh-CN" sz="2400" b="1" dirty="0">
                <a:latin typeface="Times New Roman" panose="02020603050405020304" pitchFamily="18" charset="0"/>
              </a:rPr>
              <a:t>200N</a:t>
            </a:r>
            <a:r>
              <a:rPr lang="zh-CN" altLang="en-US" sz="2400" b="1" dirty="0">
                <a:latin typeface="Times New Roman" panose="02020603050405020304" pitchFamily="18" charset="0"/>
              </a:rPr>
              <a:t>建筑材料吊起</a:t>
            </a:r>
            <a:r>
              <a:rPr lang="en-US" altLang="zh-CN" sz="2400" b="1" dirty="0">
                <a:latin typeface="Times New Roman" panose="02020603050405020304" pitchFamily="18" charset="0"/>
              </a:rPr>
              <a:t>10m</a:t>
            </a:r>
          </a:p>
          <a:p>
            <a:pPr>
              <a:spcBef>
                <a:spcPct val="50000"/>
              </a:spcBef>
            </a:pPr>
            <a:endParaRPr lang="zh-CN" altLang="en-US" sz="2400" i="1" dirty="0">
              <a:latin typeface="Times New Roman" panose="02020603050405020304" pitchFamily="18" charset="0"/>
            </a:endParaRPr>
          </a:p>
        </p:txBody>
      </p:sp>
      <p:pic>
        <p:nvPicPr>
          <p:cNvPr id="3077" name="Picture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55" y="260350"/>
            <a:ext cx="3930015" cy="232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6"/>
          <p:cNvSpPr txBox="1"/>
          <p:nvPr/>
        </p:nvSpPr>
        <p:spPr>
          <a:xfrm>
            <a:off x="1108710" y="4003675"/>
            <a:ext cx="5514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思考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：起重机和人哪个做功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多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4103" name="Text Box 7"/>
          <p:cNvSpPr txBox="1"/>
          <p:nvPr/>
        </p:nvSpPr>
        <p:spPr>
          <a:xfrm>
            <a:off x="950595" y="4985385"/>
            <a:ext cx="536892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思考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：起重机和人哪个做功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快</a:t>
            </a:r>
            <a:r>
              <a:rPr lang="zh-CN" altLang="en-US" sz="2800" b="1" dirty="0">
                <a:latin typeface="Times New Roman" panose="02020603050405020304" pitchFamily="18" charset="0"/>
              </a:rPr>
              <a:t>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   为什么？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60350" y="260350"/>
            <a:ext cx="1944688" cy="9350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活动１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509281609089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1125538"/>
            <a:ext cx="523557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200509261854191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663" y="1557338"/>
            <a:ext cx="523875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AutoShape 4"/>
          <p:cNvSpPr/>
          <p:nvPr/>
        </p:nvSpPr>
        <p:spPr>
          <a:xfrm>
            <a:off x="3143250" y="549275"/>
            <a:ext cx="3097213" cy="1871663"/>
          </a:xfrm>
          <a:prstGeom prst="wedgeEllipseCallout">
            <a:avLst>
              <a:gd name="adj1" fmla="val -61431"/>
              <a:gd name="adj2" fmla="val 2158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起重机做的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功多些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，起重机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做功快</a:t>
            </a:r>
          </a:p>
        </p:txBody>
      </p:sp>
      <p:sp>
        <p:nvSpPr>
          <p:cNvPr id="5125" name="AutoShape 5"/>
          <p:cNvSpPr/>
          <p:nvPr/>
        </p:nvSpPr>
        <p:spPr>
          <a:xfrm>
            <a:off x="7104063" y="0"/>
            <a:ext cx="3168650" cy="1584325"/>
          </a:xfrm>
          <a:prstGeom prst="wedgeEllipseCallout">
            <a:avLst>
              <a:gd name="adj1" fmla="val -23699"/>
              <a:gd name="adj2" fmla="val 780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人做功花费的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时间少</a:t>
            </a:r>
            <a:r>
              <a:rPr lang="zh-CN" alt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，人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做功快</a:t>
            </a:r>
          </a:p>
        </p:txBody>
      </p:sp>
      <p:sp>
        <p:nvSpPr>
          <p:cNvPr id="5126" name="Text Box 6"/>
          <p:cNvSpPr txBox="1"/>
          <p:nvPr/>
        </p:nvSpPr>
        <p:spPr>
          <a:xfrm>
            <a:off x="3000375" y="4581525"/>
            <a:ext cx="6696075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你同意他们的观点吗？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你的观点是怎样的？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25" grpId="0" bldLvl="0" animBg="1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549275"/>
            <a:ext cx="7047230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l" defTabSz="914400" eaLnBrk="1" hangingPunct="1">
              <a:buClrTx/>
              <a:buSzTx/>
              <a:defRPr/>
            </a:pPr>
            <a:r>
              <a:rPr kumimoji="0" lang="zh-CN" altLang="en-US" sz="54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方正水柱简体" pitchFamily="2" charset="-122"/>
                <a:cs typeface="+mn-cs"/>
              </a:rPr>
              <a:t>比较物体做功快慢时，</a:t>
            </a:r>
          </a:p>
          <a:p>
            <a:pPr marR="0" algn="l" defTabSz="914400" eaLnBrk="1" hangingPunct="1">
              <a:buClrTx/>
              <a:buSzTx/>
              <a:defRPr/>
            </a:pPr>
            <a:r>
              <a:rPr kumimoji="0" lang="zh-CN" altLang="en-US" sz="5400" b="1" kern="1200" cap="none" spc="0" normalizeH="0" baseline="0" noProof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方正水柱简体" pitchFamily="2" charset="-122"/>
                <a:cs typeface="+mn-cs"/>
              </a:rPr>
              <a:t>必须考虑两个因素：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927350" y="2708275"/>
            <a:ext cx="44710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l" defTabSz="914400" eaLnBrk="1" hangingPunct="1">
              <a:buClrTx/>
              <a:buSzTx/>
              <a:defRPr/>
            </a:pPr>
            <a:r>
              <a:rPr kumimoji="0" lang="zh-CN" altLang="en-US" sz="32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黄草简体" pitchFamily="2" charset="-122"/>
                <a:ea typeface="方正黄草简体" pitchFamily="2" charset="-122"/>
                <a:cs typeface="+mn-cs"/>
              </a:rPr>
              <a:t>一是：物体做了多少功</a:t>
            </a:r>
            <a:r>
              <a:rPr kumimoji="0" lang="en-US" sz="32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黄草简体" pitchFamily="2" charset="-122"/>
                <a:ea typeface="方正黄草简体" pitchFamily="2" charset="-122"/>
                <a:cs typeface="+mn-cs"/>
              </a:rPr>
              <a:t>W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40013" y="4076700"/>
            <a:ext cx="487934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l" defTabSz="914400" eaLnBrk="1" hangingPunct="1">
              <a:buClrTx/>
              <a:buSzTx/>
              <a:defRPr/>
            </a:pPr>
            <a:r>
              <a:rPr kumimoji="0" lang="zh-CN" altLang="en-US" sz="32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黄草简体" pitchFamily="2" charset="-122"/>
                <a:ea typeface="方正黄草简体" pitchFamily="2" charset="-122"/>
                <a:cs typeface="+mn-cs"/>
              </a:rPr>
              <a:t>二是：物体做功用的时间</a:t>
            </a:r>
            <a:r>
              <a:rPr kumimoji="0" lang="en-US" sz="32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黄草简体" pitchFamily="2" charset="-122"/>
                <a:ea typeface="方正黄草简体" pitchFamily="2" charset="-122"/>
                <a:cs typeface="+mn-cs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614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1524000" y="5013325"/>
            <a:ext cx="9144000" cy="583565"/>
          </a:xfrm>
          <a:prstGeom prst="rect">
            <a:avLst/>
          </a:prstGeom>
          <a:solidFill>
            <a:srgbClr val="99CC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同学们还记得怎样表示一个物体运动的快慢吗</a:t>
            </a:r>
            <a:r>
              <a:rPr lang="en-US" altLang="zh-CN" sz="3200" b="1" dirty="0">
                <a:latin typeface="Times New Roman" panose="02020603050405020304" pitchFamily="18" charset="0"/>
              </a:rPr>
              <a:t>?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1" name="Text Box 3"/>
          <p:cNvSpPr txBox="1"/>
          <p:nvPr/>
        </p:nvSpPr>
        <p:spPr>
          <a:xfrm>
            <a:off x="1524000" y="5805488"/>
            <a:ext cx="9144000" cy="645160"/>
          </a:xfrm>
          <a:prstGeom prst="rect">
            <a:avLst/>
          </a:prstGeom>
          <a:solidFill>
            <a:srgbClr val="99CCFF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要比较物体做功的快慢可采用什么方法？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92313" y="1412875"/>
            <a:ext cx="4043362" cy="3446463"/>
          </a:xfrm>
        </p:spPr>
      </p:pic>
      <p:pic>
        <p:nvPicPr>
          <p:cNvPr id="6149" name="Picture 5" descr="U508P115DT200609221350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63" y="1412875"/>
            <a:ext cx="4097337" cy="345598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0" name="Text Box 6"/>
          <p:cNvSpPr txBox="1"/>
          <p:nvPr/>
        </p:nvSpPr>
        <p:spPr>
          <a:xfrm>
            <a:off x="1524000" y="0"/>
            <a:ext cx="6769100" cy="1322070"/>
          </a:xfrm>
          <a:prstGeom prst="rect">
            <a:avLst/>
          </a:prstGeom>
          <a:solidFill>
            <a:srgbClr val="99CCFF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讨论</a:t>
            </a:r>
            <a:r>
              <a:rPr lang="zh-CN" altLang="en-US" sz="3200" b="1" dirty="0">
                <a:latin typeface="Times New Roman" panose="02020603050405020304" pitchFamily="18" charset="0"/>
              </a:rPr>
              <a:t>：用什么方法可以方便准确地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    表示物体做功的快慢呢？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334433" y="165100"/>
            <a:ext cx="4800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如何比较运动的快慢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20485" name="Text Box 5"/>
          <p:cNvSpPr txBox="1"/>
          <p:nvPr/>
        </p:nvSpPr>
        <p:spPr>
          <a:xfrm>
            <a:off x="6953251" y="190500"/>
            <a:ext cx="48979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如何比较做功的快慢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34433" y="933451"/>
            <a:ext cx="4762500" cy="16510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方法一：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时间相同</a:t>
            </a: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比较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运动路程的多少</a:t>
            </a:r>
            <a:r>
              <a:rPr kumimoji="0" lang="en-US" altLang="zh-CN" sz="3200" b="1" kern="1200" cap="none" spc="0" normalizeH="0" baseline="0" noProof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路程长的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运动快</a:t>
            </a:r>
            <a:r>
              <a:rPr kumimoji="0" lang="zh-CN" altLang="en-US" sz="3735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5751" y="4572000"/>
            <a:ext cx="4904317" cy="15684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方法二：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路程相同</a:t>
            </a: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比较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运动时间多少</a:t>
            </a:r>
            <a:r>
              <a:rPr kumimoji="0" lang="en-US" altLang="zh-CN" sz="3200" b="1" kern="1200" cap="none" spc="0" normalizeH="0" baseline="0" noProof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用时少的运动快。</a:t>
            </a:r>
          </a:p>
        </p:txBody>
      </p:sp>
      <p:sp>
        <p:nvSpPr>
          <p:cNvPr id="20488" name="Text Box 8"/>
          <p:cNvSpPr txBox="1"/>
          <p:nvPr/>
        </p:nvSpPr>
        <p:spPr>
          <a:xfrm>
            <a:off x="285751" y="2948517"/>
            <a:ext cx="4995333" cy="2021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比较单位时间内通过的路程</a:t>
            </a:r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路程长的运动快</a:t>
            </a: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373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9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64351" y="836084"/>
            <a:ext cx="4897967" cy="24307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方法一：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时间相同</a:t>
            </a: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比较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做功的多少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做功多的做功快。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0" lang="en-US" altLang="zh-CN" sz="3735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49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48500" y="4476751"/>
            <a:ext cx="4563533" cy="15684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方法二</a:t>
            </a: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: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做的功相同</a:t>
            </a:r>
            <a:r>
              <a:rPr kumimoji="0" lang="en-US" altLang="zh-CN" sz="3200" b="1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比较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做功时间多少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用时少的做功快。</a:t>
            </a:r>
          </a:p>
        </p:txBody>
      </p:sp>
      <p:sp>
        <p:nvSpPr>
          <p:cNvPr id="20491" name="Text Box 11">
            <a:hlinkClick r:id="rId3" action="ppaction://hlinksldjump"/>
          </p:cNvPr>
          <p:cNvSpPr txBox="1"/>
          <p:nvPr/>
        </p:nvSpPr>
        <p:spPr>
          <a:xfrm>
            <a:off x="6959600" y="2853267"/>
            <a:ext cx="48979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比较单位时间内所做的功，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做功多的做功快。</a:t>
            </a:r>
            <a:endParaRPr lang="en-US" altLang="zh-CN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493" name="AutoShape 13"/>
          <p:cNvSpPr/>
          <p:nvPr/>
        </p:nvSpPr>
        <p:spPr>
          <a:xfrm flipV="1">
            <a:off x="5334000" y="1428751"/>
            <a:ext cx="1238251" cy="190500"/>
          </a:xfrm>
          <a:prstGeom prst="notchedRightArrow">
            <a:avLst>
              <a:gd name="adj1" fmla="val 50000"/>
              <a:gd name="adj2" fmla="val 141224"/>
            </a:avLst>
          </a:prstGeom>
          <a:solidFill>
            <a:srgbClr val="FF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0494" name="AutoShape 14"/>
          <p:cNvSpPr/>
          <p:nvPr/>
        </p:nvSpPr>
        <p:spPr>
          <a:xfrm>
            <a:off x="5429251" y="3429000"/>
            <a:ext cx="1238249" cy="190500"/>
          </a:xfrm>
          <a:prstGeom prst="notchedRightArrow">
            <a:avLst>
              <a:gd name="adj1" fmla="val 50000"/>
              <a:gd name="adj2" fmla="val 141314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20495" name="AutoShape 15"/>
          <p:cNvSpPr/>
          <p:nvPr/>
        </p:nvSpPr>
        <p:spPr>
          <a:xfrm>
            <a:off x="5334000" y="5143500"/>
            <a:ext cx="1238251" cy="190500"/>
          </a:xfrm>
          <a:prstGeom prst="notchedRightArrow">
            <a:avLst>
              <a:gd name="adj1" fmla="val 50000"/>
              <a:gd name="adj2" fmla="val 125004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95751" y="3429000"/>
            <a:ext cx="1824567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速度</a:t>
            </a:r>
            <a:endParaRPr lang="zh-CN" altLang="en-US" sz="4265" dirty="0"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23500" y="3333751"/>
            <a:ext cx="1344084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功率</a:t>
            </a:r>
            <a:endParaRPr lang="zh-CN" altLang="en-US" sz="4265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3" grpId="0" bldLvl="0" animBg="1"/>
      <p:bldP spid="20494" grpId="0" bldLvl="0" animBg="1"/>
      <p:bldP spid="20495" grpId="0" bldLvl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/>
          <p:nvPr/>
        </p:nvSpPr>
        <p:spPr>
          <a:xfrm>
            <a:off x="831851" y="142875"/>
            <a:ext cx="102997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引入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功率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这一物理量，来表示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做功的快慢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1068387" y="1196975"/>
            <a:ext cx="1002823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定义：在物理学中，把一段时间内做的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功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与做功所用的这段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时间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比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叫做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功率，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用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来表示</a:t>
            </a:r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>
          <a:xfrm>
            <a:off x="7212013" y="2286000"/>
            <a:ext cx="2585314" cy="1903057"/>
            <a:chOff x="3021" y="2194"/>
            <a:chExt cx="1326" cy="1004"/>
          </a:xfrm>
        </p:grpSpPr>
        <p:sp>
          <p:nvSpPr>
            <p:cNvPr id="15378" name="AutoShape 11"/>
            <p:cNvSpPr>
              <a:spLocks noChangeAspect="1" noTextEdit="1"/>
            </p:cNvSpPr>
            <p:nvPr/>
          </p:nvSpPr>
          <p:spPr>
            <a:xfrm>
              <a:off x="3324" y="2375"/>
              <a:ext cx="991" cy="7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Rectangle 14"/>
            <p:cNvSpPr/>
            <p:nvPr/>
          </p:nvSpPr>
          <p:spPr>
            <a:xfrm>
              <a:off x="4123" y="2711"/>
              <a:ext cx="78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r>
                <a:rPr lang="en-US" altLang="zh-CN" sz="60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endPara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0" name="Rectangle 15"/>
            <p:cNvSpPr/>
            <p:nvPr/>
          </p:nvSpPr>
          <p:spPr>
            <a:xfrm>
              <a:off x="4086" y="2194"/>
              <a:ext cx="261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60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w</a:t>
              </a:r>
              <a:endPara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1" name="Rectangle 16"/>
            <p:cNvSpPr/>
            <p:nvPr/>
          </p:nvSpPr>
          <p:spPr>
            <a:xfrm>
              <a:off x="3458" y="2458"/>
              <a:ext cx="195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60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endPara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2" name="Rectangle 17"/>
            <p:cNvSpPr/>
            <p:nvPr/>
          </p:nvSpPr>
          <p:spPr>
            <a:xfrm>
              <a:off x="3695" y="2463"/>
              <a:ext cx="215" cy="4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6000" dirty="0">
                  <a:solidFill>
                    <a:srgbClr val="FF0000"/>
                  </a:solidFill>
                  <a:latin typeface="Symbol" panose="05050102010706020507" pitchFamily="18" charset="2"/>
                </a:rPr>
                <a:t>=</a:t>
              </a:r>
              <a:endPara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3" name="Rectangle 18"/>
            <p:cNvSpPr/>
            <p:nvPr/>
          </p:nvSpPr>
          <p:spPr>
            <a:xfrm>
              <a:off x="3021" y="2478"/>
              <a:ext cx="228" cy="2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3500" dirty="0">
                  <a:solidFill>
                    <a:srgbClr val="000000"/>
                  </a:solidFill>
                  <a:latin typeface="宋体" panose="02010600030101010101" pitchFamily="2" charset="-122"/>
                </a:rPr>
                <a:t>即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213" name="Line 21"/>
          <p:cNvSpPr/>
          <p:nvPr/>
        </p:nvSpPr>
        <p:spPr>
          <a:xfrm>
            <a:off x="4667251" y="3429000"/>
            <a:ext cx="1635125" cy="0"/>
          </a:xfrm>
          <a:prstGeom prst="line">
            <a:avLst/>
          </a:prstGeom>
          <a:ln w="762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25"/>
          <p:cNvGrpSpPr/>
          <p:nvPr/>
        </p:nvGrpSpPr>
        <p:grpSpPr>
          <a:xfrm>
            <a:off x="1016001" y="2571750"/>
            <a:ext cx="5051424" cy="1695450"/>
            <a:chOff x="340" y="2478"/>
            <a:chExt cx="3183" cy="1068"/>
          </a:xfrm>
        </p:grpSpPr>
        <p:sp>
          <p:nvSpPr>
            <p:cNvPr id="15374" name="Rectangle 9"/>
            <p:cNvSpPr/>
            <p:nvPr/>
          </p:nvSpPr>
          <p:spPr>
            <a:xfrm>
              <a:off x="340" y="2750"/>
              <a:ext cx="2359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2.</a:t>
              </a:r>
              <a:r>
                <a:rPr lang="zh-CN" altLang="en-US" sz="3200" b="1" dirty="0">
                  <a:latin typeface="Times New Roman" panose="02020603050405020304" pitchFamily="18" charset="0"/>
                </a:rPr>
                <a:t>表达式：</a:t>
              </a:r>
              <a:r>
                <a:rPr lang="zh-CN" altLang="en-US" sz="4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功率</a:t>
              </a:r>
              <a:r>
                <a:rPr lang="zh-CN" altLang="en-US" sz="4000" b="1" dirty="0">
                  <a:latin typeface="Times New Roman" panose="02020603050405020304" pitchFamily="18" charset="0"/>
                </a:rPr>
                <a:t>＝</a:t>
              </a:r>
              <a:r>
                <a:rPr lang="zh-CN" altLang="en-US" sz="3200" b="1" dirty="0"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375" name="AutoShape 19"/>
            <p:cNvSpPr>
              <a:spLocks noChangeAspect="1" noTextEdit="1"/>
            </p:cNvSpPr>
            <p:nvPr/>
          </p:nvSpPr>
          <p:spPr>
            <a:xfrm>
              <a:off x="2744" y="3022"/>
              <a:ext cx="196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Rectangle 22"/>
            <p:cNvSpPr/>
            <p:nvPr/>
          </p:nvSpPr>
          <p:spPr>
            <a:xfrm>
              <a:off x="2880" y="3158"/>
              <a:ext cx="643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40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时间</a:t>
              </a:r>
              <a:endPara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77" name="Rectangle 23"/>
            <p:cNvSpPr/>
            <p:nvPr/>
          </p:nvSpPr>
          <p:spPr>
            <a:xfrm>
              <a:off x="2959" y="2478"/>
              <a:ext cx="354" cy="4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4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功</a:t>
              </a:r>
              <a:endPara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216" name="Line 24"/>
          <p:cNvSpPr/>
          <p:nvPr/>
        </p:nvSpPr>
        <p:spPr>
          <a:xfrm>
            <a:off x="9167813" y="3357563"/>
            <a:ext cx="817563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" name="矩形 17"/>
          <p:cNvSpPr/>
          <p:nvPr/>
        </p:nvSpPr>
        <p:spPr>
          <a:xfrm>
            <a:off x="1095375" y="4786313"/>
            <a:ext cx="13042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单位</a:t>
            </a:r>
          </a:p>
        </p:txBody>
      </p:sp>
      <p:sp>
        <p:nvSpPr>
          <p:cNvPr id="19" name="AutoShape 10"/>
          <p:cNvSpPr/>
          <p:nvPr/>
        </p:nvSpPr>
        <p:spPr>
          <a:xfrm>
            <a:off x="2452688" y="4714875"/>
            <a:ext cx="384175" cy="838200"/>
          </a:xfrm>
          <a:prstGeom prst="leftBrace">
            <a:avLst>
              <a:gd name="adj1" fmla="val 22909"/>
              <a:gd name="adj2" fmla="val 50000"/>
            </a:avLst>
          </a:prstGeom>
          <a:noFill/>
          <a:ln w="38100" cap="flat" cmpd="sng">
            <a:solidFill>
              <a:srgbClr val="FF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81313" y="4500563"/>
            <a:ext cx="431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anose="020B0604030504040204" pitchFamily="34" charset="0"/>
              </a:rPr>
              <a:t>国际单位：瓦特 ，符号 </a:t>
            </a:r>
            <a:r>
              <a:rPr lang="en-US" altLang="zh-CN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W</a:t>
            </a:r>
          </a:p>
        </p:txBody>
      </p:sp>
      <p:sp>
        <p:nvSpPr>
          <p:cNvPr id="21" name="矩形 20"/>
          <p:cNvSpPr/>
          <p:nvPr/>
        </p:nvSpPr>
        <p:spPr>
          <a:xfrm>
            <a:off x="7662863" y="4487863"/>
            <a:ext cx="18764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1W</a:t>
            </a:r>
            <a:r>
              <a:rPr lang="zh-CN" altLang="en-US" sz="3200" b="1" dirty="0">
                <a:latin typeface="Times New Roman" panose="02020603050405020304" pitchFamily="18" charset="0"/>
              </a:rPr>
              <a:t>＝</a:t>
            </a:r>
            <a:r>
              <a:rPr lang="en-US" altLang="zh-CN" sz="3200" b="1" dirty="0">
                <a:latin typeface="Times New Roman" panose="02020603050405020304" pitchFamily="18" charset="0"/>
              </a:rPr>
              <a:t>1J/s</a:t>
            </a:r>
          </a:p>
        </p:txBody>
      </p:sp>
      <p:sp>
        <p:nvSpPr>
          <p:cNvPr id="22" name="矩形 21"/>
          <p:cNvSpPr/>
          <p:nvPr/>
        </p:nvSpPr>
        <p:spPr>
          <a:xfrm>
            <a:off x="2809876" y="5143500"/>
            <a:ext cx="66325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ahoma" panose="020B0604030504040204" pitchFamily="34" charset="0"/>
              </a:rPr>
              <a:t>常用单位：千瓦 （</a:t>
            </a:r>
            <a:r>
              <a:rPr lang="en-US" altLang="zh-CN" sz="2800" b="1" dirty="0">
                <a:solidFill>
                  <a:srgbClr val="CC0000"/>
                </a:solidFill>
                <a:latin typeface="Tahoma" panose="020B0604030504040204" pitchFamily="34" charset="0"/>
              </a:rPr>
              <a:t>k W</a:t>
            </a:r>
            <a:r>
              <a:rPr lang="zh-CN" altLang="en-US" sz="2800" b="1" dirty="0">
                <a:latin typeface="Tahoma" panose="020B0604030504040204" pitchFamily="34" charset="0"/>
              </a:rPr>
              <a:t>）、兆瓦（</a:t>
            </a:r>
            <a:r>
              <a:rPr lang="en-US" altLang="zh-CN" sz="2800" b="1" dirty="0">
                <a:solidFill>
                  <a:srgbClr val="CC0000"/>
                </a:solidFill>
                <a:latin typeface="Tahoma" panose="020B0604030504040204" pitchFamily="34" charset="0"/>
              </a:rPr>
              <a:t>MW</a:t>
            </a:r>
            <a:r>
              <a:rPr lang="zh-CN" altLang="en-US" sz="2800" b="1" dirty="0">
                <a:latin typeface="Tahoma" panose="020B0604030504040204" pitchFamily="34" charset="0"/>
              </a:rPr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3024188" y="6000750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千瓦＝</a:t>
            </a:r>
            <a:r>
              <a:rPr lang="en-US" altLang="zh-CN" sz="2800" b="1" dirty="0">
                <a:latin typeface="Times New Roman" panose="02020603050405020304" pitchFamily="18" charset="0"/>
              </a:rPr>
              <a:t>1000</a:t>
            </a:r>
            <a:r>
              <a:rPr lang="zh-CN" altLang="en-US" sz="2800" b="1" dirty="0">
                <a:latin typeface="Times New Roman" panose="02020603050405020304" pitchFamily="18" charset="0"/>
              </a:rPr>
              <a:t>瓦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兆瓦＝</a:t>
            </a:r>
            <a:r>
              <a:rPr lang="en-US" altLang="zh-CN" sz="2800" b="1" dirty="0">
                <a:latin typeface="Times New Roman" panose="02020603050405020304" pitchFamily="18" charset="0"/>
              </a:rPr>
              <a:t>10</a:t>
            </a:r>
            <a:r>
              <a:rPr lang="en-US" altLang="zh-CN" sz="2800" b="1" baseline="60000" dirty="0">
                <a:latin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</a:rPr>
              <a:t>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8" grpId="0"/>
      <p:bldP spid="19" grpId="0" bldLvl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4464050" y="404813"/>
            <a:ext cx="7031037" cy="5323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姓</a:t>
            </a:r>
            <a:r>
              <a:rPr lang="zh-CN" altLang="en-US" sz="2800" b="1" dirty="0">
                <a:solidFill>
                  <a:srgbClr val="FF3333"/>
                </a:solidFill>
                <a:latin typeface="Arial" panose="020B0604020202020204" pitchFamily="34" charset="0"/>
              </a:rPr>
              <a:t> </a:t>
            </a:r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名</a:t>
            </a:r>
            <a:r>
              <a:rPr lang="en-US" altLang="zh-CN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:</a:t>
            </a:r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詹姆斯</a:t>
            </a:r>
            <a:r>
              <a:rPr lang="en-US" altLang="zh-CN" sz="2800" b="1" dirty="0">
                <a:solidFill>
                  <a:srgbClr val="FF3333"/>
                </a:solidFill>
                <a:latin typeface="Arial" panose="020B0604020202020204" pitchFamily="34" charset="0"/>
              </a:rPr>
              <a:t>·</a:t>
            </a:r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瓦特</a:t>
            </a:r>
            <a:r>
              <a:rPr lang="zh-CN" altLang="en-US" sz="2800" dirty="0">
                <a:solidFill>
                  <a:srgbClr val="FF3333"/>
                </a:solidFill>
                <a:latin typeface="Tahoma" panose="020B0604030504040204" pitchFamily="34" charset="0"/>
              </a:rPr>
              <a:t> </a:t>
            </a:r>
            <a:endParaRPr lang="zh-CN" altLang="en-US" sz="2800" b="1" dirty="0">
              <a:solidFill>
                <a:srgbClr val="FF3333"/>
              </a:solidFill>
              <a:latin typeface="Tahoma" panose="020B0604030504040204" pitchFamily="34" charset="0"/>
            </a:endParaRPr>
          </a:p>
          <a:p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国</a:t>
            </a:r>
            <a:r>
              <a:rPr lang="zh-CN" altLang="en-US" sz="2800" b="1" dirty="0">
                <a:solidFill>
                  <a:srgbClr val="FF3333"/>
                </a:solidFill>
                <a:latin typeface="Arial" panose="020B0604020202020204" pitchFamily="34" charset="0"/>
              </a:rPr>
              <a:t> </a:t>
            </a:r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籍</a:t>
            </a:r>
            <a:r>
              <a:rPr lang="en-US" altLang="zh-CN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:</a:t>
            </a:r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英国</a:t>
            </a:r>
          </a:p>
          <a:p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出生年代</a:t>
            </a:r>
            <a:r>
              <a:rPr lang="en-US" altLang="zh-CN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:1736</a:t>
            </a:r>
          </a:p>
          <a:p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成就：蒸汽机</a:t>
            </a:r>
            <a:r>
              <a:rPr lang="zh-CN" altLang="en-US" sz="2800" b="1" dirty="0">
                <a:solidFill>
                  <a:srgbClr val="FF3333"/>
                </a:solidFill>
                <a:latin typeface="Arial" panose="020B0604020202020204" pitchFamily="34" charset="0"/>
              </a:rPr>
              <a:t>  </a:t>
            </a:r>
            <a:r>
              <a:rPr lang="zh-CN" altLang="en-US" sz="2400" b="1" dirty="0">
                <a:solidFill>
                  <a:srgbClr val="6600FF"/>
                </a:solidFill>
                <a:latin typeface="Tahoma" panose="020B0604030504040204" pitchFamily="34" charset="0"/>
              </a:rPr>
              <a:t> </a:t>
            </a:r>
          </a:p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英国物理学家，世界公认的蒸汽机发明家。他的创造精神、超人的才能和不懈的钻研为后人留下了宝贵的精神和物质财富。瓦特改进、发明的蒸汽机是对近代科学和生产的巨大贡献，具有划时代的意义，它导致了第一次工业技术革命的兴起，极大的推进了社会生产力的发展。后人为了纪念这位伟大的发明家，把功率的单位定为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瓦特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”.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16387" name="Picture 3" descr="w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1" y="692150"/>
            <a:ext cx="3668712" cy="3529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831851" y="4581525"/>
            <a:ext cx="335756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瓦特</a:t>
            </a:r>
            <a:r>
              <a:rPr lang="zh-CN" altLang="en-US" sz="2800" dirty="0">
                <a:latin typeface="Tahoma" panose="020B0604030504040204" pitchFamily="34" charset="0"/>
              </a:rPr>
              <a:t> </a:t>
            </a:r>
            <a:r>
              <a:rPr lang="en-US" altLang="zh-CN" sz="2800" b="1" dirty="0">
                <a:solidFill>
                  <a:srgbClr val="6600FF"/>
                </a:solidFill>
                <a:latin typeface="Tahoma" panose="020B0604030504040204" pitchFamily="34" charset="0"/>
              </a:rPr>
              <a:t>James Watt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33"/>
                </a:solidFill>
                <a:latin typeface="Tahoma" panose="020B0604030504040204" pitchFamily="34" charset="0"/>
              </a:rPr>
              <a:t>1736~1819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leftRight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leftRight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leftRight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topBottom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topBottom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topBottom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ottomTop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navigation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navigation"/>
  <p:tag name="KSO_WM_SLIDE_BK_DARK_LIGHT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navigation"/>
  <p:tag name="KSO_WM_SLIDE_BK_DARK_LIGHT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1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1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77,&quot;width&quot;:7235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76601276"/>
  <p:tag name="KSO_WM_UNIT_PLACING_PICTURE_USER_VIEWPORT" val="{&quot;height&quot;:5146,&quot;width&quot;:9085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04642372"/>
  <p:tag name="KSO_WM_UNIT_PLACING_PICTURE_USER_VIEWPORT" val="{&quot;height&quot;:6577,&quot;width&quot;:672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429_1"/>
  <p:tag name="KSO_WM_TEMPLATE_CATEGORY" val="custom"/>
  <p:tag name="KSO_WM_TEMPLATE_INDEX" val="20177118"/>
  <p:tag name="KSO_WM_TEMPLATE_SUBCATEGORY" val="0"/>
  <p:tag name="KSO_WM_TEMPLATE_THUMBS_INDEX" val="1、5、8、11、14、19、25、28、29、30、32"/>
  <p:tag name="KSO_WM_TEMPLATE_MASTER_TYPE" val="1"/>
  <p:tag name="KSO_WM_TEMPLATE_COLOR_TYPE" val="1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rgbClr val="000000"/>
      </a:dk1>
      <a:lt1>
        <a:srgbClr val="FFFFFF"/>
      </a:lt1>
      <a:dk2>
        <a:srgbClr val="A4D5CF"/>
      </a:dk2>
      <a:lt2>
        <a:srgbClr val="DFF4F2"/>
      </a:lt2>
      <a:accent1>
        <a:srgbClr val="3C8178"/>
      </a:accent1>
      <a:accent2>
        <a:srgbClr val="007B87"/>
      </a:accent2>
      <a:accent3>
        <a:srgbClr val="007297"/>
      </a:accent3>
      <a:accent4>
        <a:srgbClr val="12659F"/>
      </a:accent4>
      <a:accent5>
        <a:srgbClr val="4F5296"/>
      </a:accent5>
      <a:accent6>
        <a:srgbClr val="783C81"/>
      </a:accent6>
      <a:hlink>
        <a:srgbClr val="658BD5"/>
      </a:hlink>
      <a:folHlink>
        <a:srgbClr val="9F69A3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843</Words>
  <Application>Microsoft Office PowerPoint</Application>
  <PresentationFormat>自定义</PresentationFormat>
  <Paragraphs>124</Paragraphs>
  <Slides>19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主题​​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1</cp:revision>
  <dcterms:created xsi:type="dcterms:W3CDTF">2019-12-18T07:59:00Z</dcterms:created>
  <dcterms:modified xsi:type="dcterms:W3CDTF">2020-02-05T06:05:33Z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