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394" r:id="rId2"/>
    <p:sldId id="405" r:id="rId3"/>
    <p:sldId id="439" r:id="rId4"/>
    <p:sldId id="436" r:id="rId5"/>
    <p:sldId id="407" r:id="rId6"/>
    <p:sldId id="432" r:id="rId7"/>
    <p:sldId id="435" r:id="rId8"/>
    <p:sldId id="442" r:id="rId9"/>
    <p:sldId id="443" r:id="rId10"/>
    <p:sldId id="441" r:id="rId11"/>
    <p:sldId id="444" r:id="rId12"/>
    <p:sldId id="445" r:id="rId13"/>
    <p:sldId id="446" r:id="rId14"/>
    <p:sldId id="440" r:id="rId15"/>
    <p:sldId id="448" r:id="rId16"/>
    <p:sldId id="453" r:id="rId17"/>
    <p:sldId id="43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91"/>
      </p:cViewPr>
      <p:guideLst>
        <p:guide orient="horz" pos="2084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  <a:alpha val="52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tags" Target="../tags/tag202.xml"/><Relationship Id="rId18" Type="http://schemas.openxmlformats.org/officeDocument/2006/relationships/tags" Target="../tags/tag207.xml"/><Relationship Id="rId26" Type="http://schemas.openxmlformats.org/officeDocument/2006/relationships/image" Target="../media/image39.gif"/><Relationship Id="rId3" Type="http://schemas.openxmlformats.org/officeDocument/2006/relationships/tags" Target="../tags/tag192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96.xml"/><Relationship Id="rId12" Type="http://schemas.openxmlformats.org/officeDocument/2006/relationships/tags" Target="../tags/tag201.xml"/><Relationship Id="rId17" Type="http://schemas.openxmlformats.org/officeDocument/2006/relationships/tags" Target="../tags/tag206.xml"/><Relationship Id="rId25" Type="http://schemas.openxmlformats.org/officeDocument/2006/relationships/image" Target="../media/image38.gif"/><Relationship Id="rId2" Type="http://schemas.openxmlformats.org/officeDocument/2006/relationships/tags" Target="../tags/tag191.xml"/><Relationship Id="rId16" Type="http://schemas.openxmlformats.org/officeDocument/2006/relationships/tags" Target="../tags/tag205.xml"/><Relationship Id="rId20" Type="http://schemas.openxmlformats.org/officeDocument/2006/relationships/tags" Target="../tags/tag209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tags" Target="../tags/tag200.xml"/><Relationship Id="rId24" Type="http://schemas.openxmlformats.org/officeDocument/2006/relationships/image" Target="../media/image37.gif"/><Relationship Id="rId5" Type="http://schemas.openxmlformats.org/officeDocument/2006/relationships/tags" Target="../tags/tag194.xml"/><Relationship Id="rId15" Type="http://schemas.openxmlformats.org/officeDocument/2006/relationships/tags" Target="../tags/tag204.xml"/><Relationship Id="rId23" Type="http://schemas.openxmlformats.org/officeDocument/2006/relationships/image" Target="../media/image36.gif"/><Relationship Id="rId10" Type="http://schemas.openxmlformats.org/officeDocument/2006/relationships/tags" Target="../tags/tag199.xml"/><Relationship Id="rId19" Type="http://schemas.openxmlformats.org/officeDocument/2006/relationships/tags" Target="../tags/tag208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tags" Target="../tags/tag203.xml"/><Relationship Id="rId22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image" Target="../media/image41.gif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image" Target="../media/image40.gif"/><Relationship Id="rId2" Type="http://schemas.openxmlformats.org/officeDocument/2006/relationships/tags" Target="../tags/tag21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3.gif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10" Type="http://schemas.openxmlformats.org/officeDocument/2006/relationships/tags" Target="../tags/tag219.xml"/><Relationship Id="rId19" Type="http://schemas.openxmlformats.org/officeDocument/2006/relationships/image" Target="../media/image42.gif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27.xml"/><Relationship Id="rId21" Type="http://schemas.openxmlformats.org/officeDocument/2006/relationships/image" Target="../media/image46.gif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0" Type="http://schemas.openxmlformats.org/officeDocument/2006/relationships/image" Target="../media/image45.gif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tags" Target="../tags/tag239.xml"/><Relationship Id="rId23" Type="http://schemas.openxmlformats.org/officeDocument/2006/relationships/image" Target="../media/image48.gif"/><Relationship Id="rId10" Type="http://schemas.openxmlformats.org/officeDocument/2006/relationships/tags" Target="../tags/tag234.xml"/><Relationship Id="rId19" Type="http://schemas.openxmlformats.org/officeDocument/2006/relationships/image" Target="../media/image44.gif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Relationship Id="rId22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image" Target="../media/image50.gif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image" Target="../media/image49.gif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46.xml"/><Relationship Id="rId15" Type="http://schemas.openxmlformats.org/officeDocument/2006/relationships/image" Target="../media/image52.gif"/><Relationship Id="rId10" Type="http://schemas.openxmlformats.org/officeDocument/2006/relationships/tags" Target="../tags/tag251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59.xml"/><Relationship Id="rId13" Type="http://schemas.openxmlformats.org/officeDocument/2006/relationships/tags" Target="../tags/tag264.xml"/><Relationship Id="rId18" Type="http://schemas.openxmlformats.org/officeDocument/2006/relationships/image" Target="../media/image53.png"/><Relationship Id="rId3" Type="http://schemas.openxmlformats.org/officeDocument/2006/relationships/tags" Target="../tags/tag254.xml"/><Relationship Id="rId7" Type="http://schemas.openxmlformats.org/officeDocument/2006/relationships/tags" Target="../tags/tag258.xml"/><Relationship Id="rId12" Type="http://schemas.openxmlformats.org/officeDocument/2006/relationships/tags" Target="../tags/tag26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image" Target="../media/image55.gif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10" Type="http://schemas.openxmlformats.org/officeDocument/2006/relationships/tags" Target="../tags/tag261.xml"/><Relationship Id="rId19" Type="http://schemas.openxmlformats.org/officeDocument/2006/relationships/image" Target="../media/image54.gif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image" Target="../media/image56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5" Type="http://schemas.openxmlformats.org/officeDocument/2006/relationships/tags" Target="../tags/tag272.xml"/><Relationship Id="rId10" Type="http://schemas.openxmlformats.org/officeDocument/2006/relationships/tags" Target="../tags/tag277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6.xml"/><Relationship Id="rId13" Type="http://schemas.openxmlformats.org/officeDocument/2006/relationships/tags" Target="../tags/tag291.xml"/><Relationship Id="rId3" Type="http://schemas.openxmlformats.org/officeDocument/2006/relationships/tags" Target="../tags/tag281.xml"/><Relationship Id="rId7" Type="http://schemas.openxmlformats.org/officeDocument/2006/relationships/tags" Target="../tags/tag285.xml"/><Relationship Id="rId12" Type="http://schemas.openxmlformats.org/officeDocument/2006/relationships/tags" Target="../tags/tag290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6" Type="http://schemas.openxmlformats.org/officeDocument/2006/relationships/tags" Target="../tags/tag284.xml"/><Relationship Id="rId11" Type="http://schemas.openxmlformats.org/officeDocument/2006/relationships/tags" Target="../tags/tag289.xml"/><Relationship Id="rId5" Type="http://schemas.openxmlformats.org/officeDocument/2006/relationships/tags" Target="../tags/tag283.xml"/><Relationship Id="rId15" Type="http://schemas.openxmlformats.org/officeDocument/2006/relationships/image" Target="../media/image58.png"/><Relationship Id="rId10" Type="http://schemas.openxmlformats.org/officeDocument/2006/relationships/tags" Target="../tags/tag288.xml"/><Relationship Id="rId4" Type="http://schemas.openxmlformats.org/officeDocument/2006/relationships/tags" Target="../tags/tag282.xml"/><Relationship Id="rId9" Type="http://schemas.openxmlformats.org/officeDocument/2006/relationships/tags" Target="../tags/tag287.xml"/><Relationship Id="rId1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tags" Target="../tags/tag304.xml"/><Relationship Id="rId18" Type="http://schemas.openxmlformats.org/officeDocument/2006/relationships/tags" Target="../tags/tag309.xml"/><Relationship Id="rId26" Type="http://schemas.openxmlformats.org/officeDocument/2006/relationships/tags" Target="../tags/tag317.xml"/><Relationship Id="rId3" Type="http://schemas.openxmlformats.org/officeDocument/2006/relationships/tags" Target="../tags/tag294.xml"/><Relationship Id="rId21" Type="http://schemas.openxmlformats.org/officeDocument/2006/relationships/tags" Target="../tags/tag312.xml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tags" Target="../tags/tag308.xml"/><Relationship Id="rId25" Type="http://schemas.openxmlformats.org/officeDocument/2006/relationships/tags" Target="../tags/tag316.xml"/><Relationship Id="rId2" Type="http://schemas.openxmlformats.org/officeDocument/2006/relationships/tags" Target="../tags/tag293.xml"/><Relationship Id="rId16" Type="http://schemas.openxmlformats.org/officeDocument/2006/relationships/tags" Target="../tags/tag307.xml"/><Relationship Id="rId20" Type="http://schemas.openxmlformats.org/officeDocument/2006/relationships/tags" Target="../tags/tag311.xml"/><Relationship Id="rId29" Type="http://schemas.openxmlformats.org/officeDocument/2006/relationships/image" Target="../media/image60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24" Type="http://schemas.openxmlformats.org/officeDocument/2006/relationships/tags" Target="../tags/tag315.xml"/><Relationship Id="rId32" Type="http://schemas.openxmlformats.org/officeDocument/2006/relationships/image" Target="../media/image63.png"/><Relationship Id="rId5" Type="http://schemas.openxmlformats.org/officeDocument/2006/relationships/tags" Target="../tags/tag296.xml"/><Relationship Id="rId15" Type="http://schemas.openxmlformats.org/officeDocument/2006/relationships/tags" Target="../tags/tag306.xml"/><Relationship Id="rId23" Type="http://schemas.openxmlformats.org/officeDocument/2006/relationships/tags" Target="../tags/tag314.xml"/><Relationship Id="rId28" Type="http://schemas.openxmlformats.org/officeDocument/2006/relationships/image" Target="../media/image59.png"/><Relationship Id="rId10" Type="http://schemas.openxmlformats.org/officeDocument/2006/relationships/tags" Target="../tags/tag301.xml"/><Relationship Id="rId19" Type="http://schemas.openxmlformats.org/officeDocument/2006/relationships/tags" Target="../tags/tag310.xml"/><Relationship Id="rId31" Type="http://schemas.openxmlformats.org/officeDocument/2006/relationships/image" Target="../media/image62.png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tags" Target="../tags/tag305.xml"/><Relationship Id="rId22" Type="http://schemas.openxmlformats.org/officeDocument/2006/relationships/tags" Target="../tags/tag313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4.png"/><Relationship Id="rId5" Type="http://schemas.openxmlformats.org/officeDocument/2006/relationships/tags" Target="../tags/tag7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openxmlformats.org/officeDocument/2006/relationships/tags" Target="../tags/tag7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image" Target="../media/image6.gif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image" Target="../media/image5.gif"/><Relationship Id="rId2" Type="http://schemas.openxmlformats.org/officeDocument/2006/relationships/tags" Target="../tags/tag7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10" Type="http://schemas.openxmlformats.org/officeDocument/2006/relationships/tags" Target="../tags/tag86.xml"/><Relationship Id="rId19" Type="http://schemas.openxmlformats.org/officeDocument/2006/relationships/image" Target="../media/image7.gif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image" Target="../media/image8.gif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image" Target="../media/image10.pn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image" Target="../media/image15.pn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image" Target="../media/image14.gif"/><Relationship Id="rId2" Type="http://schemas.openxmlformats.org/officeDocument/2006/relationships/tags" Target="../tags/tag115.xml"/><Relationship Id="rId16" Type="http://schemas.openxmlformats.org/officeDocument/2006/relationships/image" Target="../media/image13.gif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image" Target="../media/image12.png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39.xml"/><Relationship Id="rId18" Type="http://schemas.openxmlformats.org/officeDocument/2006/relationships/tags" Target="../tags/tag144.xml"/><Relationship Id="rId26" Type="http://schemas.openxmlformats.org/officeDocument/2006/relationships/tags" Target="../tags/tag152.xml"/><Relationship Id="rId21" Type="http://schemas.openxmlformats.org/officeDocument/2006/relationships/tags" Target="../tags/tag147.xml"/><Relationship Id="rId34" Type="http://schemas.openxmlformats.org/officeDocument/2006/relationships/image" Target="../media/image20.png"/><Relationship Id="rId7" Type="http://schemas.openxmlformats.org/officeDocument/2006/relationships/tags" Target="../tags/tag133.xml"/><Relationship Id="rId12" Type="http://schemas.openxmlformats.org/officeDocument/2006/relationships/tags" Target="../tags/tag138.xml"/><Relationship Id="rId17" Type="http://schemas.openxmlformats.org/officeDocument/2006/relationships/tags" Target="../tags/tag143.xml"/><Relationship Id="rId25" Type="http://schemas.openxmlformats.org/officeDocument/2006/relationships/tags" Target="../tags/tag151.xml"/><Relationship Id="rId33" Type="http://schemas.openxmlformats.org/officeDocument/2006/relationships/image" Target="../media/image19.png"/><Relationship Id="rId2" Type="http://schemas.openxmlformats.org/officeDocument/2006/relationships/tags" Target="../tags/tag128.xml"/><Relationship Id="rId16" Type="http://schemas.openxmlformats.org/officeDocument/2006/relationships/tags" Target="../tags/tag142.xml"/><Relationship Id="rId20" Type="http://schemas.openxmlformats.org/officeDocument/2006/relationships/tags" Target="../tags/tag146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24" Type="http://schemas.openxmlformats.org/officeDocument/2006/relationships/tags" Target="../tags/tag150.xml"/><Relationship Id="rId32" Type="http://schemas.openxmlformats.org/officeDocument/2006/relationships/image" Target="../media/image18.png"/><Relationship Id="rId37" Type="http://schemas.openxmlformats.org/officeDocument/2006/relationships/image" Target="../media/image23.png"/><Relationship Id="rId5" Type="http://schemas.openxmlformats.org/officeDocument/2006/relationships/tags" Target="../tags/tag131.xml"/><Relationship Id="rId15" Type="http://schemas.openxmlformats.org/officeDocument/2006/relationships/tags" Target="../tags/tag141.xml"/><Relationship Id="rId23" Type="http://schemas.openxmlformats.org/officeDocument/2006/relationships/tags" Target="../tags/tag149.xml"/><Relationship Id="rId28" Type="http://schemas.openxmlformats.org/officeDocument/2006/relationships/tags" Target="../tags/tag154.xml"/><Relationship Id="rId36" Type="http://schemas.openxmlformats.org/officeDocument/2006/relationships/image" Target="../media/image22.png"/><Relationship Id="rId10" Type="http://schemas.openxmlformats.org/officeDocument/2006/relationships/tags" Target="../tags/tag136.xml"/><Relationship Id="rId19" Type="http://schemas.openxmlformats.org/officeDocument/2006/relationships/tags" Target="../tags/tag145.xml"/><Relationship Id="rId31" Type="http://schemas.openxmlformats.org/officeDocument/2006/relationships/image" Target="../media/image17.pn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40.xml"/><Relationship Id="rId22" Type="http://schemas.openxmlformats.org/officeDocument/2006/relationships/tags" Target="../tags/tag148.xml"/><Relationship Id="rId27" Type="http://schemas.openxmlformats.org/officeDocument/2006/relationships/tags" Target="../tags/tag153.xml"/><Relationship Id="rId30" Type="http://schemas.openxmlformats.org/officeDocument/2006/relationships/image" Target="../media/image16.png"/><Relationship Id="rId35" Type="http://schemas.openxmlformats.org/officeDocument/2006/relationships/image" Target="../media/image21.png"/><Relationship Id="rId8" Type="http://schemas.openxmlformats.org/officeDocument/2006/relationships/tags" Target="../tags/tag134.xml"/><Relationship Id="rId3" Type="http://schemas.openxmlformats.org/officeDocument/2006/relationships/tags" Target="../tags/tag1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3" Type="http://schemas.openxmlformats.org/officeDocument/2006/relationships/tags" Target="../tags/tag157.xml"/><Relationship Id="rId21" Type="http://schemas.openxmlformats.org/officeDocument/2006/relationships/image" Target="../media/image25.gif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image" Target="../media/image29.gif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image" Target="../media/image24.gif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image" Target="../media/image28.gif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image" Target="../media/image27.gif"/><Relationship Id="rId10" Type="http://schemas.openxmlformats.org/officeDocument/2006/relationships/tags" Target="../tags/tag164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5.xml"/><Relationship Id="rId21" Type="http://schemas.openxmlformats.org/officeDocument/2006/relationships/image" Target="../media/image32.gif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image" Target="../media/image31.gif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image" Target="../media/image34.gif"/><Relationship Id="rId10" Type="http://schemas.openxmlformats.org/officeDocument/2006/relationships/tags" Target="../tags/tag182.xml"/><Relationship Id="rId19" Type="http://schemas.openxmlformats.org/officeDocument/2006/relationships/image" Target="../media/image30.gif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5292725" y="2879951"/>
            <a:ext cx="1607462" cy="2033679"/>
          </a:xfrm>
          <a:custGeom>
            <a:avLst/>
            <a:gdLst>
              <a:gd name="adj" fmla="val 72846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wd2 12"/>
              <a:gd name="il-1" fmla="*/ wd2 w 1"/>
              <a:gd name="it" fmla="*/ wd2 h 1"/>
              <a:gd name="ir" fmla="+- r 0 il"/>
              <a:gd name="ib" fmla="+- b 0 q1"/>
              <a:gd name="q3" fmla="*/ h hc x2"/>
              <a:gd name="y1" fmla="pin 0 it h"/>
              <a:gd name="y2" fmla="+- b 0 ir"/>
            </a:gdLst>
            <a:ahLst/>
            <a:cxnLst>
              <a:cxn ang="3">
                <a:pos x="hc" y="ib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ir"/>
              </a:cxn>
              <a:cxn ang="cd2">
                <a:pos x="x1" y="vc"/>
              </a:cxn>
            </a:cxnLst>
            <a:rect l="l" t="t" r="r" b="b"/>
            <a:pathLst>
              <a:path w="2531" h="3202">
                <a:moveTo>
                  <a:pt x="2333" y="0"/>
                </a:moveTo>
                <a:lnTo>
                  <a:pt x="2333" y="3142"/>
                </a:lnTo>
                <a:lnTo>
                  <a:pt x="2531" y="3142"/>
                </a:lnTo>
                <a:lnTo>
                  <a:pt x="2487" y="3203"/>
                </a:lnTo>
                <a:lnTo>
                  <a:pt x="0" y="3203"/>
                </a:lnTo>
                <a:lnTo>
                  <a:pt x="2333" y="0"/>
                </a:lnTo>
                <a:close/>
              </a:path>
            </a:pathLst>
          </a:custGeom>
          <a:solidFill>
            <a:srgbClr val="7030A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>
            <p:custDataLst>
              <p:tags r:id="rId2"/>
            </p:custDataLst>
          </p:nvPr>
        </p:nvSpPr>
        <p:spPr>
          <a:xfrm>
            <a:off x="0" y="2353945"/>
            <a:ext cx="8919210" cy="2510790"/>
          </a:xfrm>
          <a:custGeom>
            <a:avLst/>
            <a:gdLst>
              <a:gd name="adj" fmla="val 72534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wd2 12"/>
              <a:gd name="il-1" fmla="*/ wd2 w 1"/>
              <a:gd name="it" fmla="*/ wd2 h 1"/>
              <a:gd name="ir" fmla="+- r 0 il"/>
              <a:gd name="ib" fmla="+- b 0 q1"/>
              <a:gd name="q3" fmla="*/ h hc x2"/>
              <a:gd name="y1" fmla="pin 0 it h"/>
              <a:gd name="y2" fmla="+- b 0 ir"/>
            </a:gdLst>
            <a:ahLst/>
            <a:cxnLst>
              <a:cxn ang="3">
                <a:pos x="hc" y="ib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ir"/>
              </a:cxn>
              <a:cxn ang="cd2">
                <a:pos x="x1" y="vc"/>
              </a:cxn>
            </a:cxnLst>
            <a:rect l="l" t="t" r="r" b="b"/>
            <a:pathLst>
              <a:path w="14016" h="3954">
                <a:moveTo>
                  <a:pt x="0" y="0"/>
                </a:moveTo>
                <a:lnTo>
                  <a:pt x="14016" y="0"/>
                </a:lnTo>
                <a:lnTo>
                  <a:pt x="11148" y="3954"/>
                </a:lnTo>
                <a:lnTo>
                  <a:pt x="0" y="3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7412632" y="1892935"/>
            <a:ext cx="4770478" cy="2981960"/>
          </a:xfrm>
          <a:custGeom>
            <a:avLst/>
            <a:gdLst>
              <a:gd name="adj" fmla="val 72846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wd2 12"/>
              <a:gd name="il-1" fmla="*/ wd2 w 1"/>
              <a:gd name="it" fmla="*/ wd2 h 1"/>
              <a:gd name="ir" fmla="+- r 0 il"/>
              <a:gd name="ib" fmla="+- b 0 q1"/>
              <a:gd name="q3" fmla="*/ h hc x2"/>
              <a:gd name="y1" fmla="pin 0 it h"/>
              <a:gd name="y2" fmla="+- b 0 ir"/>
            </a:gdLst>
            <a:ahLst/>
            <a:cxnLst>
              <a:cxn ang="3">
                <a:pos x="hc" y="ib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ir"/>
              </a:cxn>
              <a:cxn ang="cd2">
                <a:pos x="x1" y="vc"/>
              </a:cxn>
            </a:cxnLst>
            <a:rect l="l" t="t" r="r" b="b"/>
            <a:pathLst>
              <a:path w="7513" h="4696">
                <a:moveTo>
                  <a:pt x="3421" y="0"/>
                </a:moveTo>
                <a:lnTo>
                  <a:pt x="7513" y="0"/>
                </a:lnTo>
                <a:lnTo>
                  <a:pt x="7513" y="4696"/>
                </a:lnTo>
                <a:lnTo>
                  <a:pt x="0" y="4696"/>
                </a:lnTo>
                <a:lnTo>
                  <a:pt x="3421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8015152" y="1803400"/>
            <a:ext cx="1644468" cy="89535"/>
          </a:xfrm>
          <a:custGeom>
            <a:avLst/>
            <a:gdLst>
              <a:gd name="adj" fmla="val 72846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wd2 12"/>
              <a:gd name="il-1" fmla="*/ wd2 w 1"/>
              <a:gd name="it" fmla="*/ wd2 h 1"/>
              <a:gd name="ir" fmla="+- r 0 il"/>
              <a:gd name="ib" fmla="+- b 0 q1"/>
              <a:gd name="q3" fmla="*/ h hc x2"/>
              <a:gd name="y1" fmla="pin 0 it h"/>
              <a:gd name="y2" fmla="+- b 0 ir"/>
            </a:gdLst>
            <a:ahLst/>
            <a:cxnLst>
              <a:cxn ang="3">
                <a:pos x="hc" y="ib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ir"/>
              </a:cxn>
              <a:cxn ang="cd2">
                <a:pos x="x1" y="vc"/>
              </a:cxn>
            </a:cxnLst>
            <a:rect l="l" t="t" r="r" b="b"/>
            <a:pathLst>
              <a:path w="2590" h="141">
                <a:moveTo>
                  <a:pt x="103" y="0"/>
                </a:moveTo>
                <a:lnTo>
                  <a:pt x="2590" y="0"/>
                </a:lnTo>
                <a:lnTo>
                  <a:pt x="2487" y="141"/>
                </a:lnTo>
                <a:lnTo>
                  <a:pt x="0" y="141"/>
                </a:lnTo>
                <a:lnTo>
                  <a:pt x="103" y="0"/>
                </a:lnTo>
                <a:close/>
              </a:path>
            </a:pathLst>
          </a:cu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635" y="3531870"/>
            <a:ext cx="2969260" cy="637540"/>
          </a:xfrm>
          <a:prstGeom prst="rect">
            <a:avLst/>
          </a:prstGeom>
          <a:solidFill>
            <a:srgbClr val="0070C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635" y="3531870"/>
            <a:ext cx="304292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摩登（非商用）常规体" charset="-122"/>
                <a:ea typeface="造字工房摩登（非商用）常规体" charset="-122"/>
              </a:rPr>
              <a:t>开学第一课</a:t>
            </a:r>
          </a:p>
        </p:txBody>
      </p:sp>
      <p:sp>
        <p:nvSpPr>
          <p:cNvPr id="14" name="矩形 13"/>
          <p:cNvSpPr/>
          <p:nvPr/>
        </p:nvSpPr>
        <p:spPr>
          <a:xfrm>
            <a:off x="3851274" y="3647440"/>
            <a:ext cx="4163877" cy="521970"/>
          </a:xfrm>
          <a:prstGeom prst="rect">
            <a:avLst/>
          </a:prstGeom>
          <a:solidFill>
            <a:srgbClr val="00206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970356" y="3670638"/>
            <a:ext cx="4387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人教版八年级下册物理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18735" y="2748915"/>
            <a:ext cx="2934335" cy="1824990"/>
            <a:chOff x="7838" y="4329"/>
            <a:chExt cx="4116" cy="2826"/>
          </a:xfrm>
        </p:grpSpPr>
        <p:pic>
          <p:nvPicPr>
            <p:cNvPr id="29" name="图片 28" descr="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838" y="4550"/>
              <a:ext cx="3973" cy="2235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11044" y="4329"/>
              <a:ext cx="911" cy="2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5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6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5686425" y="4230370"/>
            <a:ext cx="97980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微软雅黑" panose="020B0503020204020204" charset="-122"/>
                <a:ea typeface="微软雅黑"/>
              </a:rPr>
              <a:t>压强</a:t>
            </a:r>
            <a:endParaRPr lang="zh-CN" altLang="en-US" sz="2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latin typeface="微软雅黑" panose="020B0503020204020204" charset="-122"/>
              <a:ea typeface="微软雅黑"/>
              <a:sym typeface="+mn-ea"/>
            </a:endParaRPr>
          </a:p>
        </p:txBody>
      </p:sp>
      <p:cxnSp>
        <p:nvCxnSpPr>
          <p:cNvPr id="30" name="直接箭头连接符 29"/>
          <p:cNvCxnSpPr/>
          <p:nvPr>
            <p:custDataLst>
              <p:tags r:id="rId3"/>
            </p:custDataLst>
          </p:nvPr>
        </p:nvCxnSpPr>
        <p:spPr>
          <a:xfrm flipV="1">
            <a:off x="7385685" y="2285365"/>
            <a:ext cx="516255" cy="124841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4"/>
            </p:custDataLst>
          </p:nvPr>
        </p:nvCxnSpPr>
        <p:spPr>
          <a:xfrm>
            <a:off x="7395210" y="3523615"/>
            <a:ext cx="657225" cy="124587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 flipH="1">
            <a:off x="4472305" y="3523615"/>
            <a:ext cx="650875" cy="131445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>
            <p:custDataLst>
              <p:tags r:id="rId6"/>
            </p:custDataLst>
          </p:nvPr>
        </p:nvCxnSpPr>
        <p:spPr>
          <a:xfrm flipH="1" flipV="1">
            <a:off x="4413250" y="2594610"/>
            <a:ext cx="706120" cy="90932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150620" y="4014470"/>
            <a:ext cx="3261360" cy="2544445"/>
            <a:chOff x="1812" y="6322"/>
            <a:chExt cx="5136" cy="4007"/>
          </a:xfrm>
        </p:grpSpPr>
        <p:pic>
          <p:nvPicPr>
            <p:cNvPr id="27" name="图片 26" descr="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812" y="6322"/>
              <a:ext cx="5136" cy="3379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13"/>
              </p:custDataLst>
            </p:nvPr>
          </p:nvSpPr>
          <p:spPr>
            <a:xfrm>
              <a:off x="3674" y="9701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压强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493520" y="1172845"/>
            <a:ext cx="2887980" cy="2841625"/>
            <a:chOff x="2352" y="1847"/>
            <a:chExt cx="4548" cy="4475"/>
          </a:xfrm>
        </p:grpSpPr>
        <p:pic>
          <p:nvPicPr>
            <p:cNvPr id="15" name="图片 14" descr="１１１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2352" y="1847"/>
              <a:ext cx="4548" cy="3860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11"/>
              </p:custDataLst>
            </p:nvPr>
          </p:nvSpPr>
          <p:spPr>
            <a:xfrm>
              <a:off x="3411" y="5694"/>
              <a:ext cx="19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大气压强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506460" y="3615690"/>
            <a:ext cx="2094230" cy="2943225"/>
            <a:chOff x="13396" y="5694"/>
            <a:chExt cx="3298" cy="4635"/>
          </a:xfrm>
        </p:grpSpPr>
        <p:pic>
          <p:nvPicPr>
            <p:cNvPr id="28" name="图片 27" descr="56d1b5f1a2c64aa6aa3c08ef6645ea0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3396" y="5694"/>
              <a:ext cx="3298" cy="4101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14062" y="9701"/>
              <a:ext cx="19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液体压强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12760" y="1350010"/>
            <a:ext cx="3418840" cy="2056765"/>
            <a:chOff x="12776" y="2126"/>
            <a:chExt cx="5384" cy="3239"/>
          </a:xfrm>
        </p:grpSpPr>
        <p:pic>
          <p:nvPicPr>
            <p:cNvPr id="26" name="图片 25" descr="XVPIDhMsgxcDsL9VRUxJo1W2gRk51V2uqa71dRm2lrdyv15680135358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2776" y="2126"/>
              <a:ext cx="5384" cy="3239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6013" y="4737"/>
              <a:ext cx="19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流体压强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8900" y="2313940"/>
            <a:ext cx="2263775" cy="18916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0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928360" y="1791970"/>
            <a:ext cx="939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浮力</a:t>
            </a:r>
          </a:p>
        </p:txBody>
      </p:sp>
      <p:cxnSp>
        <p:nvCxnSpPr>
          <p:cNvPr id="36" name="直接箭头连接符 35"/>
          <p:cNvCxnSpPr/>
          <p:nvPr>
            <p:custDataLst>
              <p:tags r:id="rId3"/>
            </p:custDataLst>
          </p:nvPr>
        </p:nvCxnSpPr>
        <p:spPr>
          <a:xfrm>
            <a:off x="6300470" y="4177030"/>
            <a:ext cx="1270" cy="39560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>
            <p:custDataLst>
              <p:tags r:id="rId4"/>
            </p:custDataLst>
          </p:nvPr>
        </p:nvCxnSpPr>
        <p:spPr>
          <a:xfrm>
            <a:off x="7432675" y="3224530"/>
            <a:ext cx="609600" cy="508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15" idx="1"/>
          </p:cNvCxnSpPr>
          <p:nvPr>
            <p:custDataLst>
              <p:tags r:id="rId5"/>
            </p:custDataLst>
          </p:nvPr>
        </p:nvCxnSpPr>
        <p:spPr>
          <a:xfrm flipH="1">
            <a:off x="4609465" y="3260090"/>
            <a:ext cx="559435" cy="889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295275" y="2112010"/>
            <a:ext cx="4260850" cy="2797810"/>
            <a:chOff x="465" y="3326"/>
            <a:chExt cx="6710" cy="4406"/>
          </a:xfrm>
        </p:grpSpPr>
        <p:pic>
          <p:nvPicPr>
            <p:cNvPr id="25" name="图片 24" descr="0３３３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5" y="3326"/>
              <a:ext cx="6710" cy="377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2825" y="7104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浮力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01185" y="4663440"/>
            <a:ext cx="3903980" cy="1997075"/>
            <a:chOff x="6931" y="7344"/>
            <a:chExt cx="6148" cy="3145"/>
          </a:xfrm>
        </p:grpSpPr>
        <p:pic>
          <p:nvPicPr>
            <p:cNvPr id="28" name="图片 27" descr="c967c0d677c046019228993b238eced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931" y="7344"/>
              <a:ext cx="6049" cy="314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7"/>
              </p:custDataLst>
            </p:nvPr>
          </p:nvSpPr>
          <p:spPr>
            <a:xfrm>
              <a:off x="9925" y="9861"/>
              <a:ext cx="315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阿基米德原理力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140065" y="2313940"/>
            <a:ext cx="3958590" cy="2657475"/>
            <a:chOff x="12819" y="3644"/>
            <a:chExt cx="6234" cy="4185"/>
          </a:xfrm>
        </p:grpSpPr>
        <p:pic>
          <p:nvPicPr>
            <p:cNvPr id="24" name="图片 23" descr="BdlA-fyixtym255331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819" y="3644"/>
              <a:ext cx="6235" cy="346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15105" y="7201"/>
              <a:ext cx="238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物体的沉浮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2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cxnSp>
        <p:nvCxnSpPr>
          <p:cNvPr id="30" name="直接箭头连接符 29"/>
          <p:cNvCxnSpPr/>
          <p:nvPr>
            <p:custDataLst>
              <p:tags r:id="rId2"/>
            </p:custDataLst>
          </p:nvPr>
        </p:nvCxnSpPr>
        <p:spPr>
          <a:xfrm flipV="1">
            <a:off x="7513320" y="2285365"/>
            <a:ext cx="388620" cy="109664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3"/>
            </p:custDataLst>
          </p:nvPr>
        </p:nvCxnSpPr>
        <p:spPr>
          <a:xfrm>
            <a:off x="7494270" y="3382010"/>
            <a:ext cx="558165" cy="138747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27" idx="1"/>
          </p:cNvCxnSpPr>
          <p:nvPr>
            <p:custDataLst>
              <p:tags r:id="rId4"/>
            </p:custDataLst>
          </p:nvPr>
        </p:nvCxnSpPr>
        <p:spPr>
          <a:xfrm flipH="1">
            <a:off x="4325620" y="3364230"/>
            <a:ext cx="599440" cy="110680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27" idx="1"/>
          </p:cNvCxnSpPr>
          <p:nvPr>
            <p:custDataLst>
              <p:tags r:id="rId5"/>
            </p:custDataLst>
          </p:nvPr>
        </p:nvCxnSpPr>
        <p:spPr>
          <a:xfrm flipH="1" flipV="1">
            <a:off x="4413250" y="2555875"/>
            <a:ext cx="511810" cy="80835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5060" y="2635885"/>
            <a:ext cx="2588260" cy="1456690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6"/>
            </p:custDataLst>
          </p:nvPr>
        </p:nvSpPr>
        <p:spPr>
          <a:xfrm>
            <a:off x="5347335" y="4092575"/>
            <a:ext cx="196405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微软雅黑" panose="020B0503020204020204" charset="-122"/>
                <a:ea typeface="微软雅黑"/>
              </a:rPr>
              <a:t>功和机械能</a:t>
            </a:r>
            <a:endParaRPr lang="zh-CN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8080"/>
              </a:highlight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939165" y="1512570"/>
            <a:ext cx="3611245" cy="4538980"/>
            <a:chOff x="1479" y="2382"/>
            <a:chExt cx="5687" cy="7148"/>
          </a:xfrm>
        </p:grpSpPr>
        <p:pic>
          <p:nvPicPr>
            <p:cNvPr id="12" name="图片 11" descr="f6f766719ec9414497bf3a9fc6ba870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79" y="2382"/>
              <a:ext cx="5301" cy="2983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1624" y="2492"/>
              <a:ext cx="5542" cy="7039"/>
              <a:chOff x="1624" y="2492"/>
              <a:chExt cx="5542" cy="7039"/>
            </a:xfrm>
          </p:grpSpPr>
          <p:pic>
            <p:nvPicPr>
              <p:cNvPr id="14" name="图片 13" descr="４４４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24" y="5851"/>
                <a:ext cx="5188" cy="2918"/>
              </a:xfrm>
              <a:prstGeom prst="rect">
                <a:avLst/>
              </a:prstGeom>
            </p:spPr>
          </p:pic>
          <p:sp>
            <p:nvSpPr>
              <p:cNvPr id="35" name="文本框 3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397" y="8903"/>
                <a:ext cx="122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solidFill>
                      <a:srgbClr val="7030A0"/>
                    </a:solidFill>
                  </a:rPr>
                  <a:t>功率</a:t>
                </a: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611" y="2492"/>
                <a:ext cx="2555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solidFill>
                      <a:srgbClr val="7030A0"/>
                    </a:solidFill>
                  </a:rPr>
                  <a:t>动能和势能</a:t>
                </a: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7994015" y="1697990"/>
            <a:ext cx="3448050" cy="1898650"/>
            <a:chOff x="12589" y="2674"/>
            <a:chExt cx="5430" cy="2990"/>
          </a:xfrm>
        </p:grpSpPr>
        <p:pic>
          <p:nvPicPr>
            <p:cNvPr id="15" name="图片 14" descr="５５５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2589" y="2674"/>
              <a:ext cx="5431" cy="2991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12834" y="2800"/>
              <a:ext cx="87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功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081645" y="4092575"/>
            <a:ext cx="3615690" cy="2259965"/>
            <a:chOff x="12727" y="6445"/>
            <a:chExt cx="5694" cy="3559"/>
          </a:xfrm>
        </p:grpSpPr>
        <p:pic>
          <p:nvPicPr>
            <p:cNvPr id="26" name="图片 25" descr="76a1adf1ly4gryuxeayqsg20qk0do1kz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727" y="6445"/>
              <a:ext cx="5695" cy="2931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>
              <p:custDataLst>
                <p:tags r:id="rId7"/>
              </p:custDataLst>
            </p:nvPr>
          </p:nvSpPr>
          <p:spPr>
            <a:xfrm>
              <a:off x="14184" y="9376"/>
              <a:ext cx="332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002060"/>
                  </a:solidFill>
                  <a:effectLst/>
                </a:rPr>
                <a:t>机械能及其转化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5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06620" y="2035810"/>
            <a:ext cx="2755900" cy="2402840"/>
            <a:chOff x="6792" y="3206"/>
            <a:chExt cx="4340" cy="3784"/>
          </a:xfrm>
        </p:grpSpPr>
        <p:pic>
          <p:nvPicPr>
            <p:cNvPr id="12" name="图片 11" descr="d4ab1b5b30adb6b70a4c6feb418e8a0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92" y="3206"/>
              <a:ext cx="4340" cy="325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>
              <p:custDataLst>
                <p:tags r:id="rId3"/>
              </p:custDataLst>
            </p:nvPr>
          </p:nvSpPr>
          <p:spPr>
            <a:xfrm>
              <a:off x="7669" y="6150"/>
              <a:ext cx="2587" cy="84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8080"/>
                  </a:highlight>
                  <a:latin typeface="微软雅黑" panose="020B0503020204020204" charset="-122"/>
                  <a:ea typeface="微软雅黑"/>
                </a:rPr>
                <a:t>简单机械</a:t>
              </a:r>
              <a:endParaRPr lang="zh-CN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cxnSp>
        <p:nvCxnSpPr>
          <p:cNvPr id="29" name="直接箭头连接符 28"/>
          <p:cNvCxnSpPr/>
          <p:nvPr/>
        </p:nvCxnSpPr>
        <p:spPr>
          <a:xfrm flipH="1" flipV="1">
            <a:off x="4297680" y="3061970"/>
            <a:ext cx="696595" cy="372745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7261860" y="3315335"/>
            <a:ext cx="552450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>
            <p:custDataLst>
              <p:tags r:id="rId2"/>
            </p:custDataLst>
          </p:nvPr>
        </p:nvCxnSpPr>
        <p:spPr>
          <a:xfrm flipH="1">
            <a:off x="4591685" y="3415030"/>
            <a:ext cx="392430" cy="91186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1060450" y="1514475"/>
            <a:ext cx="3166110" cy="2390775"/>
            <a:chOff x="1670" y="2385"/>
            <a:chExt cx="4986" cy="3765"/>
          </a:xfrm>
        </p:grpSpPr>
        <p:pic>
          <p:nvPicPr>
            <p:cNvPr id="15" name="图片 14" descr="0505e394a13542febc5f2b8ef9c6730f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70" y="2385"/>
              <a:ext cx="4987" cy="3765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5319" y="5522"/>
              <a:ext cx="12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杠杆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060450" y="4103370"/>
            <a:ext cx="3155950" cy="2174240"/>
            <a:chOff x="1670" y="6462"/>
            <a:chExt cx="4970" cy="3424"/>
          </a:xfrm>
        </p:grpSpPr>
        <p:pic>
          <p:nvPicPr>
            <p:cNvPr id="26" name="图片 25" descr="b0f43b4fd2b84d4d8d201a9dcb56aa4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70" y="6462"/>
              <a:ext cx="4970" cy="2796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181" y="9258"/>
              <a:ext cx="196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机械效率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53375" y="1823720"/>
            <a:ext cx="3307080" cy="3867150"/>
            <a:chOff x="12525" y="2872"/>
            <a:chExt cx="5208" cy="6090"/>
          </a:xfrm>
        </p:grpSpPr>
        <p:pic>
          <p:nvPicPr>
            <p:cNvPr id="28" name="图片 27" descr="320b2bbad0d04c6893cb0e930e3aad8d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525" y="2872"/>
              <a:ext cx="5209" cy="546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4563" y="8334"/>
              <a:ext cx="113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滑轮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2333" y="334"/>
              <a:ext cx="30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学好物理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11" name="任意多边形 1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" name="任意多边形 1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4" name="任意多边形 1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</a:p>
            </p:txBody>
          </p:sp>
        </p:grpSp>
        <p:cxnSp>
          <p:nvCxnSpPr>
            <p:cNvPr id="18" name="直接连接符 17"/>
            <p:cNvCxnSpPr/>
            <p:nvPr>
              <p:custDataLst>
                <p:tags r:id="rId11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378017" y="1188401"/>
            <a:ext cx="36440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800" b="1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乐于动手，多做实验</a:t>
            </a:r>
          </a:p>
        </p:txBody>
      </p:sp>
      <p:sp>
        <p:nvSpPr>
          <p:cNvPr id="22" name="文本框 21"/>
          <p:cNvSpPr txBox="1"/>
          <p:nvPr>
            <p:custDataLst>
              <p:tags r:id="rId3"/>
            </p:custDataLst>
          </p:nvPr>
        </p:nvSpPr>
        <p:spPr>
          <a:xfrm>
            <a:off x="448310" y="3105150"/>
            <a:ext cx="36614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70C0"/>
                </a:solidFill>
              </a:rPr>
              <a:t>在家里做的气球系列实验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518160" y="3609975"/>
            <a:ext cx="2884170" cy="3034665"/>
            <a:chOff x="1493" y="5565"/>
            <a:chExt cx="4542" cy="4779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/>
            <a:srcRect b="23012"/>
            <a:stretch>
              <a:fillRect/>
            </a:stretch>
          </p:blipFill>
          <p:spPr>
            <a:xfrm>
              <a:off x="1493" y="5565"/>
              <a:ext cx="4543" cy="3561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9"/>
              </p:custDataLst>
            </p:nvPr>
          </p:nvSpPr>
          <p:spPr>
            <a:xfrm>
              <a:off x="1493" y="9232"/>
              <a:ext cx="4438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002060"/>
                  </a:solidFill>
                </a:rPr>
                <a:t>将气球放在耳边，听到的声音会变大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109720" y="3603625"/>
            <a:ext cx="3326130" cy="2999740"/>
            <a:chOff x="10795" y="5196"/>
            <a:chExt cx="5238" cy="4724"/>
          </a:xfrm>
        </p:grpSpPr>
        <p:pic>
          <p:nvPicPr>
            <p:cNvPr id="28" name="图片 27" descr="79f0605b47c9436abdd2b0251578d5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0795" y="5206"/>
              <a:ext cx="3142" cy="4714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13937" y="5196"/>
              <a:ext cx="2096" cy="44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2060"/>
                  </a:solidFill>
                </a:rPr>
                <a:t>在玻璃瓶口套一个小气球，把玻璃瓶较到热水里，会发现气球胀了起来。</a:t>
              </a:r>
              <a:endParaRPr lang="en-US" altLang="zh-CN" sz="2000">
                <a:solidFill>
                  <a:srgbClr val="002060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95590" y="3693160"/>
            <a:ext cx="3672840" cy="2783840"/>
            <a:chOff x="13111" y="5696"/>
            <a:chExt cx="5784" cy="4384"/>
          </a:xfrm>
        </p:grpSpPr>
        <p:pic>
          <p:nvPicPr>
            <p:cNvPr id="31" name="图片 30" descr="172330002993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3111" y="5696"/>
              <a:ext cx="5673" cy="3241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3111" y="8968"/>
              <a:ext cx="5785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000">
                  <a:solidFill>
                    <a:srgbClr val="002060"/>
                  </a:solidFill>
                </a:rPr>
                <a:t>向气球中间吹气，气球没有被吹开，反而是相互靠近的。</a:t>
              </a: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448310" y="1706245"/>
            <a:ext cx="1051687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</a:rPr>
              <a:t>　　实验是学习物理的最基本方法之一，是产生物理现象的主要手段。勤动手、多做实验是最有效的方法之一。一些物理实验很简单，用平时你玩过的玩具、手边的材料，很容易做简单的物理实验。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2333" y="334"/>
              <a:ext cx="30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学好物理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11" name="任意多边形 10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" name="任意多边形 1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4" name="任意多边形 13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</a:p>
            </p:txBody>
          </p:sp>
        </p:grpSp>
        <p:cxnSp>
          <p:nvCxnSpPr>
            <p:cNvPr id="18" name="直接连接符 17"/>
            <p:cNvCxnSpPr/>
            <p:nvPr>
              <p:custDataLst>
                <p:tags r:id="rId6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33" name="文本框 32"/>
          <p:cNvSpPr txBox="1"/>
          <p:nvPr>
            <p:custDataLst>
              <p:tags r:id="rId2"/>
            </p:custDataLst>
          </p:nvPr>
        </p:nvSpPr>
        <p:spPr>
          <a:xfrm>
            <a:off x="448310" y="1648460"/>
            <a:ext cx="10516870" cy="171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　　物理课本的每一节内容，都涉及到2~3个知识点，上课时一定要认真听讲，要把每一个知识点的形成过程理清楚、听明白。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好记性不如烂笔头，对在听课中有疑问的内容、老师讲的方法、重要的知识点，可以用笔记记下来。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48310" y="1126490"/>
            <a:ext cx="41338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</a:rPr>
              <a:t>认真听课，记好笔记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242695" y="3520440"/>
            <a:ext cx="4326890" cy="26619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06540" y="3126105"/>
            <a:ext cx="2705100" cy="3449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2333" y="334"/>
              <a:ext cx="30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学好物理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11" name="任意多边形 10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" name="任意多边形 1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4" name="任意多边形 13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矩形 6"/>
              <p:cNvSpPr/>
              <p:nvPr>
                <p:custDataLst>
                  <p:tags r:id="rId10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</a:p>
            </p:txBody>
          </p:sp>
        </p:grpSp>
        <p:cxnSp>
          <p:nvCxnSpPr>
            <p:cNvPr id="18" name="直接连接符 17"/>
            <p:cNvCxnSpPr/>
            <p:nvPr>
              <p:custDataLst>
                <p:tags r:id="rId8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8310" y="1126490"/>
            <a:ext cx="41338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</a:rPr>
              <a:t>学好数学，熟练运用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85470" y="1648460"/>
            <a:ext cx="1025398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2060"/>
                </a:solidFill>
              </a:rPr>
              <a:t>　　数学知识是学习物理学的基础，也是学习物理学的工具。利用数学方法计算、归纳、处理物理实验数据，是学习物理的常态，科学计数、写公式的变式、列方程、求比例、画图像是初学物理学常用的数学方法。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rcRect r="50770" b="50220"/>
          <a:stretch>
            <a:fillRect/>
          </a:stretch>
        </p:blipFill>
        <p:spPr>
          <a:xfrm>
            <a:off x="614680" y="3443605"/>
            <a:ext cx="2543175" cy="2018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49688" b="50406"/>
          <a:stretch>
            <a:fillRect/>
          </a:stretch>
        </p:blipFill>
        <p:spPr>
          <a:xfrm>
            <a:off x="5994400" y="3451225"/>
            <a:ext cx="2599055" cy="20110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rcRect l="49934" t="49856"/>
          <a:stretch>
            <a:fillRect/>
          </a:stretch>
        </p:blipFill>
        <p:spPr>
          <a:xfrm>
            <a:off x="8684260" y="3429000"/>
            <a:ext cx="2586355" cy="20332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rcRect t="49856" r="49914"/>
          <a:stretch>
            <a:fillRect/>
          </a:stretch>
        </p:blipFill>
        <p:spPr>
          <a:xfrm>
            <a:off x="3316605" y="3429000"/>
            <a:ext cx="2586990" cy="203327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89325" y="5647690"/>
            <a:ext cx="43497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0070C0"/>
                </a:solidFill>
              </a:rPr>
              <a:t>应用数学个图像解释物理问题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20"/>
              </p:custDataLst>
            </p:nvPr>
          </p:nvSpPr>
          <p:spPr>
            <a:xfrm>
              <a:off x="2333" y="334"/>
              <a:ext cx="30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学好物理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23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三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21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8460" y="1487170"/>
            <a:ext cx="11102340" cy="1410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</a:rPr>
              <a:t>　　科学家从不轻易放过自然界和实验中的每一个奇特情况，历史上许多重大的科学发现都源于对某些现象的认真观察，深入思考和不懈探究。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</a:rPr>
              <a:t>我们学习物理，也应该像科学家那样注意观察和思考，勤于探究。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815840" y="3995420"/>
            <a:ext cx="1990090" cy="735965"/>
            <a:chOff x="7335" y="6369"/>
            <a:chExt cx="3451" cy="1276"/>
          </a:xfrm>
        </p:grpSpPr>
        <p:sp>
          <p:nvSpPr>
            <p:cNvPr id="9" name="椭圆 8"/>
            <p:cNvSpPr/>
            <p:nvPr>
              <p:custDataLst>
                <p:tags r:id="rId18"/>
              </p:custDataLst>
            </p:nvPr>
          </p:nvSpPr>
          <p:spPr>
            <a:xfrm>
              <a:off x="7335" y="6369"/>
              <a:ext cx="3451" cy="127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文本框 9"/>
            <p:cNvSpPr txBox="1"/>
            <p:nvPr>
              <p:custDataLst>
                <p:tags r:id="rId19"/>
              </p:custDataLst>
            </p:nvPr>
          </p:nvSpPr>
          <p:spPr>
            <a:xfrm>
              <a:off x="7785" y="6596"/>
              <a:ext cx="255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科学探究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461770" y="2907665"/>
            <a:ext cx="3671570" cy="1404620"/>
            <a:chOff x="2302" y="4579"/>
            <a:chExt cx="5782" cy="2212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4718" y="4579"/>
              <a:ext cx="3366" cy="2212"/>
            </a:xfrm>
            <a:prstGeom prst="ellipse">
              <a:avLst/>
            </a:prstGeom>
            <a:effectLst>
              <a:outerShdw dist="38100" dir="2700000" algn="tl" rotWithShape="0">
                <a:schemeClr val="bg1">
                  <a:alpha val="47000"/>
                </a:schemeClr>
              </a:outerShdw>
            </a:effectLst>
          </p:spPr>
        </p:pic>
        <p:sp>
          <p:nvSpPr>
            <p:cNvPr id="12" name="文本框 11"/>
            <p:cNvSpPr txBox="1"/>
            <p:nvPr>
              <p:custDataLst>
                <p:tags r:id="rId17"/>
              </p:custDataLst>
            </p:nvPr>
          </p:nvSpPr>
          <p:spPr>
            <a:xfrm>
              <a:off x="2302" y="4903"/>
              <a:ext cx="2324" cy="15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>
                  <a:solidFill>
                    <a:srgbClr val="512375"/>
                  </a:solidFill>
                </a:rPr>
                <a:t>像科学家那样注意观察，</a:t>
              </a:r>
              <a:r>
                <a:rPr lang="zh-CN" altLang="en-US" b="1">
                  <a:solidFill>
                    <a:srgbClr val="C00000"/>
                  </a:solidFill>
                </a:rPr>
                <a:t>提出问题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261860" y="4488815"/>
            <a:ext cx="4278630" cy="1484630"/>
            <a:chOff x="11686" y="7069"/>
            <a:chExt cx="6738" cy="2338"/>
          </a:xfrm>
        </p:grpSpPr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4868" y="7451"/>
              <a:ext cx="3557" cy="10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>
                  <a:solidFill>
                    <a:srgbClr val="512375"/>
                  </a:solidFill>
                </a:rPr>
                <a:t>像科学家那样</a:t>
              </a:r>
            </a:p>
            <a:p>
              <a:r>
                <a:rPr lang="zh-CN" altLang="en-US" b="1">
                  <a:solidFill>
                    <a:srgbClr val="C00000"/>
                  </a:solidFill>
                </a:rPr>
                <a:t>设计实验、制订方案</a:t>
              </a: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11686" y="7069"/>
              <a:ext cx="3088" cy="2338"/>
            </a:xfrm>
            <a:prstGeom prst="ellipse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4733925" y="4819015"/>
            <a:ext cx="2687320" cy="2057400"/>
            <a:chOff x="7455" y="7589"/>
            <a:chExt cx="4232" cy="3240"/>
          </a:xfrm>
        </p:grpSpPr>
        <p:pic>
          <p:nvPicPr>
            <p:cNvPr id="21" name="图片 2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7455" y="7589"/>
              <a:ext cx="3277" cy="2227"/>
            </a:xfrm>
            <a:prstGeom prst="ellipse">
              <a:avLst/>
            </a:prstGeom>
          </p:spPr>
        </p:pic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7455" y="9813"/>
              <a:ext cx="4232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512375"/>
                  </a:solidFill>
                </a:rPr>
                <a:t>像科学家那祥基于证据，</a:t>
              </a:r>
              <a:r>
                <a:rPr lang="zh-CN" altLang="en-US" b="1">
                  <a:solidFill>
                    <a:srgbClr val="C00000"/>
                  </a:solidFill>
                </a:rPr>
                <a:t>得出结论、做出解释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6215" y="2872105"/>
            <a:ext cx="3658870" cy="1497330"/>
            <a:chOff x="10309" y="4523"/>
            <a:chExt cx="5762" cy="2358"/>
          </a:xfrm>
        </p:grpSpPr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13747" y="4911"/>
              <a:ext cx="2324" cy="15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>
                  <a:solidFill>
                    <a:srgbClr val="512375"/>
                  </a:solidFill>
                </a:rPr>
                <a:t>像科学家那样善于分析、</a:t>
              </a:r>
              <a:r>
                <a:rPr lang="zh-CN" altLang="en-US" b="1">
                  <a:solidFill>
                    <a:srgbClr val="C00000"/>
                  </a:solidFill>
                </a:rPr>
                <a:t>猜想与假设</a:t>
              </a: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1"/>
            <a:srcRect l="4256" r="5440"/>
            <a:stretch>
              <a:fillRect/>
            </a:stretch>
          </p:blipFill>
          <p:spPr>
            <a:xfrm>
              <a:off x="10309" y="4523"/>
              <a:ext cx="3438" cy="2358"/>
            </a:xfrm>
            <a:prstGeom prst="ellipse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313690" y="4369435"/>
            <a:ext cx="3972560" cy="1885950"/>
            <a:chOff x="494" y="6881"/>
            <a:chExt cx="6256" cy="2970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3308" y="6881"/>
              <a:ext cx="3443" cy="2449"/>
            </a:xfrm>
            <a:prstGeom prst="ellipse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9"/>
              </p:custDataLst>
            </p:nvPr>
          </p:nvSpPr>
          <p:spPr>
            <a:xfrm>
              <a:off x="494" y="7963"/>
              <a:ext cx="2825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solidFill>
                    <a:srgbClr val="512375"/>
                  </a:solidFill>
                </a:rPr>
                <a:t>像科学家那样对探究过程和结果</a:t>
              </a:r>
              <a:r>
                <a:rPr lang="zh-CN" altLang="en-US" b="1">
                  <a:solidFill>
                    <a:srgbClr val="C00000"/>
                  </a:solidFill>
                </a:rPr>
                <a:t>进行交流、评估和反思</a:t>
              </a:r>
            </a:p>
          </p:txBody>
        </p:sp>
      </p:grpSp>
      <p:sp>
        <p:nvSpPr>
          <p:cNvPr id="44" name="上弧形箭头 43"/>
          <p:cNvSpPr/>
          <p:nvPr>
            <p:custDataLst>
              <p:tags r:id="rId3"/>
            </p:custDataLst>
          </p:nvPr>
        </p:nvSpPr>
        <p:spPr>
          <a:xfrm rot="2940000">
            <a:off x="8518525" y="4155440"/>
            <a:ext cx="533400" cy="2413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5" name="右箭头 44"/>
          <p:cNvSpPr/>
          <p:nvPr>
            <p:custDataLst>
              <p:tags r:id="rId4"/>
            </p:custDataLst>
          </p:nvPr>
        </p:nvSpPr>
        <p:spPr>
          <a:xfrm>
            <a:off x="5628005" y="3435350"/>
            <a:ext cx="422910" cy="196850"/>
          </a:xfrm>
          <a:prstGeom prst="rightArrow">
            <a:avLst>
              <a:gd name="adj1" fmla="val 50000"/>
              <a:gd name="adj2" fmla="val 793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上弧形箭头 45"/>
          <p:cNvSpPr/>
          <p:nvPr>
            <p:custDataLst>
              <p:tags r:id="rId5"/>
            </p:custDataLst>
          </p:nvPr>
        </p:nvSpPr>
        <p:spPr>
          <a:xfrm rot="8640000">
            <a:off x="6867525" y="5753735"/>
            <a:ext cx="533400" cy="2413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7" name="上弧形箭头 46"/>
          <p:cNvSpPr/>
          <p:nvPr>
            <p:custDataLst>
              <p:tags r:id="rId6"/>
            </p:custDataLst>
          </p:nvPr>
        </p:nvSpPr>
        <p:spPr>
          <a:xfrm rot="12420000">
            <a:off x="4141470" y="5624195"/>
            <a:ext cx="533400" cy="241300"/>
          </a:xfrm>
          <a:prstGeom prst="curved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378017" y="992186"/>
            <a:ext cx="36440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2800" b="1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像科学家一样探究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2333" y="334"/>
              <a:ext cx="62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物理是一门自然科学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10" name="任意多边形 9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1" name="任意多边形 1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" name="任意多边形 11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4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  <p:cxnSp>
          <p:nvCxnSpPr>
            <p:cNvPr id="15" name="直接连接符 14"/>
            <p:cNvCxnSpPr/>
            <p:nvPr>
              <p:custDataLst>
                <p:tags r:id="rId4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t="3391"/>
          <a:stretch>
            <a:fillRect/>
          </a:stretch>
        </p:blipFill>
        <p:spPr>
          <a:xfrm>
            <a:off x="3079750" y="3038475"/>
            <a:ext cx="5815330" cy="34264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46125" y="1262380"/>
            <a:ext cx="10483215" cy="1651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</a:rPr>
              <a:t>　　海滩上常有许多漂亮的石子和美丽的贝壳，那么波涛汹涌的广阔海洋里，会不会有更多更美丽漂亮的贝壳和石子呢？物理学是个知识的海洋，它更需要我们去探索</a:t>
            </a:r>
            <a:r>
              <a:rPr lang="en-US" altLang="zh-CN" sz="2600">
                <a:solidFill>
                  <a:srgbClr val="002060"/>
                </a:solidFill>
              </a:rPr>
              <a:t>......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2333" y="334"/>
              <a:ext cx="62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物理是一门自然科学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2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0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728345" y="1402080"/>
            <a:ext cx="10392410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　　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物理</a:t>
            </a: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是研究物质结构、物质相互作用和运动规律的自然科学；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　　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物理是认识世界的学科</a:t>
            </a: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　　其涉及力、热、声、光、电等的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物理现象</a:t>
            </a: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。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271145" y="3215005"/>
            <a:ext cx="3700145" cy="2542540"/>
            <a:chOff x="427" y="5063"/>
            <a:chExt cx="5827" cy="4004"/>
          </a:xfrm>
        </p:grpSpPr>
        <p:pic>
          <p:nvPicPr>
            <p:cNvPr id="35" name="图片 34" descr="6a4acda4f2ce4417b94e9010ee24c98a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427" y="5063"/>
              <a:ext cx="5827" cy="3279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8"/>
              </p:custDataLst>
            </p:nvPr>
          </p:nvSpPr>
          <p:spPr>
            <a:xfrm>
              <a:off x="1324" y="8342"/>
              <a:ext cx="421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火箭升空（</a:t>
              </a:r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</a:rPr>
                <a:t>力的运用</a:t>
              </a: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）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051935" y="3212465"/>
            <a:ext cx="3613150" cy="2544445"/>
            <a:chOff x="6381" y="5059"/>
            <a:chExt cx="5690" cy="4007"/>
          </a:xfrm>
        </p:grpSpPr>
        <p:pic>
          <p:nvPicPr>
            <p:cNvPr id="2" name="图片 1" descr="a4e2f776b7834464b8f579cbe27007fc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6381" y="5059"/>
              <a:ext cx="5691" cy="3283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6"/>
              </p:custDataLst>
            </p:nvPr>
          </p:nvSpPr>
          <p:spPr>
            <a:xfrm>
              <a:off x="7084" y="8342"/>
              <a:ext cx="404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火山喷发产生</a:t>
              </a:r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</a:rPr>
                <a:t>声</a:t>
              </a: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和</a:t>
              </a:r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</a:rPr>
                <a:t>热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746365" y="3212465"/>
            <a:ext cx="4074160" cy="2545080"/>
            <a:chOff x="12199" y="5059"/>
            <a:chExt cx="6416" cy="4008"/>
          </a:xfrm>
        </p:grpSpPr>
        <p:pic>
          <p:nvPicPr>
            <p:cNvPr id="8" name="图片 7" descr="3441.gif_wh86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2199" y="5059"/>
              <a:ext cx="6416" cy="3283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>
              <p:custDataLst>
                <p:tags r:id="rId4"/>
              </p:custDataLst>
            </p:nvPr>
          </p:nvSpPr>
          <p:spPr>
            <a:xfrm>
              <a:off x="13223" y="8342"/>
              <a:ext cx="43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现代大都市的</a:t>
              </a:r>
              <a:r>
                <a:rPr lang="zh-CN" altLang="en-US" sz="2000">
                  <a:solidFill>
                    <a:srgbClr val="C00000"/>
                  </a:solidFill>
                  <a:latin typeface="微软雅黑" panose="020B0503020204020204" charset="-122"/>
                  <a:ea typeface="微软雅黑"/>
                </a:rPr>
                <a:t>电</a:t>
              </a: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力运用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2333" y="334"/>
              <a:ext cx="62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物理是一门自然科学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6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2100" y="1388110"/>
            <a:ext cx="11362690" cy="2554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</a:rPr>
              <a:t>　　物理学作为</a:t>
            </a:r>
            <a:r>
              <a:rPr lang="zh-CN" altLang="en-US" sz="2600" b="1">
                <a:solidFill>
                  <a:srgbClr val="002060"/>
                </a:solidFill>
              </a:rPr>
              <a:t>自然科学的带头学科</a:t>
            </a:r>
            <a:r>
              <a:rPr lang="zh-CN" altLang="en-US" sz="2600">
                <a:solidFill>
                  <a:srgbClr val="002060"/>
                </a:solidFill>
              </a:rPr>
              <a:t>，研究大至宇宙，小至基本粒子等一切物质最基本的运动形式和规律，因此成为其他各自然科学学科的研究基础。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>
                <a:solidFill>
                  <a:srgbClr val="00206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　　300多年前，英国物理学家牛顿在实验时发现，白光可以分解成不同颜色的光。以此为基础，我们可以解释天空为什么是蓝色的、落日为什么是红色的、彩虹是怎样形成的，更是制出彩色电视机。</a:t>
            </a:r>
            <a:endParaRPr lang="zh-CN" altLang="en-US" sz="2600">
              <a:solidFill>
                <a:srgbClr val="002060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600">
              <a:solidFill>
                <a:srgbClr val="002060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026795" y="4106545"/>
            <a:ext cx="6667500" cy="253365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78750" y="4660265"/>
            <a:ext cx="3272790" cy="1950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00">
                <a:solidFill>
                  <a:srgbClr val="7030A0"/>
                </a:solidFill>
              </a:rPr>
              <a:t>　　牛顿常对人们习以为常的现象进行不懈的思考和探究，并由此发现了万有引力定律。这样才有了今天的通信卫星。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411720" y="4106545"/>
            <a:ext cx="3810000" cy="2143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617220" y="2936875"/>
            <a:ext cx="5362575" cy="2376170"/>
            <a:chOff x="1506" y="4623"/>
            <a:chExt cx="8445" cy="3742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3"/>
            <a:srcRect l="8941" r="9410"/>
            <a:stretch>
              <a:fillRect/>
            </a:stretch>
          </p:blipFill>
          <p:spPr>
            <a:xfrm>
              <a:off x="1506" y="4623"/>
              <a:ext cx="4356" cy="364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817" y="5022"/>
              <a:ext cx="4134" cy="334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</a:rPr>
                <a:t>水沸腾后把烧瓶从火焰上拿开，水会停止沸腾。迅速塞上瓶塞，把烧瓶倒置并向瓶底浇冷水，瓶中的水会再次沸腾起来。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503035" y="3282315"/>
            <a:ext cx="4909820" cy="1951990"/>
            <a:chOff x="10613" y="5369"/>
            <a:chExt cx="7732" cy="3074"/>
          </a:xfrm>
        </p:grpSpPr>
        <p:sp>
          <p:nvSpPr>
            <p:cNvPr id="41" name="文本框 40"/>
            <p:cNvSpPr txBox="1"/>
            <p:nvPr/>
          </p:nvSpPr>
          <p:spPr>
            <a:xfrm>
              <a:off x="14211" y="5635"/>
              <a:ext cx="4134" cy="28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</a:rPr>
                <a:t>用硬纸片把一个音箱糊起来，做成一个“舞台”，台上的小“人”在音乐声中翩翩起舞。</a:t>
              </a:r>
            </a:p>
          </p:txBody>
        </p:sp>
        <p:pic>
          <p:nvPicPr>
            <p:cNvPr id="42" name="图片 4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/>
            <a:srcRect r="2493"/>
            <a:stretch>
              <a:fillRect/>
            </a:stretch>
          </p:blipFill>
          <p:spPr>
            <a:xfrm>
              <a:off x="10613" y="5369"/>
              <a:ext cx="3598" cy="3075"/>
            </a:xfrm>
            <a:prstGeom prst="rect">
              <a:avLst/>
            </a:prstGeom>
          </p:spPr>
        </p:pic>
      </p:grpSp>
      <p:sp>
        <p:nvSpPr>
          <p:cNvPr id="50" name="文本框 49"/>
          <p:cNvSpPr txBox="1"/>
          <p:nvPr/>
        </p:nvSpPr>
        <p:spPr>
          <a:xfrm>
            <a:off x="1229360" y="5460365"/>
            <a:ext cx="4419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</a:rPr>
              <a:t>热现象</a:t>
            </a:r>
            <a:r>
              <a:rPr lang="en-US" altLang="zh-CN" sz="2000" b="1">
                <a:solidFill>
                  <a:srgbClr val="C00000"/>
                </a:solidFill>
              </a:rPr>
              <a:t>——</a:t>
            </a:r>
            <a:r>
              <a:rPr lang="zh-CN" altLang="en-US" sz="2000">
                <a:solidFill>
                  <a:srgbClr val="C00000"/>
                </a:solidFill>
              </a:rPr>
              <a:t>液体的沸点与压强有关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7552690" y="5460365"/>
            <a:ext cx="29908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</a:rPr>
              <a:t>声现象</a:t>
            </a:r>
            <a:r>
              <a:rPr lang="en-US" altLang="zh-CN" sz="2000">
                <a:solidFill>
                  <a:srgbClr val="C00000"/>
                </a:solidFill>
              </a:rPr>
              <a:t>——</a:t>
            </a:r>
            <a:r>
              <a:rPr lang="zh-CN" altLang="en-US" sz="2000">
                <a:solidFill>
                  <a:srgbClr val="C00000"/>
                </a:solidFill>
              </a:rPr>
              <a:t>物体振动发声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55" name="文本框 54"/>
            <p:cNvSpPr txBox="1"/>
            <p:nvPr>
              <p:custDataLst>
                <p:tags r:id="rId3"/>
              </p:custDataLst>
            </p:nvPr>
          </p:nvSpPr>
          <p:spPr>
            <a:xfrm>
              <a:off x="2333" y="334"/>
              <a:ext cx="62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物理是一门自然科学</a:t>
              </a: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58" name="任意多边形 57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59" name="任意多边形 58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" name="任意多边形 59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1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  <p:cxnSp>
          <p:nvCxnSpPr>
            <p:cNvPr id="62" name="直接连接符 61"/>
            <p:cNvCxnSpPr/>
            <p:nvPr>
              <p:custDataLst>
                <p:tags r:id="rId4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>
              <p:custDataLst>
                <p:tags r:id="rId5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sp>
        <p:nvSpPr>
          <p:cNvPr id="64" name="文本框 63"/>
          <p:cNvSpPr txBox="1"/>
          <p:nvPr>
            <p:custDataLst>
              <p:tags r:id="rId2"/>
            </p:custDataLst>
          </p:nvPr>
        </p:nvSpPr>
        <p:spPr>
          <a:xfrm>
            <a:off x="504190" y="1374775"/>
            <a:ext cx="1118362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002060"/>
                </a:solidFill>
              </a:rPr>
              <a:t>　　一切奇妙的现象，其发生都是有原因的，科学探究就是要发现其中的奥秘，并总结出规律。</a:t>
            </a:r>
            <a:r>
              <a:rPr lang="zh-CN" altLang="en-US" sz="2800">
                <a:solidFill>
                  <a:srgbClr val="C00000"/>
                </a:solidFill>
              </a:rPr>
              <a:t>观察是科学发现的重要环节。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rcRect l="12812" t="20714" r="12369"/>
          <a:stretch>
            <a:fillRect/>
          </a:stretch>
        </p:blipFill>
        <p:spPr>
          <a:xfrm>
            <a:off x="1026795" y="1557655"/>
            <a:ext cx="4649470" cy="233172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54940" y="2186940"/>
            <a:ext cx="6378575" cy="3501390"/>
            <a:chOff x="7969" y="2120"/>
            <a:chExt cx="10045" cy="5514"/>
          </a:xfrm>
        </p:grpSpPr>
        <p:pic>
          <p:nvPicPr>
            <p:cNvPr id="65" name="图片 64" descr="0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8186" y="2121"/>
              <a:ext cx="9585" cy="5385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7969" y="2120"/>
              <a:ext cx="2256" cy="5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5758" y="2120"/>
              <a:ext cx="2256" cy="5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8742" y="6876"/>
              <a:ext cx="8264" cy="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8742" y="2121"/>
              <a:ext cx="8264" cy="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2333" y="334"/>
              <a:ext cx="62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物理是一门自然科学</a:t>
              </a: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9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一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7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69660" y="2531745"/>
            <a:ext cx="4494530" cy="25285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379210" y="1082675"/>
            <a:ext cx="2019300" cy="5524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150620" y="5276215"/>
            <a:ext cx="42595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70C0"/>
                </a:solidFill>
              </a:rPr>
              <a:t>用放大镜看手指纹和看窗外的物体，从放大镜看到物体成放大和缩小的像。</a:t>
            </a:r>
          </a:p>
        </p:txBody>
      </p:sp>
      <p:sp>
        <p:nvSpPr>
          <p:cNvPr id="50" name="文本框 49"/>
          <p:cNvSpPr txBox="1"/>
          <p:nvPr>
            <p:custDataLst>
              <p:tags r:id="rId4"/>
            </p:custDataLst>
          </p:nvPr>
        </p:nvSpPr>
        <p:spPr>
          <a:xfrm>
            <a:off x="729615" y="6000750"/>
            <a:ext cx="5066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</a:rPr>
              <a:t>光现象</a:t>
            </a:r>
            <a:r>
              <a:rPr lang="en-US" altLang="zh-CN" sz="2000" b="1">
                <a:solidFill>
                  <a:srgbClr val="C00000"/>
                </a:solidFill>
              </a:rPr>
              <a:t>——</a:t>
            </a:r>
            <a:r>
              <a:rPr lang="zh-CN" altLang="en-US" sz="2000">
                <a:solidFill>
                  <a:srgbClr val="C00000"/>
                </a:solidFill>
              </a:rPr>
              <a:t>改变物距物体成放大和缩小的像</a:t>
            </a: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6663055" y="6000750"/>
            <a:ext cx="3507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C00000"/>
                </a:solidFill>
              </a:rPr>
              <a:t>力现象</a:t>
            </a:r>
            <a:r>
              <a:rPr lang="en-US" altLang="zh-CN" sz="2000" b="1">
                <a:solidFill>
                  <a:srgbClr val="C00000"/>
                </a:solidFill>
              </a:rPr>
              <a:t>——</a:t>
            </a:r>
            <a:r>
              <a:rPr lang="zh-CN" altLang="en-US" sz="2000">
                <a:solidFill>
                  <a:srgbClr val="C00000"/>
                </a:solidFill>
              </a:rPr>
              <a:t>流速越快压强越小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070600" y="5276215"/>
            <a:ext cx="45935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70C0"/>
                </a:solidFill>
              </a:rPr>
              <a:t>用吸管向两个并排放着的乒乓球中间吹气，两个乒乓球会向中间靠拢。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>
            <p:custDataLst>
              <p:tags r:id="rId2"/>
            </p:custDataLst>
          </p:nvPr>
        </p:nvSpPr>
        <p:spPr>
          <a:xfrm>
            <a:off x="337820" y="1028700"/>
            <a:ext cx="714438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</a:rPr>
              <a:t>本学期我们将主要围绕力学展开学习和研究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958715" y="2762250"/>
            <a:ext cx="2315210" cy="2315210"/>
            <a:chOff x="6858" y="4283"/>
            <a:chExt cx="3846" cy="3846"/>
          </a:xfrm>
        </p:grpSpPr>
        <p:sp>
          <p:nvSpPr>
            <p:cNvPr id="4" name="椭圆 3"/>
            <p:cNvSpPr/>
            <p:nvPr/>
          </p:nvSpPr>
          <p:spPr>
            <a:xfrm>
              <a:off x="6858" y="4283"/>
              <a:ext cx="3846" cy="3846"/>
            </a:xfrm>
            <a:prstGeom prst="ellipse">
              <a:avLst/>
            </a:prstGeom>
            <a:blipFill rotWithShape="1">
              <a:blip r:embed="rId3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70" y="5947"/>
              <a:ext cx="2046" cy="1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力学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355205" y="1801495"/>
            <a:ext cx="2495550" cy="1667510"/>
            <a:chOff x="11583" y="2837"/>
            <a:chExt cx="3930" cy="2626"/>
          </a:xfrm>
        </p:grpSpPr>
        <p:sp>
          <p:nvSpPr>
            <p:cNvPr id="27" name="椭圆 26"/>
            <p:cNvSpPr/>
            <p:nvPr>
              <p:custDataLst>
                <p:tags r:id="rId27"/>
              </p:custDataLst>
            </p:nvPr>
          </p:nvSpPr>
          <p:spPr>
            <a:xfrm>
              <a:off x="11583" y="2837"/>
              <a:ext cx="2626" cy="2626"/>
            </a:xfrm>
            <a:prstGeom prst="ellipse">
              <a:avLst/>
            </a:prstGeom>
            <a:blipFill rotWithShape="1">
              <a:blip r:embed="rId3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28"/>
              </p:custDataLst>
            </p:nvPr>
          </p:nvSpPr>
          <p:spPr>
            <a:xfrm>
              <a:off x="14209" y="3470"/>
              <a:ext cx="130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浮力</a:t>
              </a:r>
            </a:p>
          </p:txBody>
        </p:sp>
      </p:grpSp>
      <p:cxnSp>
        <p:nvCxnSpPr>
          <p:cNvPr id="31" name="直接连接符 30"/>
          <p:cNvCxnSpPr/>
          <p:nvPr/>
        </p:nvCxnSpPr>
        <p:spPr>
          <a:xfrm flipV="1">
            <a:off x="7273925" y="3224530"/>
            <a:ext cx="325755" cy="695325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4" idx="6"/>
            <a:endCxn id="17" idx="2"/>
          </p:cNvCxnSpPr>
          <p:nvPr/>
        </p:nvCxnSpPr>
        <p:spPr>
          <a:xfrm>
            <a:off x="7273925" y="3919855"/>
            <a:ext cx="1348105" cy="63500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4" idx="6"/>
            <a:endCxn id="23" idx="1"/>
          </p:cNvCxnSpPr>
          <p:nvPr>
            <p:custDataLst>
              <p:tags r:id="rId3"/>
            </p:custDataLst>
          </p:nvPr>
        </p:nvCxnSpPr>
        <p:spPr>
          <a:xfrm>
            <a:off x="7273925" y="3919855"/>
            <a:ext cx="307340" cy="1159510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8622030" y="3213100"/>
            <a:ext cx="2270760" cy="1540510"/>
            <a:chOff x="13578" y="5060"/>
            <a:chExt cx="3576" cy="2426"/>
          </a:xfrm>
        </p:grpSpPr>
        <p:sp>
          <p:nvSpPr>
            <p:cNvPr id="17" name="椭圆 16"/>
            <p:cNvSpPr/>
            <p:nvPr>
              <p:custDataLst>
                <p:tags r:id="rId25"/>
              </p:custDataLst>
            </p:nvPr>
          </p:nvSpPr>
          <p:spPr>
            <a:xfrm>
              <a:off x="13578" y="5060"/>
              <a:ext cx="2426" cy="2426"/>
            </a:xfrm>
            <a:prstGeom prst="ellipse">
              <a:avLst/>
            </a:prstGeom>
            <a:blipFill rotWithShape="1">
              <a:blip r:embed="rId3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>
              <p:custDataLst>
                <p:tags r:id="rId26"/>
              </p:custDataLst>
            </p:nvPr>
          </p:nvSpPr>
          <p:spPr>
            <a:xfrm>
              <a:off x="16004" y="6173"/>
              <a:ext cx="115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重力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333615" y="4831715"/>
            <a:ext cx="2479040" cy="1689100"/>
            <a:chOff x="11549" y="7609"/>
            <a:chExt cx="3904" cy="2660"/>
          </a:xfrm>
        </p:grpSpPr>
        <p:sp>
          <p:nvSpPr>
            <p:cNvPr id="23" name="椭圆 22"/>
            <p:cNvSpPr/>
            <p:nvPr>
              <p:custDataLst>
                <p:tags r:id="rId23"/>
              </p:custDataLst>
            </p:nvPr>
          </p:nvSpPr>
          <p:spPr>
            <a:xfrm>
              <a:off x="11549" y="7609"/>
              <a:ext cx="2660" cy="2660"/>
            </a:xfrm>
            <a:prstGeom prst="ellipse">
              <a:avLst/>
            </a:prstGeom>
            <a:blipFill rotWithShape="1">
              <a:blip r:embed="rId3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>
              <p:custDataLst>
                <p:tags r:id="rId24"/>
              </p:custDataLst>
            </p:nvPr>
          </p:nvSpPr>
          <p:spPr>
            <a:xfrm>
              <a:off x="14303" y="8923"/>
              <a:ext cx="1150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弹力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137660" y="5081905"/>
            <a:ext cx="2447925" cy="1442720"/>
            <a:chOff x="6516" y="8003"/>
            <a:chExt cx="3855" cy="2272"/>
          </a:xfrm>
        </p:grpSpPr>
        <p:sp>
          <p:nvSpPr>
            <p:cNvPr id="29" name="椭圆 28"/>
            <p:cNvSpPr/>
            <p:nvPr>
              <p:custDataLst>
                <p:tags r:id="rId21"/>
              </p:custDataLst>
            </p:nvPr>
          </p:nvSpPr>
          <p:spPr>
            <a:xfrm>
              <a:off x="6516" y="8003"/>
              <a:ext cx="2273" cy="2273"/>
            </a:xfrm>
            <a:prstGeom prst="ellipse">
              <a:avLst/>
            </a:prstGeom>
            <a:blipFill rotWithShape="1">
              <a:blip r:embed="rId3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>
              <p:custDataLst>
                <p:tags r:id="rId22"/>
              </p:custDataLst>
            </p:nvPr>
          </p:nvSpPr>
          <p:spPr>
            <a:xfrm>
              <a:off x="8465" y="9544"/>
              <a:ext cx="190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简单机械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261235" y="1742440"/>
            <a:ext cx="2637790" cy="1540510"/>
            <a:chOff x="3561" y="2744"/>
            <a:chExt cx="4154" cy="2426"/>
          </a:xfrm>
        </p:grpSpPr>
        <p:sp>
          <p:nvSpPr>
            <p:cNvPr id="26" name="椭圆 25"/>
            <p:cNvSpPr/>
            <p:nvPr>
              <p:custDataLst>
                <p:tags r:id="rId19"/>
              </p:custDataLst>
            </p:nvPr>
          </p:nvSpPr>
          <p:spPr>
            <a:xfrm>
              <a:off x="5289" y="2744"/>
              <a:ext cx="2426" cy="2426"/>
            </a:xfrm>
            <a:prstGeom prst="ellipse">
              <a:avLst/>
            </a:prstGeom>
            <a:blipFill rotWithShape="1">
              <a:blip r:embed="rId3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>
              <p:custDataLst>
                <p:tags r:id="rId20"/>
              </p:custDataLst>
            </p:nvPr>
          </p:nvSpPr>
          <p:spPr>
            <a:xfrm>
              <a:off x="3561" y="3195"/>
              <a:ext cx="190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力和运动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078990" y="2762250"/>
            <a:ext cx="2058035" cy="1393190"/>
            <a:chOff x="3274" y="4350"/>
            <a:chExt cx="3241" cy="2194"/>
          </a:xfrm>
        </p:grpSpPr>
        <p:sp>
          <p:nvSpPr>
            <p:cNvPr id="24" name="椭圆 23"/>
            <p:cNvSpPr/>
            <p:nvPr>
              <p:custDataLst>
                <p:tags r:id="rId17"/>
              </p:custDataLst>
            </p:nvPr>
          </p:nvSpPr>
          <p:spPr>
            <a:xfrm>
              <a:off x="3274" y="4350"/>
              <a:ext cx="2194" cy="2195"/>
            </a:xfrm>
            <a:prstGeom prst="ellipse">
              <a:avLst/>
            </a:prstGeom>
            <a:blipFill rotWithShape="1">
              <a:blip r:embed="rId3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>
              <p:custDataLst>
                <p:tags r:id="rId18"/>
              </p:custDataLst>
            </p:nvPr>
          </p:nvSpPr>
          <p:spPr>
            <a:xfrm>
              <a:off x="5289" y="5698"/>
              <a:ext cx="122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压强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563370" y="4264660"/>
            <a:ext cx="2455545" cy="1795145"/>
            <a:chOff x="2462" y="6716"/>
            <a:chExt cx="3867" cy="2827"/>
          </a:xfrm>
        </p:grpSpPr>
        <p:sp>
          <p:nvSpPr>
            <p:cNvPr id="28" name="椭圆 27"/>
            <p:cNvSpPr/>
            <p:nvPr>
              <p:custDataLst>
                <p:tags r:id="rId15"/>
              </p:custDataLst>
            </p:nvPr>
          </p:nvSpPr>
          <p:spPr>
            <a:xfrm>
              <a:off x="3733" y="6716"/>
              <a:ext cx="2596" cy="2596"/>
            </a:xfrm>
            <a:prstGeom prst="ellipse">
              <a:avLst/>
            </a:prstGeom>
            <a:blipFill rotWithShape="1">
              <a:blip r:embed="rId3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>
              <p:custDataLst>
                <p:tags r:id="rId16"/>
              </p:custDataLst>
            </p:nvPr>
          </p:nvSpPr>
          <p:spPr>
            <a:xfrm>
              <a:off x="2462" y="8819"/>
              <a:ext cx="2523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</a:rPr>
                <a:t>功和机械能</a:t>
              </a:r>
            </a:p>
          </p:txBody>
        </p:sp>
      </p:grpSp>
      <p:cxnSp>
        <p:nvCxnSpPr>
          <p:cNvPr id="47" name="直接连接符 46"/>
          <p:cNvCxnSpPr>
            <a:endCxn id="26" idx="5"/>
          </p:cNvCxnSpPr>
          <p:nvPr>
            <p:custDataLst>
              <p:tags r:id="rId4"/>
            </p:custDataLst>
          </p:nvPr>
        </p:nvCxnSpPr>
        <p:spPr>
          <a:xfrm flipH="1" flipV="1">
            <a:off x="4673600" y="3057525"/>
            <a:ext cx="285115" cy="925830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endCxn id="24" idx="6"/>
          </p:cNvCxnSpPr>
          <p:nvPr>
            <p:custDataLst>
              <p:tags r:id="rId5"/>
            </p:custDataLst>
          </p:nvPr>
        </p:nvCxnSpPr>
        <p:spPr>
          <a:xfrm flipH="1" flipV="1">
            <a:off x="3472180" y="3459480"/>
            <a:ext cx="1486535" cy="523875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>
            <a:endCxn id="28" idx="7"/>
          </p:cNvCxnSpPr>
          <p:nvPr>
            <p:custDataLst>
              <p:tags r:id="rId6"/>
            </p:custDataLst>
          </p:nvPr>
        </p:nvCxnSpPr>
        <p:spPr>
          <a:xfrm flipH="1">
            <a:off x="3777615" y="3983355"/>
            <a:ext cx="1181100" cy="522605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>
            <a:stCxn id="4" idx="2"/>
            <a:endCxn id="29" idx="0"/>
          </p:cNvCxnSpPr>
          <p:nvPr>
            <p:custDataLst>
              <p:tags r:id="rId7"/>
            </p:custDataLst>
          </p:nvPr>
        </p:nvCxnSpPr>
        <p:spPr>
          <a:xfrm flipH="1">
            <a:off x="4859655" y="3919855"/>
            <a:ext cx="99060" cy="1162050"/>
          </a:xfrm>
          <a:prstGeom prst="line">
            <a:avLst/>
          </a:prstGeom>
          <a:ln w="19050">
            <a:solidFill>
              <a:srgbClr val="006B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67" name="文本框 66"/>
            <p:cNvSpPr txBox="1"/>
            <p:nvPr>
              <p:custDataLst>
                <p:tags r:id="rId8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0" name="任意多边形 69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1" name="任意多边形 70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2" name="任意多边形 71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74" name="直接连接符 73"/>
            <p:cNvCxnSpPr/>
            <p:nvPr>
              <p:custDataLst>
                <p:tags r:id="rId9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本框 74"/>
            <p:cNvSpPr txBox="1"/>
            <p:nvPr>
              <p:custDataLst>
                <p:tags r:id="rId10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3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35525" y="2425065"/>
            <a:ext cx="2311400" cy="1731010"/>
            <a:chOff x="1324" y="4623"/>
            <a:chExt cx="3640" cy="2726"/>
          </a:xfrm>
        </p:grpSpPr>
        <p:pic>
          <p:nvPicPr>
            <p:cNvPr id="2" name="图片 1" descr="fb6410e3288443248a49c791d3ab132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24" y="4623"/>
              <a:ext cx="3640" cy="272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651" y="5759"/>
              <a:ext cx="7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力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91965" y="2285365"/>
            <a:ext cx="3469640" cy="2307590"/>
            <a:chOff x="6759" y="3599"/>
            <a:chExt cx="5464" cy="3634"/>
          </a:xfrm>
        </p:grpSpPr>
        <p:cxnSp>
          <p:nvCxnSpPr>
            <p:cNvPr id="30" name="直接箭头连接符 29"/>
            <p:cNvCxnSpPr>
              <a:stCxn id="2" idx="3"/>
              <a:endCxn id="12" idx="1"/>
            </p:cNvCxnSpPr>
            <p:nvPr/>
          </p:nvCxnSpPr>
          <p:spPr>
            <a:xfrm flipV="1">
              <a:off x="11255" y="3599"/>
              <a:ext cx="968" cy="158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stCxn id="2" idx="3"/>
            </p:cNvCxnSpPr>
            <p:nvPr>
              <p:custDataLst>
                <p:tags r:id="rId9"/>
              </p:custDataLst>
            </p:nvPr>
          </p:nvCxnSpPr>
          <p:spPr>
            <a:xfrm>
              <a:off x="11255" y="5182"/>
              <a:ext cx="854" cy="1866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>
              <p:custDataLst>
                <p:tags r:id="rId10"/>
              </p:custDataLst>
            </p:nvPr>
          </p:nvCxnSpPr>
          <p:spPr>
            <a:xfrm flipH="1">
              <a:off x="6765" y="5089"/>
              <a:ext cx="850" cy="2144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10" idx="3"/>
            </p:cNvCxnSpPr>
            <p:nvPr>
              <p:custDataLst>
                <p:tags r:id="rId11"/>
              </p:custDataLst>
            </p:nvPr>
          </p:nvCxnSpPr>
          <p:spPr>
            <a:xfrm flipH="1" flipV="1">
              <a:off x="6759" y="3824"/>
              <a:ext cx="855" cy="1293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接箭头连接符 35"/>
          <p:cNvCxnSpPr>
            <a:stCxn id="2" idx="2"/>
            <a:endCxn id="35" idx="0"/>
          </p:cNvCxnSpPr>
          <p:nvPr>
            <p:custDataLst>
              <p:tags r:id="rId2"/>
            </p:custDataLst>
          </p:nvPr>
        </p:nvCxnSpPr>
        <p:spPr>
          <a:xfrm>
            <a:off x="5991225" y="4156075"/>
            <a:ext cx="635" cy="24638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655320" y="1405255"/>
            <a:ext cx="3636010" cy="2416810"/>
            <a:chOff x="1032" y="2213"/>
            <a:chExt cx="5726" cy="3806"/>
          </a:xfrm>
        </p:grpSpPr>
        <p:pic>
          <p:nvPicPr>
            <p:cNvPr id="10" name="图片 9" descr="e642-kppteas174278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32" y="2213"/>
              <a:ext cx="5727" cy="322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>
              <p:custDataLst>
                <p:tags r:id="rId8"/>
              </p:custDataLst>
            </p:nvPr>
          </p:nvSpPr>
          <p:spPr>
            <a:xfrm>
              <a:off x="3276" y="5391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推力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55320" y="3970655"/>
            <a:ext cx="3627120" cy="2439670"/>
            <a:chOff x="1032" y="6253"/>
            <a:chExt cx="5712" cy="3842"/>
          </a:xfrm>
        </p:grpSpPr>
        <p:pic>
          <p:nvPicPr>
            <p:cNvPr id="11" name="图片 10" descr="f3c0f2f1678b498497adfaac1a67d87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32" y="6253"/>
              <a:ext cx="5713" cy="3214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3276" y="9467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弹力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01590" y="4402455"/>
            <a:ext cx="1779270" cy="2333625"/>
            <a:chOff x="8034" y="6933"/>
            <a:chExt cx="2802" cy="3675"/>
          </a:xfrm>
        </p:grpSpPr>
        <p:pic>
          <p:nvPicPr>
            <p:cNvPr id="35" name="图片 34" descr="24401b7ab88c481a8e7c4f54485b85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8034" y="6933"/>
              <a:ext cx="2803" cy="3122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>
              <p:custDataLst>
                <p:tags r:id="rId6"/>
              </p:custDataLst>
            </p:nvPr>
          </p:nvSpPr>
          <p:spPr>
            <a:xfrm>
              <a:off x="8942" y="9980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压力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591425" y="3845560"/>
            <a:ext cx="4207510" cy="2899410"/>
            <a:chOff x="11955" y="6056"/>
            <a:chExt cx="6626" cy="4566"/>
          </a:xfrm>
        </p:grpSpPr>
        <p:grpSp>
          <p:nvGrpSpPr>
            <p:cNvPr id="21" name="组合 20"/>
            <p:cNvGrpSpPr/>
            <p:nvPr/>
          </p:nvGrpSpPr>
          <p:grpSpPr>
            <a:xfrm>
              <a:off x="11955" y="6056"/>
              <a:ext cx="6626" cy="4566"/>
              <a:chOff x="11986" y="5065"/>
              <a:chExt cx="6626" cy="4566"/>
            </a:xfrm>
          </p:grpSpPr>
          <p:pic>
            <p:nvPicPr>
              <p:cNvPr id="14" name="图片 13" descr="57c1-fwnpcns3898359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223" y="5065"/>
                <a:ext cx="5770" cy="4552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11986" y="8746"/>
                <a:ext cx="6626" cy="8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文本框 40"/>
            <p:cNvSpPr txBox="1"/>
            <p:nvPr>
              <p:custDataLst>
                <p:tags r:id="rId4"/>
              </p:custDataLst>
            </p:nvPr>
          </p:nvSpPr>
          <p:spPr>
            <a:xfrm>
              <a:off x="14656" y="9640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拉力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761605" y="1262380"/>
            <a:ext cx="3634740" cy="2378075"/>
            <a:chOff x="12223" y="1988"/>
            <a:chExt cx="5724" cy="3745"/>
          </a:xfrm>
        </p:grpSpPr>
        <p:pic>
          <p:nvPicPr>
            <p:cNvPr id="12" name="图片 11" descr="23018f30ff24459b9994dd79b8b68fe8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2223" y="1988"/>
              <a:ext cx="5725" cy="3221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3"/>
              </p:custDataLst>
            </p:nvPr>
          </p:nvSpPr>
          <p:spPr>
            <a:xfrm>
              <a:off x="14656" y="5105"/>
              <a:ext cx="1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重力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4320" y="-201295"/>
            <a:ext cx="11917045" cy="996950"/>
            <a:chOff x="432" y="-317"/>
            <a:chExt cx="18767" cy="1570"/>
          </a:xfrm>
        </p:grpSpPr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2333" y="334"/>
              <a:ext cx="51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探索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“</a:t>
              </a:r>
              <a:r>
                <a:rPr lang="zh-CN" altLang="en-US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物理海洋</a:t>
              </a:r>
              <a:r>
                <a:rPr lang="en-US" altLang="zh-CN" sz="3200" b="1">
                  <a:solidFill>
                    <a:schemeClr val="tx2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/>
                  <a:sym typeface="+mn-ea"/>
                </a:rPr>
                <a:t>”</a:t>
              </a:r>
              <a:endParaRPr lang="zh-CN" altLang="en-US" sz="3200" b="1">
                <a:solidFill>
                  <a:schemeClr val="tx2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432" y="237"/>
              <a:ext cx="1901" cy="1016"/>
              <a:chOff x="11782" y="-141"/>
              <a:chExt cx="1901" cy="1174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1782" y="-141"/>
                <a:ext cx="1901" cy="1174"/>
                <a:chOff x="11782" y="-141"/>
                <a:chExt cx="1901" cy="1174"/>
              </a:xfrm>
              <a:gradFill>
                <a:gsLst>
                  <a:gs pos="0">
                    <a:schemeClr val="accent1">
                      <a:lumMod val="5000"/>
                      <a:lumOff val="95000"/>
                      <a:alpha val="93000"/>
                    </a:schemeClr>
                  </a:gs>
                  <a:gs pos="61000">
                    <a:schemeClr val="tx2">
                      <a:lumMod val="50000"/>
                      <a:lumOff val="50000"/>
                    </a:schemeClr>
                  </a:gs>
                </a:gsLst>
                <a:lin ang="10800000" scaled="0"/>
              </a:gradFill>
            </p:grpSpPr>
            <p:sp>
              <p:nvSpPr>
                <p:cNvPr id="7" name="任意多边形 6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1782" y="-141"/>
                  <a:ext cx="1380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380" h="1174">
                      <a:moveTo>
                        <a:pt x="0" y="0"/>
                      </a:moveTo>
                      <a:lnTo>
                        <a:pt x="1380" y="0"/>
                      </a:lnTo>
                      <a:lnTo>
                        <a:pt x="778" y="1174"/>
                      </a:lnTo>
                      <a:lnTo>
                        <a:pt x="0" y="11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3" name="任意多边形 1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674" y="-141"/>
                  <a:ext cx="782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82" h="1174">
                      <a:moveTo>
                        <a:pt x="602" y="0"/>
                      </a:moveTo>
                      <a:lnTo>
                        <a:pt x="782" y="0"/>
                      </a:lnTo>
                      <a:lnTo>
                        <a:pt x="180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任意多边形 15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2967" y="-141"/>
                  <a:ext cx="716" cy="117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716" h="1174">
                      <a:moveTo>
                        <a:pt x="602" y="0"/>
                      </a:moveTo>
                      <a:lnTo>
                        <a:pt x="716" y="0"/>
                      </a:lnTo>
                      <a:lnTo>
                        <a:pt x="114" y="1174"/>
                      </a:lnTo>
                      <a:lnTo>
                        <a:pt x="0" y="1174"/>
                      </a:lnTo>
                      <a:lnTo>
                        <a:pt x="60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811" y="-141"/>
                <a:ext cx="1209" cy="117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3600" b="1">
                    <a:solidFill>
                      <a:schemeClr val="bg1"/>
                    </a:solidFill>
                    <a:latin typeface="微软雅黑" panose="020B0503020204020204" charset="-122"/>
                    <a:ea typeface="微软雅黑"/>
                  </a:rPr>
                  <a:t>二</a:t>
                </a:r>
              </a:p>
            </p:txBody>
          </p:sp>
        </p:grpSp>
        <p:cxnSp>
          <p:nvCxnSpPr>
            <p:cNvPr id="19" name="直接连接符 18"/>
            <p:cNvCxnSpPr/>
            <p:nvPr>
              <p:custDataLst>
                <p:tags r:id="rId12"/>
              </p:custDataLst>
            </p:nvPr>
          </p:nvCxnSpPr>
          <p:spPr>
            <a:xfrm>
              <a:off x="2363" y="1198"/>
              <a:ext cx="1683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12076" y="-317"/>
              <a:ext cx="5192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>
                  <a:solidFill>
                    <a:srgbClr val="0070C0"/>
                  </a:solidFill>
                  <a:latin typeface="微软雅黑" panose="020B0503020204020204" charset="-122"/>
                  <a:ea typeface="微软雅黑"/>
                  <a:sym typeface="+mn-ea"/>
                </a:rPr>
                <a:t>　　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01260" y="1095375"/>
            <a:ext cx="2491740" cy="3380105"/>
            <a:chOff x="9721" y="2182"/>
            <a:chExt cx="3924" cy="5323"/>
          </a:xfrm>
        </p:grpSpPr>
        <p:pic>
          <p:nvPicPr>
            <p:cNvPr id="2" name="图片 1" descr="f4dfbf5f2c494804bae847dfa50d7f2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13" y="2445"/>
              <a:ext cx="3541" cy="506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721" y="2182"/>
              <a:ext cx="3924" cy="2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/>
          <p:cNvSpPr txBox="1"/>
          <p:nvPr>
            <p:custDataLst>
              <p:tags r:id="rId2"/>
            </p:custDataLst>
          </p:nvPr>
        </p:nvSpPr>
        <p:spPr>
          <a:xfrm>
            <a:off x="5426075" y="3406775"/>
            <a:ext cx="164274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</a:rPr>
              <a:t>运动</a:t>
            </a:r>
            <a:r>
              <a:rPr lang="zh-CN" alt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sym typeface="+mn-ea"/>
              </a:rPr>
              <a:t>和力</a:t>
            </a:r>
          </a:p>
        </p:txBody>
      </p:sp>
      <p:cxnSp>
        <p:nvCxnSpPr>
          <p:cNvPr id="30" name="直接箭头连接符 29"/>
          <p:cNvCxnSpPr/>
          <p:nvPr>
            <p:custDataLst>
              <p:tags r:id="rId3"/>
            </p:custDataLst>
          </p:nvPr>
        </p:nvCxnSpPr>
        <p:spPr>
          <a:xfrm flipV="1">
            <a:off x="7385685" y="2285365"/>
            <a:ext cx="516255" cy="124841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>
            <p:custDataLst>
              <p:tags r:id="rId4"/>
            </p:custDataLst>
          </p:nvPr>
        </p:nvCxnSpPr>
        <p:spPr>
          <a:xfrm>
            <a:off x="7395210" y="3523615"/>
            <a:ext cx="657225" cy="124587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>
            <p:custDataLst>
              <p:tags r:id="rId5"/>
            </p:custDataLst>
          </p:nvPr>
        </p:nvCxnSpPr>
        <p:spPr>
          <a:xfrm flipH="1">
            <a:off x="4472305" y="3523615"/>
            <a:ext cx="650875" cy="131445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endCxn id="21" idx="3"/>
          </p:cNvCxnSpPr>
          <p:nvPr>
            <p:custDataLst>
              <p:tags r:id="rId6"/>
            </p:custDataLst>
          </p:nvPr>
        </p:nvCxnSpPr>
        <p:spPr>
          <a:xfrm flipH="1" flipV="1">
            <a:off x="4413250" y="2594610"/>
            <a:ext cx="706120" cy="90932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7901940" y="1262380"/>
            <a:ext cx="3388360" cy="1908175"/>
            <a:chOff x="12444" y="1988"/>
            <a:chExt cx="5336" cy="3005"/>
          </a:xfrm>
        </p:grpSpPr>
        <p:pic>
          <p:nvPicPr>
            <p:cNvPr id="11" name="图片 10" descr="1133dcb73f8d4a94885693fc0b19213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444" y="1988"/>
              <a:ext cx="5337" cy="3005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10"/>
              </p:custDataLst>
            </p:nvPr>
          </p:nvSpPr>
          <p:spPr>
            <a:xfrm>
              <a:off x="14841" y="4365"/>
              <a:ext cx="293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牛顿第一定律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35990" y="4126865"/>
            <a:ext cx="3477260" cy="2345055"/>
            <a:chOff x="1474" y="6499"/>
            <a:chExt cx="5476" cy="3693"/>
          </a:xfrm>
        </p:grpSpPr>
        <p:pic>
          <p:nvPicPr>
            <p:cNvPr id="18" name="图片 17" descr="nmxS6qT5xZkibiaSiaeYtkF0cqMrukvBCafdTpDJjA3LAC4w2IV9UJdQVBjaGv7eBqeufNeLWcHxbyOhiaAU8vK5dQ - 副本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74" y="6499"/>
              <a:ext cx="5476" cy="3080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9"/>
              </p:custDataLst>
            </p:nvPr>
          </p:nvSpPr>
          <p:spPr>
            <a:xfrm>
              <a:off x="3674" y="9564"/>
              <a:ext cx="154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摩擦力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35990" y="1616710"/>
            <a:ext cx="3477260" cy="2286000"/>
            <a:chOff x="1474" y="2546"/>
            <a:chExt cx="5476" cy="3600"/>
          </a:xfrm>
        </p:grpSpPr>
        <p:pic>
          <p:nvPicPr>
            <p:cNvPr id="21" name="图片 20" descr="5F082C54A3358608B5826D9AC2467050C843D397_size991_w400_h22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74" y="2546"/>
              <a:ext cx="5476" cy="308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3674" y="5518"/>
              <a:ext cx="19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二力平衡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081645" y="3406775"/>
            <a:ext cx="2330450" cy="3222625"/>
            <a:chOff x="12727" y="5365"/>
            <a:chExt cx="3670" cy="5075"/>
          </a:xfrm>
        </p:grpSpPr>
        <p:pic>
          <p:nvPicPr>
            <p:cNvPr id="22" name="图片 21" descr="e6ccb90e61794aa8bae4baea8d7fb779_th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727" y="5365"/>
              <a:ext cx="3671" cy="4401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>
              <p:custDataLst>
                <p:tags r:id="rId7"/>
              </p:custDataLst>
            </p:nvPr>
          </p:nvSpPr>
          <p:spPr>
            <a:xfrm>
              <a:off x="13391" y="9812"/>
              <a:ext cx="211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7030A0"/>
                  </a:solidFill>
                </a:rPr>
                <a:t>力的合成</a:t>
              </a: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k2YmEwZDBhNmU1Yjk2NDMzYjIzN2RhMGQ1N2E3MGQifQ=="/>
  <p:tag name="KSO_WPP_MARK_KEY" val="1c4459c6-6183-471c-8be5-f02d93d2723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955</Words>
  <Application>Microsoft Office PowerPoint</Application>
  <PresentationFormat>宽屏</PresentationFormat>
  <Paragraphs>129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微软雅黑</vt:lpstr>
      <vt:lpstr>造字工房摩登（非商用）常规体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2024-12-31T14:34:41Z</cp:lastPrinted>
  <dcterms:created xsi:type="dcterms:W3CDTF">2024-12-31T14:34:41Z</dcterms:created>
  <dcterms:modified xsi:type="dcterms:W3CDTF">2025-02-11T00:23:15Z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