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5" r:id="rId5"/>
    <p:sldId id="358" r:id="rId6"/>
    <p:sldId id="457" r:id="rId7"/>
    <p:sldId id="416" r:id="rId8"/>
    <p:sldId id="512" r:id="rId9"/>
    <p:sldId id="543" r:id="rId10"/>
    <p:sldId id="513" r:id="rId11"/>
    <p:sldId id="420" r:id="rId12"/>
    <p:sldId id="514" r:id="rId13"/>
    <p:sldId id="515" r:id="rId14"/>
    <p:sldId id="263" r:id="rId15"/>
    <p:sldId id="424" r:id="rId16"/>
    <p:sldId id="484" r:id="rId17"/>
    <p:sldId id="485" r:id="rId18"/>
    <p:sldId id="516" r:id="rId19"/>
    <p:sldId id="544" r:id="rId20"/>
    <p:sldId id="426" r:id="rId21"/>
    <p:sldId id="520" r:id="rId22"/>
    <p:sldId id="521" r:id="rId23"/>
    <p:sldId id="545" r:id="rId24"/>
    <p:sldId id="522" r:id="rId25"/>
    <p:sldId id="523" r:id="rId26"/>
    <p:sldId id="524" r:id="rId27"/>
    <p:sldId id="525" r:id="rId28"/>
    <p:sldId id="526" r:id="rId29"/>
    <p:sldId id="527" r:id="rId30"/>
    <p:sldId id="528" r:id="rId31"/>
    <p:sldId id="529" r:id="rId32"/>
    <p:sldId id="530" r:id="rId33"/>
    <p:sldId id="372" r:id="rId34"/>
    <p:sldId id="455" r:id="rId35"/>
    <p:sldId id="469" r:id="rId36"/>
    <p:sldId id="546" r:id="rId37"/>
    <p:sldId id="535" r:id="rId38"/>
    <p:sldId id="547" r:id="rId39"/>
    <p:sldId id="536" r:id="rId40"/>
    <p:sldId id="539" r:id="rId41"/>
    <p:sldId id="540" r:id="rId42"/>
    <p:sldId id="548" r:id="rId43"/>
    <p:sldId id="550" r:id="rId44"/>
    <p:sldId id="541" r:id="rId45"/>
    <p:sldId id="549" r:id="rId46"/>
  </p:sldIdLst>
  <p:sldSz cx="12190095" cy="6859270"/>
  <p:notesSz cx="6858000" cy="9144000"/>
  <p:custDataLst>
    <p:tags r:id="rId47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493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-186" y="-7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slide" Target="slides/slide37.xml" /><Relationship Id="rId41" Type="http://schemas.openxmlformats.org/officeDocument/2006/relationships/slide" Target="slides/slide38.xml" /><Relationship Id="rId42" Type="http://schemas.openxmlformats.org/officeDocument/2006/relationships/slide" Target="slides/slide39.xml" /><Relationship Id="rId43" Type="http://schemas.openxmlformats.org/officeDocument/2006/relationships/slide" Target="slides/slide40.xml" /><Relationship Id="rId44" Type="http://schemas.openxmlformats.org/officeDocument/2006/relationships/slide" Target="slides/slide41.xml" /><Relationship Id="rId45" Type="http://schemas.openxmlformats.org/officeDocument/2006/relationships/slide" Target="slides/slide42.xml" /><Relationship Id="rId46" Type="http://schemas.openxmlformats.org/officeDocument/2006/relationships/slide" Target="slides/slide43.xml" /><Relationship Id="rId47" Type="http://schemas.openxmlformats.org/officeDocument/2006/relationships/tags" Target="tags/tag63.xml" /><Relationship Id="rId48" Type="http://schemas.openxmlformats.org/officeDocument/2006/relationships/presProps" Target="presProps.xml" /><Relationship Id="rId49" Type="http://schemas.openxmlformats.org/officeDocument/2006/relationships/viewProps" Target="viewProps.xml" /><Relationship Id="rId5" Type="http://schemas.openxmlformats.org/officeDocument/2006/relationships/slide" Target="slides/slide2.xml" /><Relationship Id="rId50" Type="http://schemas.openxmlformats.org/officeDocument/2006/relationships/theme" Target="theme/theme1.xml" /><Relationship Id="rId51" Type="http://schemas.openxmlformats.org/officeDocument/2006/relationships/tableStyles" Target="tableStyles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3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8.e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0.e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4.emf" /></Relationships>
</file>

<file path=ppt/drawings/_rels/vmlDrawing6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5.emf" /></Relationships>
</file>

<file path=ppt/drawings/_rels/vmlDrawing7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0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5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slideLayout" Target="../slideLayouts/slideLayout48.xml" /><Relationship Id="rId49" Type="http://schemas.openxmlformats.org/officeDocument/2006/relationships/slideLayout" Target="../slideLayouts/slideLayout49.xml" /><Relationship Id="rId5" Type="http://schemas.openxmlformats.org/officeDocument/2006/relationships/slideLayout" Target="../slideLayouts/slideLayout5.xml" /><Relationship Id="rId50" Type="http://schemas.openxmlformats.org/officeDocument/2006/relationships/slideLayout" Target="../slideLayouts/slideLayout50.xml" /><Relationship Id="rId51" Type="http://schemas.openxmlformats.org/officeDocument/2006/relationships/slideLayout" Target="../slideLayouts/slideLayout51.xml" /><Relationship Id="rId52" Type="http://schemas.openxmlformats.org/officeDocument/2006/relationships/slideLayout" Target="../slideLayouts/slideLayout52.xml" /><Relationship Id="rId53" Type="http://schemas.openxmlformats.org/officeDocument/2006/relationships/slideLayout" Target="../slideLayouts/slideLayout53.xml" /><Relationship Id="rId54" Type="http://schemas.openxmlformats.org/officeDocument/2006/relationships/slideLayout" Target="../slideLayouts/slideLayout54.xml" /><Relationship Id="rId55" Type="http://schemas.openxmlformats.org/officeDocument/2006/relationships/tags" Target="../tags/tag57.xml" /><Relationship Id="rId56" Type="http://schemas.openxmlformats.org/officeDocument/2006/relationships/tags" Target="../tags/tag58.xml" /><Relationship Id="rId57" Type="http://schemas.openxmlformats.org/officeDocument/2006/relationships/tags" Target="../tags/tag59.xml" /><Relationship Id="rId58" Type="http://schemas.openxmlformats.org/officeDocument/2006/relationships/tags" Target="../tags/tag60.xml" /><Relationship Id="rId59" Type="http://schemas.openxmlformats.org/officeDocument/2006/relationships/tags" Target="../tags/tag61.xml" /><Relationship Id="rId6" Type="http://schemas.openxmlformats.org/officeDocument/2006/relationships/slideLayout" Target="../slideLayouts/slideLayout6.xml" /><Relationship Id="rId60" Type="http://schemas.openxmlformats.org/officeDocument/2006/relationships/tags" Target="../tags/tag62.xml" /><Relationship Id="rId61" Type="http://schemas.openxmlformats.org/officeDocument/2006/relationships/theme" Target="../theme/theme1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55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6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7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8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9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6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image" Target="../media/image9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Relationship Id="rId2" Type="http://schemas.openxmlformats.org/officeDocument/2006/relationships/package" Target="../embeddings/Document5.docx" TargetMode="Internal" /><Relationship Id="rId3" Type="http://schemas.openxmlformats.org/officeDocument/2006/relationships/image" Target="../media/image10.emf" /><Relationship Id="rId4" Type="http://schemas.openxmlformats.org/officeDocument/2006/relationships/image" Target="../media/image11.jpeg" /><Relationship Id="rId5" Type="http://schemas.openxmlformats.org/officeDocument/2006/relationships/vmlDrawing" Target="../drawings/vmlDrawing4.v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12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image" Target="../media/image13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package" Target="../embeddings/Document6.docx" TargetMode="Internal" /><Relationship Id="rId3" Type="http://schemas.openxmlformats.org/officeDocument/2006/relationships/image" Target="../media/image14.emf" /><Relationship Id="rId4" Type="http://schemas.openxmlformats.org/officeDocument/2006/relationships/vmlDrawing" Target="../drawings/vmlDrawing5.v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package" Target="../embeddings/Document7.docx" TargetMode="Internal" /><Relationship Id="rId3" Type="http://schemas.openxmlformats.org/officeDocument/2006/relationships/image" Target="../media/image15.emf" /><Relationship Id="rId4" Type="http://schemas.openxmlformats.org/officeDocument/2006/relationships/vmlDrawing" Target="../drawings/vmlDrawing6.v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image" Target="../media/image16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image" Target="../media/image17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1.jpeg" /><Relationship Id="rId3" Type="http://schemas.openxmlformats.org/officeDocument/2006/relationships/package" Target="../embeddings/Document1.docx" TargetMode="Internal" /><Relationship Id="rId4" Type="http://schemas.openxmlformats.org/officeDocument/2006/relationships/image" Target="../media/image2.emf" /><Relationship Id="rId5" Type="http://schemas.openxmlformats.org/officeDocument/2006/relationships/package" Target="../embeddings/Document2.docx" TargetMode="Internal" /><Relationship Id="rId6" Type="http://schemas.openxmlformats.org/officeDocument/2006/relationships/image" Target="../media/image3.emf" /><Relationship Id="rId7" Type="http://schemas.openxmlformats.org/officeDocument/2006/relationships/vmlDrawing" Target="../drawings/vmlDrawing1.v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Relationship Id="rId2" Type="http://schemas.openxmlformats.org/officeDocument/2006/relationships/image" Target="../media/image18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Relationship Id="rId2" Type="http://schemas.openxmlformats.org/officeDocument/2006/relationships/image" Target="../media/image19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image" Target="../media/image19.jpeg" /><Relationship Id="rId3" Type="http://schemas.openxmlformats.org/officeDocument/2006/relationships/package" Target="../embeddings/Document8.docx" TargetMode="Internal" /><Relationship Id="rId4" Type="http://schemas.openxmlformats.org/officeDocument/2006/relationships/image" Target="../media/image20.emf" /><Relationship Id="rId5" Type="http://schemas.openxmlformats.org/officeDocument/2006/relationships/vmlDrawing" Target="../drawings/vmlDrawing7.v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image" Target="../media/image21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Relationship Id="rId2" Type="http://schemas.openxmlformats.org/officeDocument/2006/relationships/image" Target="../media/image22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Relationship Id="rId2" Type="http://schemas.openxmlformats.org/officeDocument/2006/relationships/image" Target="../media/image23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image" Target="../media/image24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image" Target="../media/image25.jpe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Relationship Id="rId2" Type="http://schemas.openxmlformats.org/officeDocument/2006/relationships/image" Target="../media/image26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package" Target="../embeddings/Document3.docx" TargetMode="Internal" /><Relationship Id="rId3" Type="http://schemas.openxmlformats.org/officeDocument/2006/relationships/image" Target="../media/image4.emf" /><Relationship Id="rId4" Type="http://schemas.openxmlformats.org/officeDocument/2006/relationships/vmlDrawing" Target="../drawings/vmlDrawing2.v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Relationship Id="rId2" Type="http://schemas.openxmlformats.org/officeDocument/2006/relationships/image" Target="../media/image27.jpe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Relationship Id="rId2" Type="http://schemas.openxmlformats.org/officeDocument/2006/relationships/image" Target="../media/image28.jpeg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Relationship Id="rId2" Type="http://schemas.openxmlformats.org/officeDocument/2006/relationships/image" Target="../media/image28.jpeg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image" Target="../media/image28.jpeg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7.xml" /><Relationship Id="rId2" Type="http://schemas.openxmlformats.org/officeDocument/2006/relationships/image" Target="../media/image29.jpeg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8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9.xml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0.xml" /><Relationship Id="rId2" Type="http://schemas.openxmlformats.org/officeDocument/2006/relationships/image" Target="../media/image30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1.xml" /><Relationship Id="rId2" Type="http://schemas.openxmlformats.org/officeDocument/2006/relationships/image" Target="../media/image30.jpeg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2.xml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3.xml" /><Relationship Id="rId2" Type="http://schemas.openxmlformats.org/officeDocument/2006/relationships/image" Target="../media/image30.jpeg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4.xml" /><Relationship Id="rId2" Type="http://schemas.openxmlformats.org/officeDocument/2006/relationships/image" Target="../media/image30.jpeg" /><Relationship Id="rId3" Type="http://schemas.openxmlformats.org/officeDocument/2006/relationships/image" Target="../media/image31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image" Target="../media/image5.jpeg" /><Relationship Id="rId3" Type="http://schemas.openxmlformats.org/officeDocument/2006/relationships/image" Target="../media/image6.jpeg" /><Relationship Id="rId4" Type="http://schemas.openxmlformats.org/officeDocument/2006/relationships/image" Target="../media/image7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package" Target="../embeddings/Document4.docx" TargetMode="Internal" /><Relationship Id="rId3" Type="http://schemas.openxmlformats.org/officeDocument/2006/relationships/image" Target="../media/image8.emf" /><Relationship Id="rId4" Type="http://schemas.openxmlformats.org/officeDocument/2006/relationships/vmlDrawing" Target="../drawings/vmlDrawing3.v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7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压强</a:t>
              </a:r>
              <a:endParaRPr lang="zh-CN" altLang="en-US" sz="2500" spc="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929464"/>
            <a:ext cx="107871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5.</a:t>
            </a:r>
            <a:r>
              <a:rPr lang="zh-CN" altLang="en-US" b="1" smtClean="0"/>
              <a:t>影响因素</a:t>
            </a:r>
            <a:r>
              <a:rPr lang="en-US" b="1" smtClean="0"/>
              <a:t>:</a:t>
            </a:r>
            <a:r>
              <a:rPr lang="en-US" smtClean="0"/>
              <a:t>①</a:t>
            </a:r>
            <a:r>
              <a:rPr lang="zh-CN" altLang="en-US" smtClean="0"/>
              <a:t>高度</a:t>
            </a:r>
            <a:r>
              <a:rPr lang="en-US" smtClean="0"/>
              <a:t>:</a:t>
            </a:r>
            <a:r>
              <a:rPr lang="zh-CN" altLang="en-US" smtClean="0"/>
              <a:t>海拔越高</a:t>
            </a:r>
            <a:r>
              <a:rPr lang="en-US" smtClean="0"/>
              <a:t>,</a:t>
            </a:r>
            <a:r>
              <a:rPr lang="zh-CN" altLang="en-US" smtClean="0"/>
              <a:t>大气压越</a:t>
            </a:r>
            <a:r>
              <a:rPr lang="zh-CN" altLang="en-US" i="1" u="sng" smtClean="0"/>
              <a:t>　  　　</a:t>
            </a:r>
            <a:r>
              <a:rPr lang="zh-CN" altLang="en-US" smtClean="0"/>
              <a:t>。</a:t>
            </a:r>
            <a:r>
              <a:rPr lang="en-US" smtClean="0"/>
              <a:t>②</a:t>
            </a:r>
            <a:r>
              <a:rPr lang="zh-CN" altLang="en-US" smtClean="0"/>
              <a:t>温度</a:t>
            </a:r>
            <a:r>
              <a:rPr lang="en-US" smtClean="0"/>
              <a:t>:</a:t>
            </a:r>
            <a:r>
              <a:rPr lang="zh-CN" altLang="en-US" smtClean="0"/>
              <a:t>温度越高</a:t>
            </a:r>
            <a:r>
              <a:rPr lang="en-US" smtClean="0"/>
              <a:t>,</a:t>
            </a:r>
            <a:r>
              <a:rPr lang="zh-CN" altLang="en-US" smtClean="0"/>
              <a:t>气压越低</a:t>
            </a:r>
            <a:r>
              <a:rPr lang="en-US" smtClean="0"/>
              <a:t>;</a:t>
            </a:r>
            <a:r>
              <a:rPr lang="zh-CN" altLang="en-US" smtClean="0"/>
              <a:t>温度越低</a:t>
            </a:r>
            <a:r>
              <a:rPr lang="en-US" smtClean="0"/>
              <a:t>,</a:t>
            </a:r>
            <a:r>
              <a:rPr lang="zh-CN" altLang="en-US" smtClean="0"/>
              <a:t>气压越高。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6.</a:t>
            </a:r>
            <a:r>
              <a:rPr lang="zh-CN" altLang="en-US" b="1" smtClean="0"/>
              <a:t>与沸点的关系</a:t>
            </a:r>
            <a:r>
              <a:rPr lang="en-US" b="1" smtClean="0"/>
              <a:t>:</a:t>
            </a:r>
            <a:r>
              <a:rPr lang="zh-CN" altLang="en-US" smtClean="0"/>
              <a:t>一切液体的沸点都遵循气压减小时沸点</a:t>
            </a:r>
            <a:r>
              <a:rPr lang="zh-CN" altLang="en-US" i="1" u="sng" smtClean="0"/>
              <a:t>　　　　</a:t>
            </a:r>
            <a:r>
              <a:rPr lang="en-US" smtClean="0"/>
              <a:t>,</a:t>
            </a:r>
            <a:r>
              <a:rPr lang="zh-CN" altLang="en-US" smtClean="0"/>
              <a:t>气压增大时沸点</a:t>
            </a:r>
            <a:r>
              <a:rPr lang="zh-CN" altLang="en-US" i="1" u="sng" smtClean="0"/>
              <a:t>　  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7.</a:t>
            </a:r>
            <a:r>
              <a:rPr lang="zh-CN" altLang="en-US" b="1" smtClean="0"/>
              <a:t>应用</a:t>
            </a:r>
            <a:r>
              <a:rPr lang="en-US" b="1" smtClean="0"/>
              <a:t>:</a:t>
            </a:r>
            <a:r>
              <a:rPr lang="zh-CN" altLang="en-US" smtClean="0"/>
              <a:t>高压锅、吸盘挂钩、抽水机、盆景自动供水装置等。</a:t>
            </a:r>
            <a:endParaRPr lang="zh-CN" altLang="en-US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6452396" y="929464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低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8666974" y="203943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降低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666050" y="261093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升高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考点四　流体压强与流速的关系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流体压强与流速的关系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zh-CN" altLang="en-US" i="1" smtClean="0"/>
              <a:t>　　</a:t>
            </a:r>
            <a:r>
              <a:rPr lang="zh-CN" altLang="en-US" smtClean="0"/>
              <a:t>对于流动的液体和气体</a:t>
            </a:r>
            <a:r>
              <a:rPr lang="en-US" smtClean="0"/>
              <a:t>,</a:t>
            </a:r>
            <a:r>
              <a:rPr lang="zh-CN" altLang="en-US" smtClean="0"/>
              <a:t>在流速大的地方压强</a:t>
            </a:r>
            <a:r>
              <a:rPr lang="zh-CN" altLang="en-US" i="1" u="sng" smtClean="0"/>
              <a:t>　　　　</a:t>
            </a:r>
            <a:r>
              <a:rPr lang="en-US" smtClean="0"/>
              <a:t>,</a:t>
            </a:r>
            <a:r>
              <a:rPr lang="zh-CN" altLang="en-US" smtClean="0"/>
              <a:t>流速小的地方压强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。例</a:t>
            </a:r>
            <a:r>
              <a:rPr lang="en-US" smtClean="0"/>
              <a:t>:</a:t>
            </a:r>
            <a:r>
              <a:rPr lang="zh-CN" altLang="en-US" smtClean="0"/>
              <a:t>并排航行的船只之间不能靠得太近</a:t>
            </a:r>
            <a:r>
              <a:rPr lang="en-US" smtClean="0"/>
              <a:t>;</a:t>
            </a:r>
            <a:r>
              <a:rPr lang="zh-CN" altLang="en-US" smtClean="0"/>
              <a:t>人要站在列车安全线以外候车</a:t>
            </a:r>
            <a:r>
              <a:rPr lang="en-US" smtClean="0"/>
              <a:t>;</a:t>
            </a:r>
            <a:r>
              <a:rPr lang="zh-CN" altLang="en-US" smtClean="0"/>
              <a:t>往纸条上方吹气</a:t>
            </a:r>
            <a:r>
              <a:rPr lang="en-US" smtClean="0"/>
              <a:t>,</a:t>
            </a:r>
            <a:r>
              <a:rPr lang="zh-CN" altLang="en-US" smtClean="0"/>
              <a:t>纸条会飘起来</a:t>
            </a:r>
            <a:r>
              <a:rPr lang="en-US" smtClean="0"/>
              <a:t>;</a:t>
            </a:r>
            <a:r>
              <a:rPr lang="zh-CN" altLang="en-US" smtClean="0"/>
              <a:t>撑伞在雨中行走时</a:t>
            </a:r>
            <a:r>
              <a:rPr lang="en-US" smtClean="0"/>
              <a:t>,</a:t>
            </a:r>
            <a:r>
              <a:rPr lang="zh-CN" altLang="en-US" smtClean="0"/>
              <a:t>雨伞被风“吸”起来</a:t>
            </a:r>
            <a:r>
              <a:rPr lang="en-US" smtClean="0"/>
              <a:t>;</a:t>
            </a:r>
            <a:r>
              <a:rPr lang="zh-CN" altLang="en-US" smtClean="0"/>
              <a:t>口吹硬币跳“栏杆”</a:t>
            </a:r>
            <a:r>
              <a:rPr lang="en-US" smtClean="0"/>
              <a:t>;</a:t>
            </a:r>
            <a:r>
              <a:rPr lang="zh-CN" altLang="en-US" smtClean="0"/>
              <a:t>喷雾器</a:t>
            </a:r>
            <a:r>
              <a:rPr lang="en-US" smtClean="0"/>
              <a:t>;</a:t>
            </a:r>
            <a:r>
              <a:rPr lang="zh-CN" altLang="en-US" smtClean="0"/>
              <a:t>“香蕉球”等。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飞机机翼的升力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zh-CN" altLang="en-US" i="1" smtClean="0"/>
              <a:t>　　</a:t>
            </a:r>
            <a:r>
              <a:rPr lang="zh-CN" altLang="en-US" smtClean="0"/>
              <a:t>机翼上凸下平</a:t>
            </a:r>
            <a:r>
              <a:rPr lang="en-US" smtClean="0"/>
              <a:t>,</a:t>
            </a:r>
            <a:r>
              <a:rPr lang="zh-CN" altLang="en-US" smtClean="0"/>
              <a:t>在相同时间内</a:t>
            </a:r>
            <a:r>
              <a:rPr lang="en-US" smtClean="0"/>
              <a:t>,</a:t>
            </a:r>
            <a:r>
              <a:rPr lang="zh-CN" altLang="en-US" smtClean="0"/>
              <a:t>气流经过上下表面的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不同</a:t>
            </a:r>
            <a:r>
              <a:rPr lang="en-US" smtClean="0"/>
              <a:t>,</a:t>
            </a:r>
            <a:r>
              <a:rPr lang="zh-CN" altLang="en-US" smtClean="0"/>
              <a:t>导致上下表面产生</a:t>
            </a:r>
            <a:r>
              <a:rPr lang="zh-CN" altLang="en-US" i="1" u="sng" smtClean="0"/>
              <a:t>　　                       　</a:t>
            </a:r>
            <a:r>
              <a:rPr lang="en-US" smtClean="0"/>
              <a:t>,</a:t>
            </a:r>
            <a:r>
              <a:rPr lang="zh-CN" altLang="en-US" smtClean="0"/>
              <a:t>这就是产生升力的原因。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7938193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小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666050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8438259" y="4572802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速度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166116" y="5111269"/>
            <a:ext cx="257955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压强差</a:t>
            </a:r>
            <a:r>
              <a:rPr lang="en-US" b="1" smtClean="0">
                <a:solidFill>
                  <a:srgbClr val="A50021"/>
                </a:solidFill>
              </a:rPr>
              <a:t>(</a:t>
            </a:r>
            <a:r>
              <a:rPr lang="zh-CN" altLang="en-US" b="1" smtClean="0">
                <a:solidFill>
                  <a:srgbClr val="A50021"/>
                </a:solidFill>
              </a:rPr>
              <a:t>或压力差</a:t>
            </a:r>
            <a:r>
              <a:rPr lang="en-US" b="1" smtClean="0">
                <a:solidFill>
                  <a:srgbClr val="A50021"/>
                </a:solidFill>
              </a:rPr>
              <a:t>)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压强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1670" y="1286654"/>
            <a:ext cx="10644262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海南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2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小益用一长方体金属块和一块海绵</a:t>
            </a:r>
            <a:r>
              <a:rPr lang="en-US" sz="2400" smtClean="0"/>
              <a:t>,</a:t>
            </a:r>
            <a:r>
              <a:rPr lang="zh-CN" altLang="en-US" sz="2400" smtClean="0"/>
              <a:t>探究影响压力作用效果的因素。实验现象说明</a:t>
            </a:r>
            <a:r>
              <a:rPr lang="en-US" sz="2400" smtClean="0"/>
              <a:t>,</a:t>
            </a:r>
            <a:r>
              <a:rPr lang="zh-CN" altLang="en-US" sz="2400" smtClean="0"/>
              <a:t>在</a:t>
            </a:r>
            <a:r>
              <a:rPr lang="zh-CN" altLang="en-US" sz="2400" i="1" u="sng" smtClean="0"/>
              <a:t>　　 　　</a:t>
            </a:r>
            <a:r>
              <a:rPr lang="zh-CN" altLang="en-US" sz="2400" smtClean="0"/>
              <a:t>一定时</a:t>
            </a:r>
            <a:r>
              <a:rPr lang="en-US" sz="2400" smtClean="0"/>
              <a:t>,</a:t>
            </a:r>
            <a:r>
              <a:rPr lang="zh-CN" altLang="en-US" sz="2400" i="1" u="sng" smtClean="0"/>
              <a:t>　　        　　　</a:t>
            </a:r>
            <a:r>
              <a:rPr lang="en-US" sz="2400" smtClean="0"/>
              <a:t>,</a:t>
            </a:r>
            <a:r>
              <a:rPr lang="zh-CN" altLang="en-US" sz="2400" smtClean="0"/>
              <a:t>压力的作用效果越明显。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9" name="矩形 8"/>
          <p:cNvSpPr/>
          <p:nvPr/>
        </p:nvSpPr>
        <p:spPr>
          <a:xfrm>
            <a:off x="5309388" y="4825517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2</a:t>
            </a:r>
            <a:endParaRPr lang="zh-CN" altLang="en-US"/>
          </a:p>
        </p:txBody>
      </p:sp>
      <p:pic>
        <p:nvPicPr>
          <p:cNvPr id="10" name="2021HN110.EPS" descr="id:214750014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166248" y="3021374"/>
            <a:ext cx="5890216" cy="1765742"/>
          </a:xfrm>
          <a:prstGeom prst="rect">
            <a:avLst/>
          </a:prstGeom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5666578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压力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7809718" y="1825121"/>
            <a:ext cx="20313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受力面积越小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5636053" y="4968393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altLang="zh-CN" smtClean="0"/>
              <a:t>7</a:t>
            </a:r>
            <a:r>
              <a:rPr lang="en-US" smtClean="0"/>
              <a:t>-3</a:t>
            </a:r>
            <a:endParaRPr lang="zh-CN" altLang="en-US"/>
          </a:p>
        </p:txBody>
      </p:sp>
      <p:graphicFrame>
        <p:nvGraphicFramePr>
          <p:cNvPr id="39937" name="Object 1"/>
          <p:cNvGraphicFramePr>
            <a:graphicFrameLocks noChangeAspect="1"/>
          </p:cNvGraphicFramePr>
          <p:nvPr/>
        </p:nvGraphicFramePr>
        <p:xfrm>
          <a:off x="1020763" y="843766"/>
          <a:ext cx="10641012" cy="40147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name="文档" r:id="rId2" imgW="10957560" imgH="4110355" progId="Word.Document.12">
                  <p:embed/>
                </p:oleObj>
              </mc:Choice>
              <mc:Fallback>
                <p:oleObj name="文档" r:id="rId2" imgW="10957560" imgH="411035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0763" y="843766"/>
                        <a:ext cx="10641012" cy="4014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21JFA28.EPS" descr="id:2147500154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4880760" y="3215480"/>
            <a:ext cx="3016930" cy="1727114"/>
          </a:xfrm>
          <a:prstGeom prst="rect">
            <a:avLst/>
          </a:prstGeom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7723879" y="1967997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增大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1451736" y="257253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不变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572824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江西模拟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放在水平地面上的一个质地均匀的长方体沿竖直方向截成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两块</a:t>
            </a:r>
            <a:r>
              <a:rPr lang="en-US" sz="2400" smtClean="0"/>
              <a:t>,</a:t>
            </a:r>
            <a:r>
              <a:rPr lang="zh-CN" altLang="en-US" sz="2400" smtClean="0"/>
              <a:t>拿掉物块</a:t>
            </a:r>
            <a:r>
              <a:rPr lang="en-US" sz="2400" i="1" smtClean="0"/>
              <a:t>B</a:t>
            </a:r>
            <a:r>
              <a:rPr lang="zh-CN" altLang="en-US" sz="2400" smtClean="0"/>
              <a:t>后</a:t>
            </a:r>
            <a:r>
              <a:rPr lang="en-US" sz="2400" smtClean="0"/>
              <a:t>,</a:t>
            </a:r>
            <a:r>
              <a:rPr lang="zh-CN" altLang="en-US" sz="2400" smtClean="0"/>
              <a:t>物块</a:t>
            </a:r>
            <a:r>
              <a:rPr lang="en-US" sz="2400" i="1" smtClean="0"/>
              <a:t>A</a:t>
            </a:r>
            <a:r>
              <a:rPr lang="zh-CN" altLang="en-US" sz="2400" smtClean="0"/>
              <a:t>的密度</a:t>
            </a:r>
            <a:r>
              <a:rPr lang="zh-CN" altLang="en-US" sz="2400" i="1" u="sng" smtClean="0"/>
              <a:t>　   　　　</a:t>
            </a:r>
            <a:r>
              <a:rPr lang="en-US" sz="2400" smtClean="0"/>
              <a:t>,</a:t>
            </a:r>
            <a:r>
              <a:rPr lang="zh-CN" altLang="en-US" sz="2400" smtClean="0"/>
              <a:t>对地面的压强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(</a:t>
            </a:r>
            <a:r>
              <a:rPr lang="zh-CN" altLang="en-US" sz="2400" smtClean="0"/>
              <a:t>均选填“变大”“变小”或“不变”</a:t>
            </a:r>
            <a:r>
              <a:rPr lang="en-US" sz="2400" smtClean="0"/>
              <a:t>)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548081" y="3682509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altLang="zh-CN" smtClean="0"/>
              <a:t>7</a:t>
            </a:r>
            <a:r>
              <a:rPr lang="en-US" smtClean="0"/>
              <a:t>-4</a:t>
            </a:r>
            <a:endParaRPr lang="zh-CN" altLang="en-US"/>
          </a:p>
        </p:txBody>
      </p:sp>
      <p:pic>
        <p:nvPicPr>
          <p:cNvPr id="6" name="21JFA229.EPS" descr="id:214750016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523570" y="2643976"/>
            <a:ext cx="3215409" cy="1024836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8152507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不变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237422" y="182512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不变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北京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5</a:t>
            </a:r>
            <a:r>
              <a:rPr lang="zh-CN" altLang="en-US" sz="2400" smtClean="0"/>
              <a:t>所示的实验中</a:t>
            </a:r>
            <a:r>
              <a:rPr lang="en-US" sz="2400" smtClean="0"/>
              <a:t>,</a:t>
            </a:r>
            <a:r>
              <a:rPr lang="zh-CN" altLang="en-US" sz="2400" smtClean="0"/>
              <a:t>为了减小压强的是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5023636" y="5325583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5</a:t>
            </a:r>
            <a:endParaRPr lang="zh-CN" altLang="en-US"/>
          </a:p>
        </p:txBody>
      </p:sp>
      <p:pic>
        <p:nvPicPr>
          <p:cNvPr id="10" name="21NMWA-72.EPS" descr="id:214750016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309124" y="1500968"/>
            <a:ext cx="4944449" cy="3698840"/>
          </a:xfrm>
          <a:prstGeom prst="rect">
            <a:avLst/>
          </a:prstGeom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9024164" y="858026"/>
            <a:ext cx="3946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B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江西模拟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en-US" sz="2400" smtClean="0"/>
              <a:t>2019</a:t>
            </a:r>
            <a:r>
              <a:rPr lang="zh-CN" altLang="en-US" sz="2400" smtClean="0"/>
              <a:t>年</a:t>
            </a:r>
            <a:r>
              <a:rPr lang="en-US" sz="2400" smtClean="0"/>
              <a:t>5</a:t>
            </a:r>
            <a:r>
              <a:rPr lang="zh-CN" altLang="en-US" sz="2400" smtClean="0"/>
              <a:t>月</a:t>
            </a:r>
            <a:r>
              <a:rPr lang="en-US" sz="2400" smtClean="0"/>
              <a:t>1</a:t>
            </a:r>
            <a:r>
              <a:rPr lang="zh-CN" altLang="en-US" sz="2400" smtClean="0"/>
              <a:t>日</a:t>
            </a:r>
            <a:r>
              <a:rPr lang="en-US" sz="2400" smtClean="0"/>
              <a:t>,</a:t>
            </a:r>
            <a:r>
              <a:rPr lang="zh-CN" altLang="en-US" sz="2400" smtClean="0"/>
              <a:t>位于衡阳市境内的衡山县花果山玻璃桥正式对外开放</a:t>
            </a:r>
            <a:r>
              <a:rPr lang="en-US" sz="2400" smtClean="0"/>
              <a:t>,</a:t>
            </a:r>
            <a:r>
              <a:rPr lang="zh-CN" altLang="en-US" sz="2400" smtClean="0"/>
              <a:t>为广大市民提供了一个假日休闲好去处。桥面由若干块透明玻璃铺设而成</a:t>
            </a:r>
            <a:r>
              <a:rPr lang="en-US" sz="2400" smtClean="0"/>
              <a:t>,</a:t>
            </a:r>
            <a:r>
              <a:rPr lang="zh-CN" altLang="en-US" sz="2400" smtClean="0"/>
              <a:t>造型简洁美观。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设桥面上每块玻璃长</a:t>
            </a:r>
            <a:r>
              <a:rPr lang="en-US" sz="2400" smtClean="0"/>
              <a:t>4.5 m</a:t>
            </a:r>
            <a:r>
              <a:rPr lang="zh-CN" altLang="en-US" sz="2400" smtClean="0"/>
              <a:t>、宽</a:t>
            </a:r>
            <a:r>
              <a:rPr lang="en-US" sz="2400" smtClean="0"/>
              <a:t>3 m</a:t>
            </a:r>
            <a:r>
              <a:rPr lang="zh-CN" altLang="en-US" sz="2400" smtClean="0"/>
              <a:t>、厚</a:t>
            </a:r>
            <a:r>
              <a:rPr lang="en-US" sz="2400" smtClean="0"/>
              <a:t>2 cm</a:t>
            </a:r>
            <a:r>
              <a:rPr lang="zh-CN" altLang="en-US" sz="2400" smtClean="0"/>
              <a:t>、质量为</a:t>
            </a:r>
            <a:r>
              <a:rPr lang="en-US" sz="2400" smtClean="0"/>
              <a:t>675 kg,</a:t>
            </a:r>
            <a:r>
              <a:rPr lang="zh-CN" altLang="en-US" sz="2400" smtClean="0"/>
              <a:t>求这种玻璃的密度。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设某游客的质量为</a:t>
            </a:r>
            <a:r>
              <a:rPr lang="en-US" sz="2400" smtClean="0"/>
              <a:t>60 kg,</a:t>
            </a:r>
            <a:r>
              <a:rPr lang="zh-CN" altLang="en-US" sz="2400" smtClean="0"/>
              <a:t>他每只鞋底与桥面的接触面积约</a:t>
            </a:r>
            <a:r>
              <a:rPr lang="en-US" sz="2400" smtClean="0"/>
              <a:t>200 cm</a:t>
            </a:r>
            <a:r>
              <a:rPr lang="en-US" sz="2400" baseline="30000" smtClean="0"/>
              <a:t>2</a:t>
            </a:r>
            <a:r>
              <a:rPr lang="en-US" sz="2400" smtClean="0"/>
              <a:t>,</a:t>
            </a:r>
            <a:r>
              <a:rPr lang="zh-CN" altLang="en-US" sz="2400" smtClean="0"/>
              <a:t>求他双脚站立在水平桥面时对桥面的压强。</a:t>
            </a:r>
            <a:r>
              <a:rPr lang="en-US" sz="2400" smtClean="0"/>
              <a:t>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</a:t>
            </a:r>
            <a:endParaRPr lang="zh-CN" altLang="en-US" sz="2400"/>
          </a:p>
        </p:txBody>
      </p:sp>
      <p:graphicFrame>
        <p:nvGraphicFramePr>
          <p:cNvPr id="92161" name="Object 1"/>
          <p:cNvGraphicFramePr>
            <a:graphicFrameLocks noChangeAspect="1"/>
          </p:cNvGraphicFramePr>
          <p:nvPr/>
        </p:nvGraphicFramePr>
        <p:xfrm>
          <a:off x="1091436" y="4644240"/>
          <a:ext cx="9290050" cy="15890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name="文档" r:id="rId2" imgW="9426575" imgH="1608455" progId="Word.Document.12">
                  <p:embed/>
                </p:oleObj>
              </mc:Choice>
              <mc:Fallback>
                <p:oleObj name="文档" r:id="rId2" imgW="9426575" imgH="160845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436" y="4644240"/>
                        <a:ext cx="9290050" cy="1589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江西模拟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en-US" sz="2400" smtClean="0"/>
              <a:t>2019</a:t>
            </a:r>
            <a:r>
              <a:rPr lang="zh-CN" altLang="en-US" sz="2400" smtClean="0"/>
              <a:t>年</a:t>
            </a:r>
            <a:r>
              <a:rPr lang="en-US" sz="2400" smtClean="0"/>
              <a:t>5</a:t>
            </a:r>
            <a:r>
              <a:rPr lang="zh-CN" altLang="en-US" sz="2400" smtClean="0"/>
              <a:t>月</a:t>
            </a:r>
            <a:r>
              <a:rPr lang="en-US" sz="2400" smtClean="0"/>
              <a:t>1</a:t>
            </a:r>
            <a:r>
              <a:rPr lang="zh-CN" altLang="en-US" sz="2400" smtClean="0"/>
              <a:t>日</a:t>
            </a:r>
            <a:r>
              <a:rPr lang="en-US" sz="2400" smtClean="0"/>
              <a:t>,</a:t>
            </a:r>
            <a:r>
              <a:rPr lang="zh-CN" altLang="en-US" sz="2400" smtClean="0"/>
              <a:t>位于衡阳市境内的衡山县花果山玻璃桥正式对外开放</a:t>
            </a:r>
            <a:r>
              <a:rPr lang="en-US" sz="2400" smtClean="0"/>
              <a:t>,</a:t>
            </a:r>
            <a:r>
              <a:rPr lang="zh-CN" altLang="en-US" sz="2400" smtClean="0"/>
              <a:t>为广大市民提供了一个假日休闲好去处。桥面由若干块透明玻璃铺设而成</a:t>
            </a:r>
            <a:r>
              <a:rPr lang="en-US" sz="2400" smtClean="0"/>
              <a:t>,</a:t>
            </a:r>
            <a:r>
              <a:rPr lang="zh-CN" altLang="en-US" sz="2400" smtClean="0"/>
              <a:t>造型简洁美观。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设某游客的质量为</a:t>
            </a:r>
            <a:r>
              <a:rPr lang="en-US" sz="2400" smtClean="0"/>
              <a:t>60 kg,</a:t>
            </a:r>
            <a:r>
              <a:rPr lang="zh-CN" altLang="en-US" sz="2400" smtClean="0"/>
              <a:t>他每只鞋底与桥面的接触面积约</a:t>
            </a:r>
            <a:r>
              <a:rPr lang="en-US" sz="2400" smtClean="0"/>
              <a:t>200 cm</a:t>
            </a:r>
            <a:r>
              <a:rPr lang="en-US" sz="2400" baseline="30000" smtClean="0"/>
              <a:t>2</a:t>
            </a:r>
            <a:r>
              <a:rPr lang="en-US" sz="2400" smtClean="0"/>
              <a:t>,</a:t>
            </a:r>
            <a:r>
              <a:rPr lang="zh-CN" altLang="en-US" sz="2400" smtClean="0"/>
              <a:t>求他双脚站立在水平桥面时对桥面的压强。</a:t>
            </a:r>
            <a:r>
              <a:rPr lang="en-US" sz="2400" smtClean="0"/>
              <a:t>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</a:t>
            </a:r>
            <a:endParaRPr lang="zh-CN" altLang="en-US" sz="2400"/>
          </a:p>
        </p:txBody>
      </p:sp>
      <p:graphicFrame>
        <p:nvGraphicFramePr>
          <p:cNvPr id="92161" name="Object 1"/>
          <p:cNvGraphicFramePr>
            <a:graphicFrameLocks noChangeAspect="1"/>
          </p:cNvGraphicFramePr>
          <p:nvPr/>
        </p:nvGraphicFramePr>
        <p:xfrm>
          <a:off x="1023108" y="3572670"/>
          <a:ext cx="9196387" cy="230663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name="文档" r:id="rId2" imgW="9444990" imgH="2371090" progId="Word.Document.12">
                  <p:embed/>
                </p:oleObj>
              </mc:Choice>
              <mc:Fallback>
                <p:oleObj name="文档" r:id="rId2" imgW="9444990" imgH="237109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3108" y="3572670"/>
                        <a:ext cx="9196387" cy="23066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液体的压强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500726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6.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郴州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6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将盛有适量水的试管由倾斜位置</a:t>
            </a:r>
            <a:r>
              <a:rPr lang="en-US" sz="2400" i="1" smtClean="0"/>
              <a:t>A</a:t>
            </a:r>
            <a:r>
              <a:rPr lang="zh-CN" altLang="en-US" sz="2400" smtClean="0"/>
              <a:t>缓慢移至竖直位置</a:t>
            </a:r>
            <a:r>
              <a:rPr lang="en-US" sz="2400" i="1" smtClean="0"/>
              <a:t>B</a:t>
            </a:r>
            <a:r>
              <a:rPr lang="zh-CN" altLang="en-US" sz="2400" smtClean="0"/>
              <a:t>。在此过程中</a:t>
            </a:r>
            <a:r>
              <a:rPr lang="en-US" sz="2400" smtClean="0"/>
              <a:t>,</a:t>
            </a:r>
            <a:r>
              <a:rPr lang="zh-CN" altLang="en-US" sz="2400" smtClean="0"/>
              <a:t>水对试管底部的压强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变大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变小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先变小后变大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先变大后变小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4437644" y="5572934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6</a:t>
            </a:r>
            <a:endParaRPr lang="zh-CN" altLang="en-US"/>
          </a:p>
        </p:txBody>
      </p:sp>
      <p:pic>
        <p:nvPicPr>
          <p:cNvPr id="8" name="21RJWLX-85.EPS" descr="id:214750018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080454" y="3072604"/>
            <a:ext cx="1943314" cy="2475745"/>
          </a:xfrm>
          <a:prstGeom prst="rect">
            <a:avLst/>
          </a:prstGeom>
        </p:spPr>
      </p:pic>
      <p:sp>
        <p:nvSpPr>
          <p:cNvPr id="12" name="TextBox 26"/>
          <p:cNvSpPr txBox="1">
            <a:spLocks noChangeArrowheads="1"/>
          </p:cNvSpPr>
          <p:nvPr/>
        </p:nvSpPr>
        <p:spPr bwMode="auto">
          <a:xfrm>
            <a:off x="6523834" y="1312824"/>
            <a:ext cx="5072098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]A</a:t>
            </a:r>
            <a:endParaRPr lang="zh-CN" altLang="en-US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将盛有适量水的试管由倾斜位置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缓慢移至竖直位置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的过程中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水的密度不变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水的深度变大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err="1" smtClean="0">
                <a:solidFill>
                  <a:srgbClr val="A50021"/>
                </a:solidFill>
              </a:rPr>
              <a:t>ρgh</a:t>
            </a:r>
            <a:r>
              <a:rPr lang="zh-CN" altLang="en-US" smtClean="0">
                <a:solidFill>
                  <a:srgbClr val="A50021"/>
                </a:solidFill>
              </a:rPr>
              <a:t>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水对试管底部的压强变大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故选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7215238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7.</a:t>
            </a:r>
            <a:r>
              <a:rPr lang="zh-CN" altLang="en-US" sz="2400" smtClean="0"/>
              <a:t>在装修房屋时</a:t>
            </a:r>
            <a:r>
              <a:rPr lang="en-US" sz="2400" smtClean="0"/>
              <a:t>,</a:t>
            </a:r>
            <a:r>
              <a:rPr lang="zh-CN" altLang="en-US" sz="2400" smtClean="0"/>
              <a:t>工人师傅常用一根灌有水</a:t>
            </a:r>
            <a:r>
              <a:rPr lang="en-US" sz="2400" smtClean="0"/>
              <a:t>(</a:t>
            </a:r>
            <a:r>
              <a:rPr lang="zh-CN" altLang="en-US" sz="2400" smtClean="0"/>
              <a:t>水中无气泡</a:t>
            </a:r>
            <a:r>
              <a:rPr lang="en-US" sz="2400" smtClean="0"/>
              <a:t>)</a:t>
            </a:r>
            <a:r>
              <a:rPr lang="zh-CN" altLang="en-US" sz="2400" smtClean="0"/>
              <a:t>且足够长的透明塑料软管的两端靠在墙面的不同地方并做出标记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7-7</a:t>
            </a:r>
            <a:r>
              <a:rPr lang="zh-CN" altLang="en-US" sz="2400" smtClean="0"/>
              <a:t>所示。工人师傅这样做的目的是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把塑料水管当刻度尺用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把塑料水管当微小压强计用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为了找到两个相同高度的点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为了测量两个点的水平距离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5952330" y="4929992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7-7</a:t>
            </a:r>
            <a:endParaRPr lang="zh-CN" altLang="en-US"/>
          </a:p>
        </p:txBody>
      </p:sp>
      <p:pic>
        <p:nvPicPr>
          <p:cNvPr id="4" name="18ZX63.EPS" descr="id:214750018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237950" y="2715414"/>
            <a:ext cx="2531962" cy="2129938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8166908" y="728565"/>
            <a:ext cx="3500462" cy="339669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]C</a:t>
            </a:r>
            <a:endParaRPr lang="zh-CN" altLang="en-US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透明软管的两端开口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底部连通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符合连通器的特点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所以工人师傅这样做的目的是保证被标记的两点在同一等高线上。</a:t>
            </a: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566059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压强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1670" y="1209001"/>
            <a:ext cx="107871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压力、压强概念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压力</a:t>
            </a:r>
            <a:r>
              <a:rPr lang="en-US" smtClean="0"/>
              <a:t>:</a:t>
            </a:r>
            <a:r>
              <a:rPr lang="zh-CN" altLang="en-US" smtClean="0"/>
              <a:t>垂直作用在物体表面的力</a:t>
            </a:r>
            <a:r>
              <a:rPr lang="en-US" smtClean="0"/>
              <a:t>,</a:t>
            </a:r>
            <a:r>
              <a:rPr lang="zh-CN" altLang="en-US" smtClean="0"/>
              <a:t>方向为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于受力物体表面指向被压物体。如图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</a:t>
            </a:r>
            <a:r>
              <a:rPr lang="zh-CN" altLang="en-US" smtClean="0"/>
              <a:t>所示。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en-US" smtClean="0"/>
              <a:t> </a:t>
            </a:r>
            <a:endParaRPr lang="en-US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压强</a:t>
            </a:r>
            <a:r>
              <a:rPr lang="en-US" smtClean="0"/>
              <a:t>(</a:t>
            </a:r>
            <a:r>
              <a:rPr lang="zh-CN" altLang="en-US" smtClean="0"/>
              <a:t>压力的作用效果</a:t>
            </a:r>
            <a:r>
              <a:rPr lang="en-US" smtClean="0"/>
              <a:t>):</a:t>
            </a:r>
            <a:r>
              <a:rPr lang="zh-CN" altLang="en-US" smtClean="0"/>
              <a:t>物体单位面积上受到的压力。计算公式为</a:t>
            </a:r>
            <a:r>
              <a:rPr lang="en-US" smtClean="0"/>
              <a:t>:</a:t>
            </a:r>
            <a:r>
              <a:rPr lang="zh-CN" altLang="en-US" i="1" u="sng" smtClean="0"/>
              <a:t>　　　　　</a:t>
            </a:r>
            <a:r>
              <a:rPr lang="en-US" smtClean="0"/>
              <a:t>,</a:t>
            </a:r>
            <a:r>
              <a:rPr lang="zh-CN" altLang="en-US" smtClean="0"/>
              <a:t>变形式为</a:t>
            </a:r>
            <a:r>
              <a:rPr lang="en-US" i="1" smtClean="0"/>
              <a:t>S</a:t>
            </a:r>
            <a:r>
              <a:rPr lang="en-US" smtClean="0"/>
              <a:t>=</a:t>
            </a:r>
            <a:r>
              <a:rPr lang="zh-CN" altLang="en-US" i="1" u="sng" smtClean="0"/>
              <a:t>　　　　</a:t>
            </a:r>
            <a:r>
              <a:rPr lang="en-US" smtClean="0"/>
              <a:t>,</a:t>
            </a:r>
            <a:r>
              <a:rPr lang="en-US" i="1" smtClean="0"/>
              <a:t>F</a:t>
            </a:r>
            <a:r>
              <a:rPr lang="en-US" smtClean="0"/>
              <a:t>=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。</a:t>
            </a:r>
            <a:r>
              <a:rPr lang="en-US" smtClean="0"/>
              <a:t>(</a:t>
            </a:r>
            <a:r>
              <a:rPr lang="zh-CN" altLang="en-US" smtClean="0"/>
              <a:t>注意</a:t>
            </a:r>
            <a:r>
              <a:rPr lang="en-US" smtClean="0"/>
              <a:t>:</a:t>
            </a:r>
            <a:r>
              <a:rPr lang="en-US" i="1" smtClean="0"/>
              <a:t>S</a:t>
            </a:r>
            <a:r>
              <a:rPr lang="zh-CN" altLang="en-US" smtClean="0"/>
              <a:t>为物体间接触面积</a:t>
            </a:r>
            <a:r>
              <a:rPr lang="en-US" smtClean="0"/>
              <a:t>,</a:t>
            </a:r>
            <a:r>
              <a:rPr lang="zh-CN" altLang="en-US" smtClean="0"/>
              <a:t>单位必须是</a:t>
            </a:r>
            <a:r>
              <a:rPr lang="en-US" smtClean="0"/>
              <a:t>m</a:t>
            </a:r>
            <a:r>
              <a:rPr lang="en-US" baseline="30000" smtClean="0"/>
              <a:t>2</a:t>
            </a:r>
            <a:r>
              <a:rPr lang="en-US" smtClean="0"/>
              <a:t>) </a:t>
            </a:r>
            <a:endParaRPr lang="zh-CN" altLang="en-US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666710" y="1786720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垂直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600527" y="4069347"/>
            <a:ext cx="987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7-1</a:t>
            </a:r>
            <a:endParaRPr lang="zh-CN" altLang="en-US" smtClean="0"/>
          </a:p>
        </p:txBody>
      </p:sp>
      <p:pic>
        <p:nvPicPr>
          <p:cNvPr id="12" name="20JX40a.EPS" descr="id:214750009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667488" y="2869722"/>
            <a:ext cx="4928048" cy="1274452"/>
          </a:xfrm>
          <a:prstGeom prst="rect">
            <a:avLst/>
          </a:prstGeom>
        </p:spPr>
      </p:pic>
      <p:graphicFrame>
        <p:nvGraphicFramePr>
          <p:cNvPr id="53249" name="Object 1"/>
          <p:cNvGraphicFramePr>
            <a:graphicFrameLocks noChangeAspect="1"/>
          </p:cNvGraphicFramePr>
          <p:nvPr/>
        </p:nvGraphicFramePr>
        <p:xfrm>
          <a:off x="10426700" y="4430713"/>
          <a:ext cx="1233488" cy="5746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3" imgW="1280160" imgH="595630" progId="Word.Document.12">
                  <p:embed/>
                </p:oleObj>
              </mc:Choice>
              <mc:Fallback>
                <p:oleObj name="文档" r:id="rId3" imgW="1280160" imgH="59563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6700" y="4430713"/>
                        <a:ext cx="1233488" cy="574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2582863" y="4871259"/>
          <a:ext cx="1235075" cy="773113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文档" r:id="rId5" imgW="1290955" imgH="803275" progId="Word.Document.12">
                  <p:embed/>
                </p:oleObj>
              </mc:Choice>
              <mc:Fallback>
                <p:oleObj name="文档" r:id="rId5" imgW="1290955" imgH="80327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82863" y="4871259"/>
                        <a:ext cx="1235075" cy="7731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666446" y="5072868"/>
            <a:ext cx="57579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err="1" smtClean="0">
                <a:solidFill>
                  <a:srgbClr val="A50021"/>
                </a:solidFill>
              </a:rPr>
              <a:t>pS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78647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8.</a:t>
            </a:r>
            <a:r>
              <a:rPr lang="zh-CN" altLang="en-US" sz="2400" smtClean="0"/>
              <a:t>如图</a:t>
            </a:r>
            <a:r>
              <a:rPr lang="en-US" sz="2400" smtClean="0"/>
              <a:t>7-8</a:t>
            </a:r>
            <a:r>
              <a:rPr lang="zh-CN" altLang="en-US" sz="2400" smtClean="0"/>
              <a:t>是林红画的水中的鱼在吐气泡</a:t>
            </a:r>
            <a:r>
              <a:rPr lang="en-US" sz="2400" smtClean="0"/>
              <a:t>,</a:t>
            </a:r>
            <a:r>
              <a:rPr lang="zh-CN" altLang="en-US" sz="2400" smtClean="0"/>
              <a:t>仔细观察鱼儿吐出的气泡</a:t>
            </a:r>
            <a:r>
              <a:rPr lang="en-US" sz="2400" smtClean="0"/>
              <a:t>,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选填“符合”或“不符合”</a:t>
            </a:r>
            <a:r>
              <a:rPr lang="en-US" sz="2400" smtClean="0"/>
              <a:t>)</a:t>
            </a:r>
            <a:r>
              <a:rPr lang="zh-CN" altLang="en-US" sz="2400" smtClean="0"/>
              <a:t>物理规律</a:t>
            </a:r>
            <a:r>
              <a:rPr lang="en-US" sz="2400" smtClean="0"/>
              <a:t>,</a:t>
            </a:r>
            <a:r>
              <a:rPr lang="zh-CN" altLang="en-US" sz="2400" smtClean="0"/>
              <a:t>理由是</a:t>
            </a:r>
            <a:r>
              <a:rPr lang="zh-CN" altLang="en-US" sz="2400" i="1" u="sng" smtClean="0"/>
              <a:t>　</a:t>
            </a:r>
            <a:r>
              <a:rPr lang="en-US" sz="2400" i="1" u="sng" smtClean="0"/>
              <a:t>                           </a:t>
            </a:r>
            <a:r>
              <a:rPr lang="zh-CN" altLang="en-US" sz="2400" i="1" u="sng" smtClean="0"/>
              <a:t>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3028759" y="4698366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7-8</a:t>
            </a:r>
            <a:endParaRPr lang="zh-CN" altLang="en-US"/>
          </a:p>
        </p:txBody>
      </p:sp>
      <p:pic>
        <p:nvPicPr>
          <p:cNvPr id="6" name="18ZX452.EPS" descr="id:214750019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274388" y="3072604"/>
            <a:ext cx="2534934" cy="1608984"/>
          </a:xfrm>
          <a:prstGeom prst="rect">
            <a:avLst/>
          </a:prstGeom>
        </p:spPr>
      </p:pic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595272" y="729978"/>
            <a:ext cx="5072098" cy="33314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不符合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zh-CN" altLang="en-US" smtClean="0">
                <a:solidFill>
                  <a:srgbClr val="A50021"/>
                </a:solidFill>
              </a:rPr>
              <a:t>气泡上升过程中所受水的压强会减小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气泡体积应变大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气泡在水中上升过程中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气泡所处的深度减小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根据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err="1" smtClean="0">
                <a:solidFill>
                  <a:srgbClr val="A50021"/>
                </a:solidFill>
              </a:rPr>
              <a:t>ρgh</a:t>
            </a:r>
            <a:r>
              <a:rPr lang="zh-CN" altLang="en-US" smtClean="0">
                <a:solidFill>
                  <a:srgbClr val="A50021"/>
                </a:solidFill>
              </a:rPr>
              <a:t>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气泡所受水的压强会减小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所以气泡在上升过程中体积应逐渐变大。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9.</a:t>
            </a:r>
            <a:r>
              <a:rPr lang="zh-CN" altLang="en-US" sz="2400" smtClean="0"/>
              <a:t>如图</a:t>
            </a:r>
            <a:r>
              <a:rPr lang="en-US" sz="2400" smtClean="0"/>
              <a:t>7-9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平底茶壶的质量是</a:t>
            </a:r>
            <a:r>
              <a:rPr lang="en-US" sz="2400" smtClean="0"/>
              <a:t>400 g,</a:t>
            </a:r>
            <a:r>
              <a:rPr lang="zh-CN" altLang="en-US" sz="2400" smtClean="0"/>
              <a:t>底面积是</a:t>
            </a:r>
            <a:r>
              <a:rPr lang="en-US" sz="2400" smtClean="0"/>
              <a:t>40 cm</a:t>
            </a:r>
            <a:r>
              <a:rPr lang="en-US" sz="2400" baseline="30000" smtClean="0"/>
              <a:t>2</a:t>
            </a:r>
            <a:r>
              <a:rPr lang="en-US" sz="2400" smtClean="0"/>
              <a:t>,</a:t>
            </a:r>
            <a:r>
              <a:rPr lang="zh-CN" altLang="en-US" sz="2400" smtClean="0"/>
              <a:t>内盛</a:t>
            </a:r>
            <a:r>
              <a:rPr lang="en-US" sz="2400" smtClean="0"/>
              <a:t>0.6 kg</a:t>
            </a:r>
            <a:r>
              <a:rPr lang="zh-CN" altLang="en-US" sz="2400" smtClean="0"/>
              <a:t>的开水</a:t>
            </a:r>
            <a:r>
              <a:rPr lang="en-US" sz="2400" smtClean="0"/>
              <a:t>,</a:t>
            </a:r>
            <a:r>
              <a:rPr lang="zh-CN" altLang="en-US" sz="2400" smtClean="0"/>
              <a:t>水深</a:t>
            </a:r>
            <a:r>
              <a:rPr lang="en-US" sz="2400" smtClean="0"/>
              <a:t>12 cm,</a:t>
            </a:r>
            <a:r>
              <a:rPr lang="zh-CN" altLang="en-US" sz="2400" smtClean="0"/>
              <a:t>放置在面积为</a:t>
            </a:r>
            <a:r>
              <a:rPr lang="en-US" sz="2400" smtClean="0"/>
              <a:t>1 m</a:t>
            </a:r>
            <a:r>
              <a:rPr lang="en-US" sz="2400" baseline="30000" smtClean="0"/>
              <a:t>2</a:t>
            </a:r>
            <a:r>
              <a:rPr lang="zh-CN" altLang="en-US" sz="2400" smtClean="0"/>
              <a:t>的水平桌面中央。求</a:t>
            </a:r>
            <a:r>
              <a:rPr lang="en-US" sz="2400" smtClean="0"/>
              <a:t>:(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N/kg,</a:t>
            </a:r>
            <a:r>
              <a:rPr lang="en-US" sz="2400" i="1" err="1" smtClean="0"/>
              <a:t>ρ</a:t>
            </a:r>
            <a:r>
              <a:rPr lang="zh-CN" altLang="en-US" sz="2400" baseline="-25000" smtClean="0"/>
              <a:t>水</a:t>
            </a:r>
            <a:r>
              <a:rPr lang="en-US" sz="2400" smtClean="0"/>
              <a:t>=1.0×10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水对茶壶底部的压力。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茶壶对桌面的压强。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9667106" y="3501232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7-9</a:t>
            </a:r>
            <a:endParaRPr lang="zh-CN" altLang="en-US"/>
          </a:p>
        </p:txBody>
      </p:sp>
      <p:pic>
        <p:nvPicPr>
          <p:cNvPr id="7" name="18ZX64.EPS" descr="id:214750021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809850" y="1929596"/>
            <a:ext cx="2297196" cy="1484266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951670" y="3644108"/>
            <a:ext cx="11054052" cy="16890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解</a:t>
            </a:r>
            <a:r>
              <a:rPr lang="en-US" smtClean="0">
                <a:solidFill>
                  <a:srgbClr val="A50021"/>
                </a:solidFill>
              </a:rPr>
              <a:t>:(1)</a:t>
            </a:r>
            <a:r>
              <a:rPr lang="zh-CN" altLang="en-US" smtClean="0">
                <a:solidFill>
                  <a:srgbClr val="A50021"/>
                </a:solidFill>
              </a:rPr>
              <a:t>茶壶内水的深度</a:t>
            </a:r>
            <a:r>
              <a:rPr lang="en-US" i="1" smtClean="0">
                <a:solidFill>
                  <a:srgbClr val="A50021"/>
                </a:solidFill>
              </a:rPr>
              <a:t>h</a:t>
            </a:r>
            <a:r>
              <a:rPr lang="en-US" smtClean="0">
                <a:solidFill>
                  <a:srgbClr val="A50021"/>
                </a:solidFill>
              </a:rPr>
              <a:t>=12 cm=0.12 m,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水对壶底的压强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zh-CN" altLang="en-US" baseline="-25000" smtClean="0">
                <a:solidFill>
                  <a:srgbClr val="A50021"/>
                </a:solidFill>
              </a:rPr>
              <a:t>水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水</a:t>
            </a:r>
            <a:r>
              <a:rPr lang="en-US" i="1" err="1" smtClean="0">
                <a:solidFill>
                  <a:srgbClr val="A50021"/>
                </a:solidFill>
              </a:rPr>
              <a:t>gh</a:t>
            </a:r>
            <a:r>
              <a:rPr lang="en-US" smtClean="0">
                <a:solidFill>
                  <a:srgbClr val="A50021"/>
                </a:solidFill>
              </a:rPr>
              <a:t>=1.0×10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 kg/m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×10 N/kg×0.12 m=1.2×10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 Pa,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水对壶底的压力</a:t>
            </a:r>
            <a:r>
              <a:rPr lang="en-US" i="1" smtClean="0">
                <a:solidFill>
                  <a:srgbClr val="A50021"/>
                </a:solidFill>
              </a:rPr>
              <a:t>F</a:t>
            </a:r>
            <a:r>
              <a:rPr lang="zh-CN" altLang="en-US" baseline="-25000" smtClean="0">
                <a:solidFill>
                  <a:srgbClr val="A50021"/>
                </a:solidFill>
              </a:rPr>
              <a:t>水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zh-CN" altLang="en-US" baseline="-25000" smtClean="0">
                <a:solidFill>
                  <a:srgbClr val="A50021"/>
                </a:solidFill>
              </a:rPr>
              <a:t>水</a:t>
            </a:r>
            <a:r>
              <a:rPr lang="en-US" i="1" smtClean="0">
                <a:solidFill>
                  <a:srgbClr val="A50021"/>
                </a:solidFill>
              </a:rPr>
              <a:t>S</a:t>
            </a:r>
            <a:r>
              <a:rPr lang="en-US" smtClean="0">
                <a:solidFill>
                  <a:srgbClr val="A50021"/>
                </a:solidFill>
              </a:rPr>
              <a:t>=1.2×10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 Pa×40×10</a:t>
            </a:r>
            <a:r>
              <a:rPr lang="en-US" baseline="30000" smtClean="0">
                <a:solidFill>
                  <a:srgbClr val="A50021"/>
                </a:solidFill>
              </a:rPr>
              <a:t>-4</a:t>
            </a:r>
            <a:r>
              <a:rPr lang="en-US" smtClean="0">
                <a:solidFill>
                  <a:srgbClr val="A50021"/>
                </a:solidFill>
              </a:rPr>
              <a:t> m</a:t>
            </a:r>
            <a:r>
              <a:rPr lang="en-US" baseline="30000" smtClean="0">
                <a:solidFill>
                  <a:srgbClr val="A50021"/>
                </a:solidFill>
              </a:rPr>
              <a:t>2</a:t>
            </a:r>
            <a:r>
              <a:rPr lang="en-US" smtClean="0">
                <a:solidFill>
                  <a:srgbClr val="A50021"/>
                </a:solidFill>
              </a:rPr>
              <a:t>=4.8 N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2430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9.</a:t>
            </a:r>
            <a:r>
              <a:rPr lang="zh-CN" altLang="en-US" sz="2400" smtClean="0"/>
              <a:t>如图</a:t>
            </a:r>
            <a:r>
              <a:rPr lang="en-US" sz="2400" smtClean="0"/>
              <a:t>7-9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平底茶壶的质量是</a:t>
            </a:r>
            <a:r>
              <a:rPr lang="en-US" sz="2400" smtClean="0"/>
              <a:t>400 g,</a:t>
            </a:r>
            <a:r>
              <a:rPr lang="zh-CN" altLang="en-US" sz="2400" smtClean="0"/>
              <a:t>底面积是</a:t>
            </a:r>
            <a:r>
              <a:rPr lang="en-US" sz="2400" smtClean="0"/>
              <a:t>40 cm</a:t>
            </a:r>
            <a:r>
              <a:rPr lang="en-US" sz="2400" baseline="30000" smtClean="0"/>
              <a:t>2</a:t>
            </a:r>
            <a:r>
              <a:rPr lang="en-US" sz="2400" smtClean="0"/>
              <a:t>,</a:t>
            </a:r>
            <a:r>
              <a:rPr lang="zh-CN" altLang="en-US" sz="2400" smtClean="0"/>
              <a:t>内盛</a:t>
            </a:r>
            <a:r>
              <a:rPr lang="en-US" sz="2400" smtClean="0"/>
              <a:t>0.6 kg</a:t>
            </a:r>
            <a:r>
              <a:rPr lang="zh-CN" altLang="en-US" sz="2400" smtClean="0"/>
              <a:t>的开水</a:t>
            </a:r>
            <a:r>
              <a:rPr lang="en-US" sz="2400" smtClean="0"/>
              <a:t>,</a:t>
            </a:r>
            <a:r>
              <a:rPr lang="zh-CN" altLang="en-US" sz="2400" smtClean="0"/>
              <a:t>水深</a:t>
            </a:r>
            <a:r>
              <a:rPr lang="en-US" sz="2400" smtClean="0"/>
              <a:t>12 cm,</a:t>
            </a:r>
            <a:r>
              <a:rPr lang="zh-CN" altLang="en-US" sz="2400" smtClean="0"/>
              <a:t>放置在面积为</a:t>
            </a:r>
            <a:r>
              <a:rPr lang="en-US" sz="2400" smtClean="0"/>
              <a:t>1 m</a:t>
            </a:r>
            <a:r>
              <a:rPr lang="en-US" sz="2400" baseline="30000" smtClean="0"/>
              <a:t>2</a:t>
            </a:r>
            <a:r>
              <a:rPr lang="zh-CN" altLang="en-US" sz="2400" smtClean="0"/>
              <a:t>的水平桌面中央。求</a:t>
            </a:r>
            <a:r>
              <a:rPr lang="en-US" sz="2400" smtClean="0"/>
              <a:t>:(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N/kg,</a:t>
            </a:r>
            <a:r>
              <a:rPr lang="en-US" sz="2400" i="1" err="1" smtClean="0"/>
              <a:t>ρ</a:t>
            </a:r>
            <a:r>
              <a:rPr lang="zh-CN" altLang="en-US" sz="2400" baseline="-25000" smtClean="0"/>
              <a:t>水</a:t>
            </a:r>
            <a:r>
              <a:rPr lang="en-US" sz="2400" smtClean="0"/>
              <a:t>=1.0×10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)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茶壶对桌面的压强。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9667106" y="3572670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7-9</a:t>
            </a:r>
            <a:endParaRPr lang="zh-CN" altLang="en-US"/>
          </a:p>
        </p:txBody>
      </p:sp>
      <p:pic>
        <p:nvPicPr>
          <p:cNvPr id="7" name="18ZX64.EPS" descr="id:214750021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809850" y="1929596"/>
            <a:ext cx="2297196" cy="1484266"/>
          </a:xfrm>
          <a:prstGeom prst="rect">
            <a:avLst/>
          </a:prstGeom>
        </p:spPr>
      </p:pic>
      <p:graphicFrame>
        <p:nvGraphicFramePr>
          <p:cNvPr id="86017" name="Object 1"/>
          <p:cNvGraphicFramePr>
            <a:graphicFrameLocks noChangeAspect="1"/>
          </p:cNvGraphicFramePr>
          <p:nvPr/>
        </p:nvGraphicFramePr>
        <p:xfrm>
          <a:off x="1020763" y="3004366"/>
          <a:ext cx="9196387" cy="349726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name="文档" r:id="rId3" imgW="9643745" imgH="3651250" progId="Word.Document.12">
                  <p:embed/>
                </p:oleObj>
              </mc:Choice>
              <mc:Fallback>
                <p:oleObj name="文档" r:id="rId3" imgW="9643745" imgH="365125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20763" y="3004366"/>
                        <a:ext cx="9196387" cy="3497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572274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大气压强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15216"/>
            <a:ext cx="10644262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10.</a:t>
            </a:r>
            <a:r>
              <a:rPr lang="en-US" sz="2400" smtClean="0">
                <a:solidFill>
                  <a:srgbClr val="18B48F"/>
                </a:solidFill>
              </a:rPr>
              <a:t>[2017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7-10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下列现象中不能说明大气压存在的是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图甲</a:t>
            </a:r>
            <a:r>
              <a:rPr lang="en-US" sz="2400" smtClean="0"/>
              <a:t>:</a:t>
            </a:r>
            <a:r>
              <a:rPr lang="zh-CN" altLang="en-US" sz="2400" smtClean="0"/>
              <a:t>用抽气筒从</a:t>
            </a:r>
            <a:r>
              <a:rPr lang="en-US" sz="2400" i="1" smtClean="0"/>
              <a:t>b</a:t>
            </a:r>
            <a:r>
              <a:rPr lang="zh-CN" altLang="en-US" sz="2400" smtClean="0"/>
              <a:t>管向外抽气</a:t>
            </a:r>
            <a:r>
              <a:rPr lang="en-US" sz="2400" smtClean="0"/>
              <a:t>,</a:t>
            </a:r>
            <a:r>
              <a:rPr lang="zh-CN" altLang="en-US" sz="2400" smtClean="0"/>
              <a:t>瓶内气球会膨大起来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图乙</a:t>
            </a:r>
            <a:r>
              <a:rPr lang="en-US" sz="2400" smtClean="0"/>
              <a:t>:</a:t>
            </a:r>
            <a:r>
              <a:rPr lang="zh-CN" altLang="en-US" sz="2400" smtClean="0"/>
              <a:t>用手指盖住上孔</a:t>
            </a:r>
            <a:r>
              <a:rPr lang="en-US" sz="2400" smtClean="0"/>
              <a:t>,</a:t>
            </a:r>
            <a:r>
              <a:rPr lang="zh-CN" altLang="en-US" sz="2400" smtClean="0"/>
              <a:t>水就停止流出</a:t>
            </a:r>
            <a:r>
              <a:rPr lang="en-US" sz="2400" smtClean="0"/>
              <a:t>,</a:t>
            </a:r>
            <a:r>
              <a:rPr lang="zh-CN" altLang="en-US" sz="2400" smtClean="0"/>
              <a:t>手指一松开</a:t>
            </a:r>
            <a:r>
              <a:rPr lang="en-US" sz="2400" smtClean="0"/>
              <a:t>,</a:t>
            </a:r>
            <a:r>
              <a:rPr lang="zh-CN" altLang="en-US" sz="2400" smtClean="0"/>
              <a:t>水又从下孔流出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图丙</a:t>
            </a:r>
            <a:r>
              <a:rPr lang="en-US" sz="2400" smtClean="0"/>
              <a:t>:</a:t>
            </a:r>
            <a:r>
              <a:rPr lang="zh-CN" altLang="en-US" sz="2400" smtClean="0"/>
              <a:t>将带有玻璃管的空试管加热后</a:t>
            </a:r>
            <a:r>
              <a:rPr lang="en-US" sz="2400" smtClean="0"/>
              <a:t>,</a:t>
            </a:r>
            <a:r>
              <a:rPr lang="zh-CN" altLang="en-US" sz="2400" smtClean="0"/>
              <a:t>倒插入水中</a:t>
            </a:r>
            <a:r>
              <a:rPr lang="en-US" sz="2400" smtClean="0"/>
              <a:t>,</a:t>
            </a:r>
            <a:r>
              <a:rPr lang="zh-CN" altLang="en-US" sz="2400" smtClean="0"/>
              <a:t>水会进入试管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图丁</a:t>
            </a:r>
            <a:r>
              <a:rPr lang="en-US" sz="2400" smtClean="0"/>
              <a:t>:</a:t>
            </a:r>
            <a:r>
              <a:rPr lang="zh-CN" altLang="en-US" sz="2400" smtClean="0"/>
              <a:t>往容器中注入水</a:t>
            </a:r>
            <a:r>
              <a:rPr lang="en-US" sz="2400" smtClean="0"/>
              <a:t>,</a:t>
            </a:r>
            <a:r>
              <a:rPr lang="zh-CN" altLang="en-US" sz="2400" smtClean="0"/>
              <a:t>水静止时</a:t>
            </a:r>
            <a:r>
              <a:rPr lang="en-US" sz="2400" smtClean="0"/>
              <a:t>,</a:t>
            </a:r>
            <a:r>
              <a:rPr lang="zh-CN" altLang="en-US" sz="2400" smtClean="0"/>
              <a:t>容器各部分中的水面保持相平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5380826" y="6111401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7-10</a:t>
            </a:r>
            <a:endParaRPr lang="zh-CN" altLang="en-US"/>
          </a:p>
        </p:txBody>
      </p:sp>
      <p:pic>
        <p:nvPicPr>
          <p:cNvPr id="6" name="18WT78.EPS" descr="id:214750023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237686" y="4111137"/>
            <a:ext cx="5716350" cy="2000264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0381486" y="1358092"/>
            <a:ext cx="42832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D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6286544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11.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娄底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小明在物理实验室利用托里拆利实验测量大气压强的值。实验时他没有将玻璃管竖直放置</a:t>
            </a:r>
            <a:r>
              <a:rPr lang="en-US" sz="2400" smtClean="0"/>
              <a:t>,</a:t>
            </a:r>
            <a:r>
              <a:rPr lang="zh-CN" altLang="en-US" sz="2400" smtClean="0"/>
              <a:t>而且稍稍倾斜了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7-11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则此时大气压强等于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mm</a:t>
            </a:r>
            <a:r>
              <a:rPr lang="zh-CN" altLang="en-US" sz="2400" smtClean="0"/>
              <a:t>高水银柱产生的压强</a:t>
            </a:r>
            <a:r>
              <a:rPr lang="en-US" sz="2400" smtClean="0"/>
              <a:t>;</a:t>
            </a:r>
            <a:r>
              <a:rPr lang="zh-CN" altLang="en-US" sz="2400" smtClean="0"/>
              <a:t>如果此时在该实验室做“观察水沸腾”的实验</a:t>
            </a:r>
            <a:r>
              <a:rPr lang="en-US" sz="2400" smtClean="0"/>
              <a:t>,</a:t>
            </a:r>
            <a:r>
              <a:rPr lang="zh-CN" altLang="en-US" sz="2400" smtClean="0"/>
              <a:t>测得水的沸点将</a:t>
            </a:r>
            <a:r>
              <a:rPr lang="zh-CN" altLang="en-US" sz="2400" i="1" u="sng" smtClean="0"/>
              <a:t>　　 　</a:t>
            </a:r>
            <a:r>
              <a:rPr lang="en-US" sz="2400" smtClean="0"/>
              <a:t>(</a:t>
            </a:r>
            <a:r>
              <a:rPr lang="zh-CN" altLang="en-US" sz="2400" smtClean="0"/>
              <a:t>选填“高于”“等于”或“低于”</a:t>
            </a:r>
            <a:r>
              <a:rPr lang="en-US" sz="2400" smtClean="0"/>
              <a:t>)100 ℃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6" name="矩形 5"/>
          <p:cNvSpPr/>
          <p:nvPr/>
        </p:nvSpPr>
        <p:spPr>
          <a:xfrm>
            <a:off x="3140346" y="6287314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7-11</a:t>
            </a:r>
            <a:endParaRPr lang="zh-CN" altLang="en-US"/>
          </a:p>
        </p:txBody>
      </p:sp>
      <p:pic>
        <p:nvPicPr>
          <p:cNvPr id="8" name="20WLZT30.EPS" descr="id:214750023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594744" y="4501364"/>
            <a:ext cx="2428892" cy="1791232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7309652" y="572274"/>
            <a:ext cx="4357718" cy="3885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 </a:t>
            </a:r>
            <a:r>
              <a:rPr lang="en-US" altLang="zh-CN" smtClean="0">
                <a:solidFill>
                  <a:srgbClr val="A50021"/>
                </a:solidFill>
              </a:rPr>
              <a:t>750</a:t>
            </a:r>
            <a:r>
              <a:rPr lang="zh-CN" altLang="en-US" smtClean="0">
                <a:solidFill>
                  <a:srgbClr val="A50021"/>
                </a:solidFill>
              </a:rPr>
              <a:t>　低于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图中</a:t>
            </a:r>
            <a:r>
              <a:rPr lang="en-US" altLang="zh-CN" smtClean="0">
                <a:solidFill>
                  <a:srgbClr val="A50021"/>
                </a:solidFill>
              </a:rPr>
              <a:t>750 mm</a:t>
            </a:r>
            <a:r>
              <a:rPr lang="zh-CN" altLang="en-US" smtClean="0">
                <a:solidFill>
                  <a:srgbClr val="A50021"/>
                </a:solidFill>
              </a:rPr>
              <a:t>的高度才是水银柱的竖直高度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它产生的压强与大气压大小相等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标准大气压下水银柱的高度为</a:t>
            </a:r>
            <a:r>
              <a:rPr lang="en-US" altLang="zh-CN" smtClean="0">
                <a:solidFill>
                  <a:srgbClr val="A50021"/>
                </a:solidFill>
              </a:rPr>
              <a:t>760 mm,</a:t>
            </a:r>
            <a:r>
              <a:rPr lang="zh-CN" altLang="en-US" smtClean="0">
                <a:solidFill>
                  <a:srgbClr val="A50021"/>
                </a:solidFill>
              </a:rPr>
              <a:t>故此时的气压小于标准大气压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则水的沸点低于</a:t>
            </a:r>
            <a:r>
              <a:rPr lang="en-US" altLang="zh-CN" smtClean="0">
                <a:solidFill>
                  <a:srgbClr val="A50021"/>
                </a:solidFill>
              </a:rPr>
              <a:t>100 ℃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12.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丹东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12</a:t>
            </a:r>
            <a:r>
              <a:rPr lang="zh-CN" altLang="en-US" sz="2400" smtClean="0"/>
              <a:t>是小明自制的一个气压计</a:t>
            </a:r>
            <a:r>
              <a:rPr lang="en-US" sz="2400" smtClean="0"/>
              <a:t>,</a:t>
            </a:r>
            <a:r>
              <a:rPr lang="zh-CN" altLang="en-US" sz="2400" smtClean="0"/>
              <a:t>瓶内气体压强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选填“大于”“小于”或“等于”</a:t>
            </a:r>
            <a:r>
              <a:rPr lang="en-US" sz="2400" smtClean="0"/>
              <a:t>)</a:t>
            </a:r>
            <a:r>
              <a:rPr lang="zh-CN" altLang="en-US" sz="2400" smtClean="0"/>
              <a:t>大气压。若拿着此气压计从</a:t>
            </a:r>
            <a:r>
              <a:rPr lang="en-US" sz="2400" smtClean="0"/>
              <a:t>29</a:t>
            </a:r>
            <a:r>
              <a:rPr lang="zh-CN" altLang="en-US" sz="2400" smtClean="0"/>
              <a:t>楼下到</a:t>
            </a:r>
            <a:r>
              <a:rPr lang="en-US" sz="2400" smtClean="0"/>
              <a:t>1</a:t>
            </a:r>
            <a:r>
              <a:rPr lang="zh-CN" altLang="en-US" sz="2400" smtClean="0"/>
              <a:t>楼</a:t>
            </a:r>
            <a:r>
              <a:rPr lang="en-US" sz="2400" smtClean="0"/>
              <a:t>,</a:t>
            </a:r>
            <a:r>
              <a:rPr lang="zh-CN" altLang="en-US" sz="2400" smtClean="0"/>
              <a:t>玻璃管内水柱的高度将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选填“升高”或“降低”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595140" y="4968393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12</a:t>
            </a:r>
            <a:endParaRPr lang="zh-CN" altLang="en-US"/>
          </a:p>
        </p:txBody>
      </p:sp>
      <p:pic>
        <p:nvPicPr>
          <p:cNvPr id="9" name="21JFA29.EPS" descr="id:214750025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680323" y="2556813"/>
            <a:ext cx="970156" cy="2349487"/>
          </a:xfrm>
          <a:prstGeom prst="rect">
            <a:avLst/>
          </a:prstGeom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9595668" y="643712"/>
            <a:ext cx="891591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大于</a:t>
            </a:r>
            <a:r>
              <a:rPr lang="en-US" altLang="zh-CN" b="1" i="1" smtClean="0">
                <a:solidFill>
                  <a:srgbClr val="A50021"/>
                </a:solidFill>
              </a:rPr>
              <a:t> 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452000" y="1715282"/>
            <a:ext cx="800219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降低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930014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13. </a:t>
            </a:r>
            <a:r>
              <a:rPr lang="zh-CN" altLang="en-US" sz="2400" smtClean="0"/>
              <a:t>如图</a:t>
            </a:r>
            <a:r>
              <a:rPr lang="en-US" sz="2400" smtClean="0"/>
              <a:t>7-13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林红用一个底面积为</a:t>
            </a:r>
            <a:r>
              <a:rPr lang="en-US" sz="2400" smtClean="0"/>
              <a:t>2.5 cm</a:t>
            </a:r>
            <a:r>
              <a:rPr lang="en-US" sz="2400" baseline="30000" smtClean="0"/>
              <a:t>2</a:t>
            </a:r>
            <a:r>
              <a:rPr lang="zh-CN" altLang="en-US" sz="2400" smtClean="0"/>
              <a:t>的吸盘来测量大气压强的数值。她先将吸盘按在光滑水平桌面上</a:t>
            </a:r>
            <a:r>
              <a:rPr lang="en-US" sz="2400" smtClean="0"/>
              <a:t>,</a:t>
            </a:r>
            <a:r>
              <a:rPr lang="zh-CN" altLang="en-US" sz="2400" smtClean="0"/>
              <a:t>挤出吸盘内部的空气</a:t>
            </a:r>
            <a:r>
              <a:rPr lang="en-US" sz="2400" smtClean="0"/>
              <a:t>,</a:t>
            </a:r>
            <a:r>
              <a:rPr lang="zh-CN" altLang="en-US" sz="2400" smtClean="0"/>
              <a:t>然后用弹簧测力计拉吸盘</a:t>
            </a:r>
            <a:r>
              <a:rPr lang="en-US" sz="2400" smtClean="0"/>
              <a:t>,</a:t>
            </a:r>
            <a:r>
              <a:rPr lang="zh-CN" altLang="en-US" sz="2400" smtClean="0"/>
              <a:t>当吸盘被拉脱落的瞬间</a:t>
            </a:r>
            <a:r>
              <a:rPr lang="en-US" sz="2400" smtClean="0"/>
              <a:t>,</a:t>
            </a:r>
            <a:r>
              <a:rPr lang="zh-CN" altLang="en-US" sz="2400" smtClean="0"/>
              <a:t>此时弹簧测力计的示数为</a:t>
            </a:r>
            <a:r>
              <a:rPr lang="en-US" sz="2400" smtClean="0"/>
              <a:t>24 N,</a:t>
            </a:r>
            <a:r>
              <a:rPr lang="zh-CN" altLang="en-US" sz="2400" smtClean="0"/>
              <a:t>则林红测得的大气压强为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      　</a:t>
            </a:r>
            <a:r>
              <a:rPr lang="en-US" sz="2400" smtClean="0"/>
              <a:t>Pa,</a:t>
            </a:r>
            <a:r>
              <a:rPr lang="zh-CN" altLang="en-US" sz="2400" smtClean="0"/>
              <a:t>此测量值比实际大气压强偏小的原因是</a:t>
            </a:r>
            <a:r>
              <a:rPr lang="zh-CN" altLang="en-US" sz="2400" i="1" u="sng" smtClean="0"/>
              <a:t>　　　　      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595140" y="5682773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13</a:t>
            </a:r>
            <a:endParaRPr lang="zh-CN" altLang="en-US"/>
          </a:p>
        </p:txBody>
      </p:sp>
      <p:pic>
        <p:nvPicPr>
          <p:cNvPr id="6" name="18ZX65.EPS" descr="id:214750025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237950" y="3072604"/>
            <a:ext cx="2145590" cy="2499967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094546" y="2286786"/>
            <a:ext cx="1390124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A50021"/>
                </a:solidFill>
              </a:rPr>
              <a:t>9.6×10</a:t>
            </a:r>
            <a:r>
              <a:rPr lang="en-US" b="1" baseline="30000" smtClean="0">
                <a:solidFill>
                  <a:srgbClr val="A50021"/>
                </a:solidFill>
              </a:rPr>
              <a:t>4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8190624" y="2286786"/>
            <a:ext cx="3262432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吸盘内的空气没有排尽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重难四　流体压强与流速的关系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35785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14.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14</a:t>
            </a:r>
            <a:r>
              <a:rPr lang="zh-CN" altLang="en-US" sz="2400" smtClean="0"/>
              <a:t>所示是河水中的漩涡</a:t>
            </a:r>
            <a:r>
              <a:rPr lang="en-US" sz="2400" smtClean="0"/>
              <a:t>,</a:t>
            </a:r>
            <a:r>
              <a:rPr lang="zh-CN" altLang="en-US" sz="2400" smtClean="0"/>
              <a:t>漩涡边沿水的流速相对中心处的流速较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,</a:t>
            </a:r>
            <a:r>
              <a:rPr lang="zh-CN" altLang="en-US" sz="2400" smtClean="0"/>
              <a:t>压强较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,</a:t>
            </a:r>
            <a:r>
              <a:rPr lang="zh-CN" altLang="en-US" sz="2400" smtClean="0"/>
              <a:t>从而形成压力差</a:t>
            </a:r>
            <a:r>
              <a:rPr lang="en-US" sz="2400" smtClean="0"/>
              <a:t>,</a:t>
            </a:r>
            <a:r>
              <a:rPr lang="zh-CN" altLang="en-US" sz="2400" smtClean="0"/>
              <a:t>导致周边物体易被“吸入”漩涡。</a:t>
            </a:r>
            <a:r>
              <a:rPr lang="en-US" sz="2400" smtClean="0"/>
              <a:t>(</a:t>
            </a:r>
            <a:r>
              <a:rPr lang="zh-CN" altLang="en-US" sz="2400" smtClean="0"/>
              <a:t>温馨提示</a:t>
            </a:r>
            <a:r>
              <a:rPr lang="en-US" sz="2400" smtClean="0"/>
              <a:t>:</a:t>
            </a:r>
            <a:r>
              <a:rPr lang="zh-CN" altLang="en-US" sz="2400" smtClean="0"/>
              <a:t>严禁学生私自下河游泳</a:t>
            </a:r>
            <a:r>
              <a:rPr lang="en-US" sz="2400" smtClean="0"/>
              <a:t>) </a:t>
            </a:r>
            <a:endParaRPr lang="zh-CN" altLang="en-US" sz="2400"/>
          </a:p>
        </p:txBody>
      </p:sp>
      <p:sp>
        <p:nvSpPr>
          <p:cNvPr id="8" name="矩形 7"/>
          <p:cNvSpPr/>
          <p:nvPr/>
        </p:nvSpPr>
        <p:spPr>
          <a:xfrm>
            <a:off x="3652569" y="5984250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14</a:t>
            </a:r>
            <a:endParaRPr lang="zh-CN" altLang="en-US"/>
          </a:p>
        </p:txBody>
      </p:sp>
      <p:pic>
        <p:nvPicPr>
          <p:cNvPr id="9" name="21bjztwls236.jpg" descr="id:214750027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951934" y="4144174"/>
            <a:ext cx="2629257" cy="1797580"/>
          </a:xfrm>
          <a:prstGeom prst="rect">
            <a:avLst/>
          </a:prstGeom>
        </p:spPr>
      </p:pic>
      <p:sp>
        <p:nvSpPr>
          <p:cNvPr id="10" name="TextBox 26"/>
          <p:cNvSpPr txBox="1">
            <a:spLocks noChangeArrowheads="1"/>
          </p:cNvSpPr>
          <p:nvPr/>
        </p:nvSpPr>
        <p:spPr bwMode="auto">
          <a:xfrm>
            <a:off x="6452396" y="1258892"/>
            <a:ext cx="5143536" cy="38854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慢　大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流体的压强跟流速有关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流速越大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压强越小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流速越小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压强越大。漩涡边沿水的流速相对中心处的流速较慢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则压强较大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从而产生指向漩涡中心的压力差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导致周边物体易被“吸入”漩涡。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15.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江西模拟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下列情景都与气压有关</a:t>
            </a:r>
            <a:r>
              <a:rPr lang="en-US" sz="2400" smtClean="0"/>
              <a:t>,</a:t>
            </a:r>
            <a:r>
              <a:rPr lang="zh-CN" altLang="en-US" sz="2400" smtClean="0"/>
              <a:t>其中有一种情景与其他三种的原理有所不同</a:t>
            </a:r>
            <a:r>
              <a:rPr lang="en-US" sz="2400" smtClean="0"/>
              <a:t>,</a:t>
            </a:r>
            <a:r>
              <a:rPr lang="zh-CN" altLang="en-US" sz="2400" smtClean="0"/>
              <a:t>这种情景是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刮大风时会有房屋顶部被大风掀起的情况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打开的窗户外有平行于墙壁的风吹过时</a:t>
            </a:r>
            <a:r>
              <a:rPr lang="en-US" sz="2400" smtClean="0"/>
              <a:t>,</a:t>
            </a:r>
            <a:r>
              <a:rPr lang="zh-CN" altLang="en-US" sz="2400" smtClean="0"/>
              <a:t>窗帘会飘向窗外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等候列车的乘客应站在安全线以外</a:t>
            </a:r>
            <a:r>
              <a:rPr lang="en-US" sz="2400" smtClean="0"/>
              <a:t>,</a:t>
            </a:r>
            <a:r>
              <a:rPr lang="zh-CN" altLang="en-US" sz="2400" smtClean="0"/>
              <a:t>否则会被“吸”向列车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将吸盘按在光洁的瓷砖表面</a:t>
            </a:r>
            <a:r>
              <a:rPr lang="en-US" sz="2400" smtClean="0"/>
              <a:t>,</a:t>
            </a:r>
            <a:r>
              <a:rPr lang="zh-CN" altLang="en-US" sz="2400" smtClean="0"/>
              <a:t>放手后吸盘会被“吸”在瓷砖上</a:t>
            </a:r>
            <a:endParaRPr lang="zh-CN" altLang="en-US" sz="2400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4452438" y="1277101"/>
            <a:ext cx="428322" cy="5810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mtClean="0">
                <a:solidFill>
                  <a:srgbClr val="A50021"/>
                </a:solidFill>
              </a:rPr>
              <a:t>D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1"/>
            <a:ext cx="5715040" cy="50783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16.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潍坊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15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一圆形水管左粗右细</a:t>
            </a:r>
            <a:r>
              <a:rPr lang="en-US" sz="2400" smtClean="0"/>
              <a:t>,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为粗管和细管中同一水平面上的点</a:t>
            </a:r>
            <a:r>
              <a:rPr lang="en-US" sz="2400" smtClean="0"/>
              <a:t>,</a:t>
            </a:r>
            <a:r>
              <a:rPr lang="zh-CN" altLang="en-US" sz="2400" smtClean="0"/>
              <a:t>水管中有一气泡</a:t>
            </a:r>
            <a:r>
              <a:rPr lang="en-US" sz="2400" smtClean="0"/>
              <a:t>,</a:t>
            </a:r>
            <a:r>
              <a:rPr lang="zh-CN" altLang="en-US" sz="2400" smtClean="0"/>
              <a:t>随水向右快速运动</a:t>
            </a:r>
            <a:r>
              <a:rPr lang="en-US" sz="2400" smtClean="0"/>
              <a:t>,</a:t>
            </a:r>
            <a:r>
              <a:rPr lang="zh-CN" altLang="en-US" sz="2400" smtClean="0"/>
              <a:t>气泡经过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两点时体积大小的比较</a:t>
            </a:r>
            <a:r>
              <a:rPr lang="en-US" sz="2400" smtClean="0"/>
              <a:t>,</a:t>
            </a:r>
            <a:r>
              <a:rPr lang="zh-CN" altLang="en-US" sz="2400" smtClean="0"/>
              <a:t>下列分析正确的是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err="1" smtClean="0"/>
              <a:t>A.</a:t>
            </a:r>
            <a:r>
              <a:rPr lang="en-US" sz="2400" i="1" err="1" smtClean="0"/>
              <a:t>a</a:t>
            </a:r>
            <a:r>
              <a:rPr lang="zh-CN" altLang="en-US" sz="2400" smtClean="0"/>
              <a:t>点时大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err="1" smtClean="0"/>
              <a:t>B.</a:t>
            </a:r>
            <a:r>
              <a:rPr lang="en-US" sz="2400" i="1" err="1" smtClean="0"/>
              <a:t>b</a:t>
            </a:r>
            <a:r>
              <a:rPr lang="zh-CN" altLang="en-US" sz="2400" smtClean="0"/>
              <a:t>点时大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一样大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均有可能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4009759" y="5177537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15</a:t>
            </a:r>
            <a:endParaRPr lang="zh-CN" altLang="en-US" smtClean="0"/>
          </a:p>
        </p:txBody>
      </p:sp>
      <p:pic>
        <p:nvPicPr>
          <p:cNvPr id="4" name="21RJWLX-93.EPS" descr="id:214750028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309124" y="3858422"/>
            <a:ext cx="2974796" cy="1468966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6595272" y="693552"/>
            <a:ext cx="5072098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altLang="zh-CN" smtClean="0">
                <a:solidFill>
                  <a:srgbClr val="A50021"/>
                </a:solidFill>
              </a:rPr>
              <a:t>B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由于圆形水管左粗右细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当水经过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两点时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点的流速大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压强小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所以气泡经过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点时的体积大于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点时的体积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故选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64426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>
                <a:solidFill>
                  <a:srgbClr val="18B48F"/>
                </a:solidFill>
              </a:rPr>
              <a:t>[</a:t>
            </a:r>
            <a:r>
              <a:rPr lang="zh-CN" altLang="en-US" smtClean="0">
                <a:solidFill>
                  <a:srgbClr val="18B48F"/>
                </a:solidFill>
              </a:rPr>
              <a:t>点拨</a:t>
            </a:r>
            <a:r>
              <a:rPr lang="en-US" smtClean="0">
                <a:solidFill>
                  <a:srgbClr val="18B48F"/>
                </a:solidFill>
              </a:rPr>
              <a:t>]</a:t>
            </a:r>
            <a:r>
              <a:rPr lang="zh-CN" altLang="en-US" smtClean="0"/>
              <a:t>固体压力、压强的计算</a:t>
            </a:r>
            <a:r>
              <a:rPr lang="en-US" smtClean="0"/>
              <a:t>:①</a:t>
            </a:r>
            <a:r>
              <a:rPr lang="zh-CN" altLang="en-US" smtClean="0"/>
              <a:t>明确产生压强的主体</a:t>
            </a:r>
            <a:r>
              <a:rPr lang="en-US" smtClean="0"/>
              <a:t>;②</a:t>
            </a:r>
            <a:r>
              <a:rPr lang="zh-CN" altLang="en-US" smtClean="0"/>
              <a:t>先求压力再应用公式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en-US" altLang="zh-CN" smtClean="0"/>
              <a:t>        </a:t>
            </a:r>
            <a:r>
              <a:rPr lang="zh-CN" altLang="en-US" smtClean="0"/>
              <a:t>计算压强</a:t>
            </a:r>
            <a:r>
              <a:rPr lang="en-US" smtClean="0"/>
              <a:t>;③</a:t>
            </a:r>
            <a:r>
              <a:rPr lang="zh-CN" altLang="en-US" smtClean="0"/>
              <a:t>特殊密度均匀的柱状固体</a:t>
            </a:r>
            <a:r>
              <a:rPr lang="en-US" smtClean="0"/>
              <a:t>,</a:t>
            </a:r>
            <a:r>
              <a:rPr lang="zh-CN" altLang="en-US" smtClean="0"/>
              <a:t>利用</a:t>
            </a:r>
            <a:r>
              <a:rPr lang="en-US" i="1" smtClean="0"/>
              <a:t>p</a:t>
            </a:r>
            <a:r>
              <a:rPr lang="en-US" smtClean="0"/>
              <a:t>=</a:t>
            </a:r>
            <a:r>
              <a:rPr lang="en-US" i="1" err="1" smtClean="0"/>
              <a:t>ρgh</a:t>
            </a:r>
            <a:r>
              <a:rPr lang="zh-CN" altLang="en-US" smtClean="0"/>
              <a:t>直接计算压强。</a:t>
            </a:r>
            <a:endParaRPr lang="zh-CN" alt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21540" y="1358092"/>
          <a:ext cx="901700" cy="84931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name="文档" r:id="rId2" imgW="922020" imgH="862330" progId="Word.Document.12">
                  <p:embed/>
                </p:oleObj>
              </mc:Choice>
              <mc:Fallback>
                <p:oleObj name="文档" r:id="rId2" imgW="922020" imgH="86233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1540" y="1358092"/>
                        <a:ext cx="901700" cy="8493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17.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黑龙江龙东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草原犬鼠是大草原常见的小动物</a:t>
            </a:r>
            <a:r>
              <a:rPr lang="en-US" sz="2400" smtClean="0"/>
              <a:t>,</a:t>
            </a:r>
            <a:r>
              <a:rPr lang="zh-CN" altLang="en-US" sz="2400" smtClean="0"/>
              <a:t>它挖的洞有两个洞口</a:t>
            </a:r>
            <a:r>
              <a:rPr lang="en-US" sz="2400" smtClean="0"/>
              <a:t>,</a:t>
            </a:r>
            <a:r>
              <a:rPr lang="zh-CN" altLang="en-US" sz="2400" smtClean="0"/>
              <a:t>一个洞口比较平整</a:t>
            </a:r>
            <a:r>
              <a:rPr lang="en-US" sz="2400" smtClean="0"/>
              <a:t>,</a:t>
            </a:r>
            <a:r>
              <a:rPr lang="zh-CN" altLang="en-US" sz="2400" smtClean="0"/>
              <a:t>一个洞口则由圆锥形土堆围成。如图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16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这样的结构能改进洞内的通风情况</a:t>
            </a:r>
            <a:r>
              <a:rPr lang="en-US" sz="2400" smtClean="0"/>
              <a:t>,</a:t>
            </a:r>
            <a:r>
              <a:rPr lang="zh-CN" altLang="en-US" sz="2400" smtClean="0"/>
              <a:t>为什么</a:t>
            </a:r>
            <a:r>
              <a:rPr lang="en-US" sz="2400" smtClean="0"/>
              <a:t>?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9796237" y="3682509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16</a:t>
            </a:r>
            <a:endParaRPr lang="zh-CN" altLang="en-US"/>
          </a:p>
        </p:txBody>
      </p:sp>
      <p:pic>
        <p:nvPicPr>
          <p:cNvPr id="6" name="21JFA233.EPS" descr="id:214750028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024164" y="1913871"/>
            <a:ext cx="2643206" cy="1734878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951670" y="2442366"/>
            <a:ext cx="7718780" cy="34163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答</a:t>
            </a:r>
            <a:r>
              <a:rPr lang="en-US" altLang="zh-CN" smtClean="0">
                <a:solidFill>
                  <a:srgbClr val="A50021"/>
                </a:solidFill>
              </a:rPr>
              <a:t>:</a:t>
            </a:r>
            <a:r>
              <a:rPr lang="zh-CN" altLang="en-US" smtClean="0">
                <a:solidFill>
                  <a:srgbClr val="A50021"/>
                </a:solidFill>
              </a:rPr>
              <a:t>犬鼠洞穴的右端洞口由圆锥形土堆围成而高出地平面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左侧洞口是平坦的。当草原上有风刮过时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右端洞口上方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空气流速大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左端洞口上方空气流速小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空气流速大的地方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压强小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空气流速小的地方压强大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因此空气从洞穴的左端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进入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从洞穴的右端流出。这样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洞穴内的空气在气压作用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下自然流动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从而改进洞穴内的通风状况。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探究影响压力作用效果的因素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1670" y="1286654"/>
            <a:ext cx="10715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mtClean="0"/>
              <a:t>【</a:t>
            </a:r>
            <a:r>
              <a:rPr lang="zh-CN" altLang="en-US" b="1" smtClean="0"/>
              <a:t>设计和进行实验</a:t>
            </a:r>
            <a:r>
              <a:rPr lang="en-US" altLang="zh-CN" b="1" smtClean="0"/>
              <a:t>】</a:t>
            </a:r>
            <a:endParaRPr lang="en-US" altLang="zh-CN" b="1" smtClean="0"/>
          </a:p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smtClean="0"/>
              <a:t>实验主要器材</a:t>
            </a:r>
            <a:r>
              <a:rPr lang="en-US" smtClean="0"/>
              <a:t>:</a:t>
            </a:r>
            <a:r>
              <a:rPr lang="zh-CN" altLang="en-US" smtClean="0"/>
              <a:t>海绵、沙子或橡皮泥等</a:t>
            </a:r>
            <a:r>
              <a:rPr lang="zh-CN" altLang="en-US" u="sng" smtClean="0"/>
              <a:t>容易发生形变</a:t>
            </a:r>
            <a:r>
              <a:rPr lang="zh-CN" altLang="en-US" smtClean="0"/>
              <a:t>的物体</a:t>
            </a:r>
            <a:r>
              <a:rPr lang="en-US" smtClean="0"/>
              <a:t>(</a:t>
            </a:r>
            <a:r>
              <a:rPr lang="zh-CN" altLang="en-US" smtClean="0"/>
              <a:t>不用木板</a:t>
            </a:r>
            <a:r>
              <a:rPr lang="en-US" smtClean="0"/>
              <a:t>:</a:t>
            </a:r>
            <a:r>
              <a:rPr lang="zh-CN" altLang="en-US" smtClean="0"/>
              <a:t>因为受力时不容易发生形变</a:t>
            </a:r>
            <a:r>
              <a:rPr lang="en-US" smtClean="0"/>
              <a:t>,</a:t>
            </a:r>
            <a:r>
              <a:rPr lang="zh-CN" altLang="en-US" smtClean="0"/>
              <a:t>不利于观察实验现象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smtClean="0"/>
              <a:t>实验方法</a:t>
            </a:r>
            <a:r>
              <a:rPr lang="en-US" smtClean="0"/>
              <a:t>:①</a:t>
            </a:r>
            <a:r>
              <a:rPr lang="zh-CN" altLang="en-US" smtClean="0"/>
              <a:t>转换法</a:t>
            </a:r>
            <a:r>
              <a:rPr lang="en-US" smtClean="0"/>
              <a:t>(</a:t>
            </a:r>
            <a:r>
              <a:rPr lang="zh-CN" altLang="en-US" smtClean="0"/>
              <a:t>通过</a:t>
            </a:r>
            <a:r>
              <a:rPr lang="zh-CN" altLang="en-US" u="sng" smtClean="0"/>
              <a:t>海绵的凹陷程度</a:t>
            </a:r>
            <a:r>
              <a:rPr lang="zh-CN" altLang="en-US" smtClean="0"/>
              <a:t>来比较压力的作用效果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②</a:t>
            </a:r>
            <a:r>
              <a:rPr lang="zh-CN" altLang="en-US" smtClean="0"/>
              <a:t>控制变量法</a:t>
            </a:r>
            <a:r>
              <a:rPr lang="en-US" smtClean="0"/>
              <a:t>(</a:t>
            </a:r>
            <a:r>
              <a:rPr lang="zh-CN" altLang="en-US" smtClean="0"/>
              <a:t>探究压力的作用效果与压力大小的关系应控制</a:t>
            </a:r>
            <a:r>
              <a:rPr lang="zh-CN" altLang="en-US" u="sng" smtClean="0"/>
              <a:t>受力面积</a:t>
            </a:r>
            <a:r>
              <a:rPr lang="zh-CN" altLang="en-US" smtClean="0"/>
              <a:t>不变</a:t>
            </a:r>
            <a:r>
              <a:rPr lang="en-US" smtClean="0"/>
              <a:t>;</a:t>
            </a:r>
            <a:r>
              <a:rPr lang="zh-CN" altLang="en-US" smtClean="0"/>
              <a:t>探究压力的作用效果与受力面积的关系应控制</a:t>
            </a:r>
            <a:r>
              <a:rPr lang="zh-CN" altLang="en-US" u="sng" smtClean="0"/>
              <a:t>压力大小</a:t>
            </a:r>
            <a:r>
              <a:rPr lang="zh-CN" altLang="en-US" smtClean="0"/>
              <a:t>不变</a:t>
            </a:r>
            <a:r>
              <a:rPr lang="en-US" smtClean="0"/>
              <a:t>,</a:t>
            </a:r>
            <a:r>
              <a:rPr lang="zh-CN" altLang="en-US" smtClean="0"/>
              <a:t>通常采用</a:t>
            </a:r>
            <a:r>
              <a:rPr lang="zh-CN" altLang="en-US" u="sng" smtClean="0"/>
              <a:t>叠加法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endParaRPr lang="zh-CN" altLang="en-US"/>
          </a:p>
        </p:txBody>
      </p:sp>
    </p:spTree>
  </p:cSld>
  <p:clrMapOvr>
    <a:masterClrMapping/>
  </p:clrMapOvr>
  <p:transition>
    <p:pull dir="u"/>
  </p:transition>
  <p:timing/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15150"/>
            <a:ext cx="10572824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实验结论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smtClean="0"/>
              <a:t>压力的作用效果与压力的大小和接触面积大小有关。压力一定时</a:t>
            </a:r>
            <a:r>
              <a:rPr lang="en-US" sz="2400" smtClean="0"/>
              <a:t>,</a:t>
            </a:r>
            <a:r>
              <a:rPr lang="zh-CN" altLang="en-US" sz="2400" smtClean="0"/>
              <a:t>接触面积越小</a:t>
            </a:r>
            <a:r>
              <a:rPr lang="en-US" sz="2400" smtClean="0"/>
              <a:t>,</a:t>
            </a:r>
            <a:r>
              <a:rPr lang="zh-CN" altLang="en-US" sz="2400" smtClean="0"/>
              <a:t>压力的作用效果越明显</a:t>
            </a:r>
            <a:r>
              <a:rPr lang="en-US" sz="2400" smtClean="0"/>
              <a:t>;</a:t>
            </a:r>
            <a:r>
              <a:rPr lang="zh-CN" altLang="en-US" sz="2400" smtClean="0"/>
              <a:t>接触面积一定时</a:t>
            </a:r>
            <a:r>
              <a:rPr lang="en-US" sz="2400" smtClean="0"/>
              <a:t>,</a:t>
            </a:r>
            <a:r>
              <a:rPr lang="zh-CN" altLang="en-US" sz="2400" smtClean="0"/>
              <a:t>压力越大</a:t>
            </a:r>
            <a:r>
              <a:rPr lang="en-US" sz="2400" smtClean="0"/>
              <a:t>,</a:t>
            </a:r>
            <a:r>
              <a:rPr lang="zh-CN" altLang="en-US" sz="2400" smtClean="0"/>
              <a:t>压力的作用效果越明显。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924662"/>
            <a:ext cx="10572824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sz="2400" b="1" smtClean="0"/>
              <a:t>1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黔东南州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17</a:t>
            </a:r>
            <a:r>
              <a:rPr lang="zh-CN" altLang="en-US" sz="2400" smtClean="0"/>
              <a:t>甲、乙、丙所示</a:t>
            </a:r>
            <a:r>
              <a:rPr lang="en-US" sz="2400" smtClean="0"/>
              <a:t>,</a:t>
            </a:r>
            <a:r>
              <a:rPr lang="zh-CN" altLang="en-US" sz="2400" smtClean="0"/>
              <a:t>小明利用小桌、海绵、砝码等探究影响压力作用效果的因素。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本实验是通过观察</a:t>
            </a:r>
            <a:r>
              <a:rPr lang="zh-CN" altLang="en-US" sz="2400" i="1" u="sng" smtClean="0"/>
              <a:t>　　　    　　　　　</a:t>
            </a:r>
            <a:r>
              <a:rPr lang="zh-CN" altLang="en-US" sz="2400" smtClean="0"/>
              <a:t>来比较压力作用效果的。实验中用到的研究方法有</a:t>
            </a:r>
            <a:r>
              <a:rPr lang="zh-CN" altLang="en-US" sz="2400" i="1" u="sng" smtClean="0"/>
              <a:t>　　      　　　　</a:t>
            </a:r>
            <a:r>
              <a:rPr lang="zh-CN" altLang="en-US" sz="2400" smtClean="0"/>
              <a:t>和转换法。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通过比较图甲、乙</a:t>
            </a:r>
            <a:r>
              <a:rPr lang="en-US" sz="2400" smtClean="0"/>
              <a:t>,</a:t>
            </a:r>
            <a:r>
              <a:rPr lang="zh-CN" altLang="en-US" sz="2400" smtClean="0"/>
              <a:t>说明</a:t>
            </a:r>
            <a:r>
              <a:rPr lang="zh-CN" altLang="en-US" sz="2400" i="1" u="sng" smtClean="0"/>
              <a:t>　                                            </a:t>
            </a:r>
            <a:r>
              <a:rPr lang="en-US" sz="2400" smtClean="0"/>
              <a:t>, </a:t>
            </a:r>
            <a:r>
              <a:rPr lang="zh-CN" altLang="en-US" sz="2400" smtClean="0"/>
              <a:t>压力的作用效果越明显。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295643" y="5391851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17</a:t>
            </a:r>
            <a:endParaRPr lang="zh-CN" altLang="en-US" smtClean="0"/>
          </a:p>
        </p:txBody>
      </p:sp>
      <p:pic>
        <p:nvPicPr>
          <p:cNvPr id="6" name="21JFA29A.EPS" descr="id:214750031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237686" y="3929860"/>
            <a:ext cx="5945492" cy="1548166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4113294" y="2039435"/>
            <a:ext cx="233910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海绵的凹陷程度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3523438" y="2610939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控制变量法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865724" y="3144042"/>
            <a:ext cx="365837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受力面积一定时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压力越大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924662"/>
            <a:ext cx="10572824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通过比较图</a:t>
            </a:r>
            <a:r>
              <a:rPr lang="zh-CN" altLang="en-US" sz="2400" i="1" u="sng" smtClean="0"/>
              <a:t>　    　　　</a:t>
            </a:r>
            <a:r>
              <a:rPr lang="en-US" sz="2400" smtClean="0"/>
              <a:t>,</a:t>
            </a:r>
            <a:r>
              <a:rPr lang="zh-CN" altLang="en-US" sz="2400" smtClean="0"/>
              <a:t>说明压力一定时</a:t>
            </a:r>
            <a:r>
              <a:rPr lang="en-US" sz="2400" smtClean="0"/>
              <a:t>,</a:t>
            </a:r>
            <a:r>
              <a:rPr lang="zh-CN" altLang="en-US" sz="2400" smtClean="0"/>
              <a:t>受力面积越小</a:t>
            </a:r>
            <a:r>
              <a:rPr lang="en-US" sz="2400" smtClean="0"/>
              <a:t>,</a:t>
            </a:r>
            <a:r>
              <a:rPr lang="zh-CN" altLang="en-US" sz="2400" smtClean="0"/>
              <a:t>压力的作用效果越明显。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将该小桌和砝码放在如图丁所示的木板上</a:t>
            </a:r>
            <a:r>
              <a:rPr lang="en-US" sz="2400" smtClean="0"/>
              <a:t>,</a:t>
            </a:r>
            <a:r>
              <a:rPr lang="zh-CN" altLang="en-US" sz="2400" smtClean="0"/>
              <a:t>则图丙中海绵受到的压强</a:t>
            </a:r>
            <a:r>
              <a:rPr lang="en-US" sz="2400" i="1" smtClean="0"/>
              <a:t>p</a:t>
            </a:r>
            <a:r>
              <a:rPr lang="zh-CN" altLang="en-US" sz="2400" smtClean="0"/>
              <a:t>和图丁中木板受到的压强</a:t>
            </a:r>
            <a:r>
              <a:rPr lang="en-US" sz="2400" i="1" smtClean="0"/>
              <a:t>p'</a:t>
            </a:r>
            <a:r>
              <a:rPr lang="zh-CN" altLang="en-US" sz="2400" smtClean="0"/>
              <a:t>的大小关系为</a:t>
            </a:r>
            <a:r>
              <a:rPr lang="en-US" sz="2400" i="1" smtClean="0"/>
              <a:t>p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</a:t>
            </a:r>
            <a:r>
              <a:rPr lang="en-US" sz="2400" smtClean="0"/>
              <a:t>&gt;</a:t>
            </a:r>
            <a:r>
              <a:rPr lang="zh-CN" altLang="en-US" sz="2400" smtClean="0"/>
              <a:t>”“</a:t>
            </a:r>
            <a:r>
              <a:rPr lang="en-US" sz="2400" smtClean="0"/>
              <a:t>&lt;</a:t>
            </a:r>
            <a:r>
              <a:rPr lang="zh-CN" altLang="en-US" sz="2400" smtClean="0"/>
              <a:t>”或“</a:t>
            </a:r>
            <a:r>
              <a:rPr lang="en-US" sz="2400" smtClean="0"/>
              <a:t>=</a:t>
            </a:r>
            <a:r>
              <a:rPr lang="zh-CN" altLang="en-US" sz="2400" smtClean="0"/>
              <a:t>”</a:t>
            </a:r>
            <a:r>
              <a:rPr lang="en-US" sz="2400" smtClean="0"/>
              <a:t>)</a:t>
            </a:r>
            <a:r>
              <a:rPr lang="en-US" sz="2400" i="1" smtClean="0"/>
              <a:t>p'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224205" y="4891785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17</a:t>
            </a:r>
            <a:endParaRPr lang="zh-CN" altLang="en-US" smtClean="0"/>
          </a:p>
        </p:txBody>
      </p:sp>
      <p:pic>
        <p:nvPicPr>
          <p:cNvPr id="6" name="21JFA29A.EPS" descr="id:214750031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166248" y="3429794"/>
            <a:ext cx="5945492" cy="1548166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237686" y="929464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乙、丙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380958" y="2602404"/>
            <a:ext cx="571504" cy="470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=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10644262" cy="28426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通过实验乙、丙得出结论</a:t>
            </a:r>
            <a:r>
              <a:rPr lang="en-US" sz="2400" smtClean="0"/>
              <a:t>,</a:t>
            </a:r>
            <a:r>
              <a:rPr lang="zh-CN" altLang="en-US" sz="2400" smtClean="0"/>
              <a:t>则以下实例中</a:t>
            </a:r>
            <a:r>
              <a:rPr lang="en-US" sz="2400" smtClean="0"/>
              <a:t>,</a:t>
            </a:r>
            <a:r>
              <a:rPr lang="zh-CN" altLang="en-US" sz="2400" smtClean="0"/>
              <a:t>没有应用这一结论的是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菜刀要经常磨</a:t>
            </a:r>
            <a:r>
              <a:rPr lang="en-US" altLang="zh-CN" sz="2400" smtClean="0"/>
              <a:t>					</a:t>
            </a:r>
            <a:r>
              <a:rPr lang="en-US" sz="2400" smtClean="0"/>
              <a:t>B.</a:t>
            </a:r>
            <a:r>
              <a:rPr lang="zh-CN" altLang="en-US" sz="2400" smtClean="0"/>
              <a:t>书包用宽的背带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汽车限重</a:t>
            </a:r>
            <a:r>
              <a:rPr lang="en-US" altLang="zh-CN" sz="2400" smtClean="0"/>
              <a:t>						</a:t>
            </a:r>
            <a:r>
              <a:rPr lang="en-US" sz="2400" smtClean="0"/>
              <a:t>D.</a:t>
            </a:r>
            <a:r>
              <a:rPr lang="zh-CN" altLang="en-US" sz="2400" smtClean="0"/>
              <a:t>啄木鸟有坚硬而细长的喙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(6)</a:t>
            </a:r>
            <a:r>
              <a:rPr lang="zh-CN" altLang="en-US" sz="2400" smtClean="0"/>
              <a:t>此实验</a:t>
            </a:r>
            <a:r>
              <a:rPr lang="zh-CN" altLang="en-US" sz="2400" i="1" u="sng" smtClean="0"/>
              <a:t>　            　　</a:t>
            </a:r>
            <a:r>
              <a:rPr lang="en-US" sz="2400" smtClean="0"/>
              <a:t>(</a:t>
            </a:r>
            <a:r>
              <a:rPr lang="zh-CN" altLang="en-US" sz="2400" smtClean="0"/>
              <a:t>选填“能”或“不能”</a:t>
            </a:r>
            <a:r>
              <a:rPr lang="en-US" sz="2400" smtClean="0"/>
              <a:t>)</a:t>
            </a:r>
            <a:r>
              <a:rPr lang="zh-CN" altLang="en-US" sz="2400" smtClean="0"/>
              <a:t>用硬纸板代替海绵</a:t>
            </a:r>
            <a:r>
              <a:rPr lang="en-US" sz="2400" smtClean="0"/>
              <a:t>,</a:t>
            </a:r>
            <a:r>
              <a:rPr lang="zh-CN" altLang="en-US" sz="2400" smtClean="0"/>
              <a:t>原因是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             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10" name="矩形 9"/>
          <p:cNvSpPr/>
          <p:nvPr/>
        </p:nvSpPr>
        <p:spPr>
          <a:xfrm>
            <a:off x="5509957" y="5677603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17</a:t>
            </a:r>
            <a:endParaRPr lang="zh-CN" altLang="en-US" smtClean="0"/>
          </a:p>
        </p:txBody>
      </p:sp>
      <p:pic>
        <p:nvPicPr>
          <p:cNvPr id="11" name="21JFA29A.EPS" descr="id:214750031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452000" y="4215612"/>
            <a:ext cx="5945492" cy="1548166"/>
          </a:xfrm>
          <a:prstGeom prst="rect">
            <a:avLst/>
          </a:prstGeom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0132908" y="1215216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C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2880496" y="2858290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不能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096238" y="3396757"/>
            <a:ext cx="357020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硬纸板受力时形变不明显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15"/>
          <p:cNvSpPr txBox="1"/>
          <p:nvPr/>
        </p:nvSpPr>
        <p:spPr>
          <a:xfrm>
            <a:off x="951670" y="753551"/>
            <a:ext cx="10644262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(7)</a:t>
            </a:r>
            <a:r>
              <a:rPr lang="zh-CN" altLang="en-US" sz="2400" smtClean="0"/>
              <a:t>小明用一支铅笔探究“压力作用效果与受力面积的关系”</a:t>
            </a:r>
            <a:r>
              <a:rPr lang="en-US" sz="2400" smtClean="0"/>
              <a:t>,</a:t>
            </a:r>
            <a:r>
              <a:rPr lang="zh-CN" altLang="en-US" sz="2400" smtClean="0"/>
              <a:t>他设计了如图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18</a:t>
            </a:r>
            <a:r>
              <a:rPr lang="zh-CN" altLang="en-US" sz="2400" smtClean="0"/>
              <a:t>甲、乙两种方案</a:t>
            </a:r>
            <a:r>
              <a:rPr lang="en-US" sz="2400" smtClean="0"/>
              <a:t>,</a:t>
            </a:r>
            <a:r>
              <a:rPr lang="zh-CN" altLang="en-US" sz="2400" smtClean="0"/>
              <a:t>你认为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选填“甲”或“乙”</a:t>
            </a:r>
            <a:r>
              <a:rPr lang="en-US" sz="2400" smtClean="0"/>
              <a:t>)</a:t>
            </a:r>
            <a:r>
              <a:rPr lang="zh-CN" altLang="en-US" sz="2400" smtClean="0"/>
              <a:t>方案更合理一些</a:t>
            </a:r>
            <a:r>
              <a:rPr lang="en-US" sz="2400" smtClean="0"/>
              <a:t>,</a:t>
            </a:r>
            <a:r>
              <a:rPr lang="zh-CN" altLang="en-US" sz="2400" smtClean="0"/>
              <a:t>另一种方案不足的原因是</a:t>
            </a:r>
            <a:r>
              <a:rPr lang="zh-CN" altLang="en-US" sz="2400" i="1" u="sng" smtClean="0"/>
              <a:t>　       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8" name="矩形 7"/>
          <p:cNvSpPr/>
          <p:nvPr/>
        </p:nvSpPr>
        <p:spPr>
          <a:xfrm>
            <a:off x="5237950" y="4539765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18</a:t>
            </a:r>
            <a:endParaRPr lang="zh-CN" altLang="en-US"/>
          </a:p>
        </p:txBody>
      </p:sp>
      <p:pic>
        <p:nvPicPr>
          <p:cNvPr id="9" name="21JFA30.EPS" descr="id:214750032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166380" y="2610939"/>
            <a:ext cx="3316743" cy="1926978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4809322" y="1286654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甲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4023504" y="1858158"/>
            <a:ext cx="264687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没有控制压力相同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突破二　研究液体内部的压强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设计和进行实验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实验主要器材</a:t>
            </a:r>
            <a:r>
              <a:rPr lang="en-US" sz="2400" smtClean="0"/>
              <a:t>:U</a:t>
            </a:r>
            <a:r>
              <a:rPr lang="zh-CN" altLang="en-US" sz="2400" smtClean="0"/>
              <a:t>形管压强计</a:t>
            </a:r>
            <a:r>
              <a:rPr lang="en-US" sz="2400" smtClean="0"/>
              <a:t>(</a:t>
            </a:r>
            <a:r>
              <a:rPr lang="zh-CN" altLang="en-US" sz="2400" smtClean="0"/>
              <a:t>实验前需检查装置</a:t>
            </a:r>
            <a:r>
              <a:rPr lang="zh-CN" altLang="en-US" sz="2400" u="sng" smtClean="0"/>
              <a:t>气密性</a:t>
            </a:r>
            <a:r>
              <a:rPr lang="en-US" sz="2400" smtClean="0"/>
              <a:t>:</a:t>
            </a:r>
            <a:r>
              <a:rPr lang="zh-CN" altLang="en-US" sz="2400" smtClean="0"/>
              <a:t>用手指压橡皮膜</a:t>
            </a:r>
            <a:r>
              <a:rPr lang="en-US" sz="2400" smtClean="0"/>
              <a:t>,</a:t>
            </a:r>
            <a:r>
              <a:rPr lang="zh-CN" altLang="en-US" sz="2400" smtClean="0"/>
              <a:t>观察</a:t>
            </a:r>
            <a:r>
              <a:rPr lang="en-US" sz="2400" smtClean="0"/>
              <a:t>U</a:t>
            </a:r>
            <a:r>
              <a:rPr lang="zh-CN" altLang="en-US" sz="2400" smtClean="0"/>
              <a:t>形管两侧液面</a:t>
            </a:r>
            <a:r>
              <a:rPr lang="zh-CN" altLang="en-US" sz="2400" u="sng" smtClean="0"/>
              <a:t>是否</a:t>
            </a:r>
            <a:r>
              <a:rPr lang="zh-CN" altLang="en-US" sz="2400" smtClean="0"/>
              <a:t>有高度差。若有</a:t>
            </a:r>
            <a:r>
              <a:rPr lang="en-US" sz="2400" smtClean="0"/>
              <a:t>,</a:t>
            </a:r>
            <a:r>
              <a:rPr lang="zh-CN" altLang="en-US" sz="2400" smtClean="0"/>
              <a:t>说明良好</a:t>
            </a:r>
            <a:r>
              <a:rPr lang="en-US" sz="2400" smtClean="0"/>
              <a:t>;</a:t>
            </a:r>
            <a:r>
              <a:rPr lang="zh-CN" altLang="en-US" sz="2400" smtClean="0"/>
              <a:t>若几乎无高度差</a:t>
            </a:r>
            <a:r>
              <a:rPr lang="en-US" sz="2400" smtClean="0"/>
              <a:t>,</a:t>
            </a:r>
            <a:r>
              <a:rPr lang="zh-CN" altLang="en-US" sz="2400" smtClean="0"/>
              <a:t>说明装置漏气</a:t>
            </a:r>
            <a:r>
              <a:rPr lang="en-US" sz="2400" smtClean="0"/>
              <a:t>,</a:t>
            </a:r>
            <a:r>
              <a:rPr lang="zh-CN" altLang="en-US" sz="2400" smtClean="0"/>
              <a:t>要</a:t>
            </a:r>
            <a:r>
              <a:rPr lang="zh-CN" altLang="en-US" sz="2400" u="sng" smtClean="0"/>
              <a:t>重新组装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实验方法</a:t>
            </a:r>
            <a:r>
              <a:rPr lang="en-US" sz="2400" smtClean="0"/>
              <a:t>:</a:t>
            </a:r>
            <a:r>
              <a:rPr lang="zh-CN" altLang="en-US" sz="2400" smtClean="0"/>
              <a:t>转换法</a:t>
            </a:r>
            <a:r>
              <a:rPr lang="en-US" sz="2400" smtClean="0"/>
              <a:t>(</a:t>
            </a:r>
            <a:r>
              <a:rPr lang="zh-CN" altLang="en-US" sz="2400" smtClean="0"/>
              <a:t>根据</a:t>
            </a:r>
            <a:r>
              <a:rPr lang="en-US" sz="2400" u="sng" smtClean="0"/>
              <a:t>U</a:t>
            </a:r>
            <a:r>
              <a:rPr lang="zh-CN" altLang="en-US" sz="2400" u="sng" smtClean="0"/>
              <a:t>形管两侧液面的高度差</a:t>
            </a:r>
            <a:r>
              <a:rPr lang="zh-CN" altLang="en-US" sz="2400" smtClean="0"/>
              <a:t>来判断液体压强的大小</a:t>
            </a:r>
            <a:r>
              <a:rPr lang="en-US" sz="2400" smtClean="0"/>
              <a:t>)</a:t>
            </a:r>
            <a:r>
              <a:rPr lang="zh-CN" altLang="en-US" sz="2400" smtClean="0"/>
              <a:t>、控制变量法</a:t>
            </a:r>
            <a:r>
              <a:rPr lang="en-US" sz="2400" smtClean="0"/>
              <a:t>(①</a:t>
            </a:r>
            <a:r>
              <a:rPr lang="zh-CN" altLang="en-US" sz="2400" smtClean="0"/>
              <a:t>保持</a:t>
            </a:r>
            <a:r>
              <a:rPr lang="zh-CN" altLang="en-US" sz="2400" u="sng" smtClean="0"/>
              <a:t>探头在液体中深度</a:t>
            </a:r>
            <a:r>
              <a:rPr lang="zh-CN" altLang="en-US" sz="2400" smtClean="0"/>
              <a:t>不变</a:t>
            </a:r>
            <a:r>
              <a:rPr lang="en-US" sz="2400" smtClean="0"/>
              <a:t>,</a:t>
            </a:r>
            <a:r>
              <a:rPr lang="zh-CN" altLang="en-US" sz="2400" smtClean="0"/>
              <a:t>改变</a:t>
            </a:r>
            <a:r>
              <a:rPr lang="zh-CN" altLang="en-US" sz="2400" u="sng" smtClean="0"/>
              <a:t>探头方向</a:t>
            </a:r>
            <a:r>
              <a:rPr lang="en-US" sz="2400" smtClean="0"/>
              <a:t>,</a:t>
            </a:r>
            <a:r>
              <a:rPr lang="zh-CN" altLang="en-US" sz="2400" smtClean="0"/>
              <a:t>探究液体压强与方向的关系</a:t>
            </a:r>
            <a:r>
              <a:rPr lang="en-US" sz="2400" smtClean="0"/>
              <a:t>;②</a:t>
            </a:r>
            <a:r>
              <a:rPr lang="zh-CN" altLang="en-US" sz="2400" smtClean="0"/>
              <a:t>改变</a:t>
            </a:r>
            <a:r>
              <a:rPr lang="zh-CN" altLang="en-US" sz="2400" u="sng" smtClean="0"/>
              <a:t>探头在液体中</a:t>
            </a:r>
            <a:r>
              <a:rPr lang="zh-CN" altLang="en-US" sz="2400" smtClean="0"/>
              <a:t>深度</a:t>
            </a:r>
            <a:r>
              <a:rPr lang="en-US" sz="2400" smtClean="0"/>
              <a:t>,</a:t>
            </a:r>
            <a:r>
              <a:rPr lang="zh-CN" altLang="en-US" sz="2400" smtClean="0"/>
              <a:t>探究液体压强与深度的关系</a:t>
            </a:r>
            <a:r>
              <a:rPr lang="en-US" sz="2400" smtClean="0"/>
              <a:t>;③</a:t>
            </a:r>
            <a:r>
              <a:rPr lang="zh-CN" altLang="en-US" sz="2400" smtClean="0"/>
              <a:t>同一深度</a:t>
            </a:r>
            <a:r>
              <a:rPr lang="en-US" sz="2400" smtClean="0"/>
              <a:t>,</a:t>
            </a:r>
            <a:r>
              <a:rPr lang="zh-CN" altLang="en-US" sz="2400" smtClean="0"/>
              <a:t>换用不同的液体</a:t>
            </a:r>
            <a:r>
              <a:rPr lang="en-US" sz="2400" smtClean="0"/>
              <a:t>,</a:t>
            </a:r>
            <a:r>
              <a:rPr lang="zh-CN" altLang="en-US" sz="2400" smtClean="0"/>
              <a:t>探究液体压强与</a:t>
            </a:r>
            <a:r>
              <a:rPr lang="zh-CN" altLang="en-US" sz="2400" u="sng" smtClean="0"/>
              <a:t>液体密度</a:t>
            </a:r>
            <a:r>
              <a:rPr lang="zh-CN" altLang="en-US" sz="2400" smtClean="0"/>
              <a:t>的关系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15150"/>
            <a:ext cx="10572824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smtClean="0"/>
              <a:t>设计实验数据记录表格</a:t>
            </a:r>
            <a:r>
              <a:rPr lang="en-US" sz="2400" smtClean="0"/>
              <a:t>(</a:t>
            </a:r>
            <a:r>
              <a:rPr lang="zh-CN" altLang="en-US" sz="2400" smtClean="0"/>
              <a:t>如下表所示</a:t>
            </a:r>
            <a:r>
              <a:rPr lang="en-US" sz="2400" smtClean="0"/>
              <a:t>),</a:t>
            </a:r>
            <a:r>
              <a:rPr lang="zh-CN" altLang="en-US" sz="2400" smtClean="0"/>
              <a:t>分析表格数据</a:t>
            </a:r>
            <a:r>
              <a:rPr lang="en-US" sz="2400" smtClean="0"/>
              <a:t>,</a:t>
            </a:r>
            <a:r>
              <a:rPr lang="zh-CN" altLang="en-US" sz="2400" smtClean="0"/>
              <a:t>可得出液体内部压强的特点</a:t>
            </a:r>
            <a:r>
              <a:rPr lang="en-US" sz="2400" smtClean="0"/>
              <a:t>:</a:t>
            </a:r>
            <a:r>
              <a:rPr lang="zh-CN" altLang="en-US" sz="2400" smtClean="0"/>
              <a:t>液体内部</a:t>
            </a:r>
            <a:r>
              <a:rPr lang="zh-CN" altLang="en-US" sz="2400" u="sng" smtClean="0"/>
              <a:t>各个方向</a:t>
            </a:r>
            <a:r>
              <a:rPr lang="zh-CN" altLang="en-US" sz="2400" smtClean="0"/>
              <a:t>都有压强</a:t>
            </a:r>
            <a:r>
              <a:rPr lang="en-US" sz="2400" smtClean="0"/>
              <a:t>,</a:t>
            </a:r>
            <a:r>
              <a:rPr lang="zh-CN" altLang="en-US" sz="2400" smtClean="0"/>
              <a:t>并且在液体内部的</a:t>
            </a:r>
            <a:r>
              <a:rPr lang="zh-CN" altLang="en-US" sz="2400" u="sng" smtClean="0"/>
              <a:t>同一深度</a:t>
            </a:r>
            <a:r>
              <a:rPr lang="en-US" sz="2400" smtClean="0"/>
              <a:t>,</a:t>
            </a:r>
            <a:r>
              <a:rPr lang="zh-CN" altLang="en-US" sz="2400" smtClean="0"/>
              <a:t>向各个方向的压强都</a:t>
            </a:r>
            <a:r>
              <a:rPr lang="zh-CN" altLang="en-US" sz="2400" u="sng" smtClean="0"/>
              <a:t>相等</a:t>
            </a:r>
            <a:r>
              <a:rPr lang="en-US" sz="2400" smtClean="0"/>
              <a:t>,</a:t>
            </a:r>
            <a:r>
              <a:rPr lang="zh-CN" altLang="en-US" sz="2400" u="sng" smtClean="0"/>
              <a:t>深度越深</a:t>
            </a:r>
            <a:r>
              <a:rPr lang="en-US" sz="2400" smtClean="0"/>
              <a:t>,</a:t>
            </a:r>
            <a:r>
              <a:rPr lang="zh-CN" altLang="en-US" sz="2400" smtClean="0"/>
              <a:t>压强越大</a:t>
            </a:r>
            <a:r>
              <a:rPr lang="en-US" sz="2400" smtClean="0"/>
              <a:t>,</a:t>
            </a:r>
            <a:r>
              <a:rPr lang="zh-CN" altLang="en-US" sz="2400" smtClean="0"/>
              <a:t>液体内部压强的大小还跟液体的密度有关</a:t>
            </a:r>
            <a:r>
              <a:rPr lang="en-US" sz="2400" smtClean="0"/>
              <a:t>,</a:t>
            </a:r>
            <a:r>
              <a:rPr lang="zh-CN" altLang="en-US" sz="2400" smtClean="0"/>
              <a:t>在</a:t>
            </a:r>
            <a:r>
              <a:rPr lang="zh-CN" altLang="en-US" sz="2400" u="sng" smtClean="0"/>
              <a:t>深度相同</a:t>
            </a:r>
            <a:r>
              <a:rPr lang="zh-CN" altLang="en-US" sz="2400" smtClean="0"/>
              <a:t>时</a:t>
            </a:r>
            <a:r>
              <a:rPr lang="en-US" sz="2400" smtClean="0"/>
              <a:t>,</a:t>
            </a:r>
            <a:r>
              <a:rPr lang="zh-CN" altLang="en-US" sz="2400" smtClean="0"/>
              <a:t>液体的</a:t>
            </a:r>
            <a:r>
              <a:rPr lang="zh-CN" altLang="en-US" sz="2400" u="sng" smtClean="0"/>
              <a:t>密度</a:t>
            </a:r>
            <a:r>
              <a:rPr lang="zh-CN" altLang="en-US" sz="2400" smtClean="0"/>
              <a:t>越大</a:t>
            </a:r>
            <a:r>
              <a:rPr lang="en-US" sz="2400" smtClean="0"/>
              <a:t>,</a:t>
            </a:r>
            <a:r>
              <a:rPr lang="zh-CN" altLang="en-US" sz="2400" smtClean="0"/>
              <a:t>压强越大。</a:t>
            </a:r>
            <a:r>
              <a:rPr lang="en-US" sz="2400" smtClean="0"/>
              <a:t>(</a:t>
            </a:r>
            <a:r>
              <a:rPr lang="zh-CN" altLang="en-US" sz="2400" smtClean="0"/>
              <a:t>液体压强的计算式</a:t>
            </a:r>
            <a:r>
              <a:rPr lang="en-US" sz="2400" smtClean="0"/>
              <a:t>:</a:t>
            </a:r>
            <a:r>
              <a:rPr lang="en-US" sz="2400" i="1" smtClean="0"/>
              <a:t>p</a:t>
            </a:r>
            <a:r>
              <a:rPr lang="en-US" sz="2400" smtClean="0"/>
              <a:t>=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液</a:t>
            </a:r>
            <a:r>
              <a:rPr lang="en-US" sz="2400" i="1" err="1" smtClean="0"/>
              <a:t>gh</a:t>
            </a:r>
            <a:r>
              <a:rPr lang="en-US" sz="2400" smtClean="0"/>
              <a:t>)</a:t>
            </a:r>
            <a:endParaRPr lang="zh-CN" altLang="en-US" sz="240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94612" y="3666988"/>
          <a:ext cx="9358377" cy="2834640"/>
        </p:xfrm>
        <a:graphic>
          <a:graphicData uri="http://schemas.openxmlformats.org/drawingml/2006/table">
            <a:tbl>
              <a:tblPr/>
              <a:tblGrid>
                <a:gridCol w="716684"/>
                <a:gridCol w="926390"/>
                <a:gridCol w="1453340"/>
                <a:gridCol w="1618494"/>
                <a:gridCol w="4643469"/>
              </a:tblGrid>
              <a:tr h="64008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序号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深度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cm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探头方向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压强计左右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高度差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cm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004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…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15150"/>
            <a:ext cx="10572824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sz="2400" b="1" smtClean="0"/>
              <a:t>2</a:t>
            </a:r>
            <a:r>
              <a:rPr 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扬州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在“探究影响液体内部压强的因素”活动中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如图</a:t>
            </a:r>
            <a:r>
              <a:rPr lang="en-US" sz="2400" smtClean="0"/>
              <a:t>7</a:t>
            </a:r>
            <a:r>
              <a:rPr lang="en-US" sz="2400" i="1" smtClean="0"/>
              <a:t>-</a:t>
            </a:r>
            <a:r>
              <a:rPr lang="en-US" sz="2400" smtClean="0"/>
              <a:t>19</a:t>
            </a:r>
            <a:r>
              <a:rPr lang="zh-CN" altLang="en-US" sz="2400" smtClean="0"/>
              <a:t>甲所示</a:t>
            </a:r>
            <a:r>
              <a:rPr lang="en-US" sz="2400" smtClean="0"/>
              <a:t>,</a:t>
            </a:r>
            <a:r>
              <a:rPr lang="zh-CN" altLang="en-US" sz="2400" smtClean="0"/>
              <a:t>使用前用手指按压压强计的橡皮膜</a:t>
            </a:r>
            <a:r>
              <a:rPr lang="en-US" sz="2400" smtClean="0"/>
              <a:t>,</a:t>
            </a:r>
            <a:r>
              <a:rPr lang="zh-CN" altLang="en-US" sz="2400" smtClean="0"/>
              <a:t>是为了检查实验装置的</a:t>
            </a:r>
            <a:r>
              <a:rPr lang="zh-CN" altLang="en-US" sz="2400" i="1" u="sng" smtClean="0"/>
              <a:t>　   　　　</a:t>
            </a:r>
            <a:r>
              <a:rPr lang="zh-CN" altLang="en-US" sz="2400" smtClean="0"/>
              <a:t>。实验过程中通过</a:t>
            </a:r>
            <a:r>
              <a:rPr lang="en-US" sz="2400" smtClean="0"/>
              <a:t>U</a:t>
            </a:r>
            <a:r>
              <a:rPr lang="zh-CN" altLang="en-US" sz="2400" smtClean="0"/>
              <a:t>形管两侧液面的</a:t>
            </a:r>
            <a:r>
              <a:rPr lang="zh-CN" altLang="en-US" sz="2400" i="1" u="sng" smtClean="0"/>
              <a:t>　　   　　</a:t>
            </a:r>
            <a:r>
              <a:rPr lang="zh-CN" altLang="en-US" sz="2400" smtClean="0"/>
              <a:t>来比较液体内部压强的大小。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比较图乙中的图</a:t>
            </a:r>
            <a:r>
              <a:rPr lang="en-US" sz="2400" smtClean="0"/>
              <a:t>A</a:t>
            </a:r>
            <a:r>
              <a:rPr lang="zh-CN" altLang="en-US" sz="2400" smtClean="0"/>
              <a:t>、</a:t>
            </a:r>
            <a:r>
              <a:rPr lang="en-US" sz="2400" smtClean="0"/>
              <a:t>B</a:t>
            </a:r>
            <a:r>
              <a:rPr lang="zh-CN" altLang="en-US" sz="2400" smtClean="0"/>
              <a:t>、</a:t>
            </a:r>
            <a:r>
              <a:rPr lang="en-US" sz="2400" smtClean="0"/>
              <a:t>C,</a:t>
            </a:r>
            <a:r>
              <a:rPr lang="zh-CN" altLang="en-US" sz="2400" smtClean="0"/>
              <a:t>可得出结论</a:t>
            </a:r>
            <a:r>
              <a:rPr lang="en-US" sz="2400" smtClean="0"/>
              <a:t>:</a:t>
            </a:r>
            <a:r>
              <a:rPr lang="zh-CN" altLang="en-US" sz="2400" smtClean="0"/>
              <a:t>同种液体</a:t>
            </a:r>
            <a:r>
              <a:rPr lang="en-US" sz="2400" smtClean="0"/>
              <a:t>,</a:t>
            </a:r>
            <a:r>
              <a:rPr lang="zh-CN" altLang="en-US" sz="2400" smtClean="0"/>
              <a:t>同一深度</a:t>
            </a:r>
            <a:r>
              <a:rPr lang="en-US" sz="2400" smtClean="0"/>
              <a:t>,_________________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   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4" name="矩形 3"/>
          <p:cNvSpPr/>
          <p:nvPr/>
        </p:nvSpPr>
        <p:spPr>
          <a:xfrm>
            <a:off x="5379137" y="5998173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19</a:t>
            </a:r>
            <a:endParaRPr lang="zh-CN" altLang="en-US" smtClean="0"/>
          </a:p>
        </p:txBody>
      </p:sp>
      <p:pic>
        <p:nvPicPr>
          <p:cNvPr id="5" name="21BJZTWLS128.EPS" descr="id:214750035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178304" y="4116940"/>
            <a:ext cx="5988736" cy="2062316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558186" y="1825121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气密性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7881156" y="1825121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高度差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9381354" y="2896691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液体向各个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255774" y="3468195"/>
            <a:ext cx="233910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方向的压强相等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15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增大、减小压强的方法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当压力一定时</a:t>
            </a:r>
            <a:r>
              <a:rPr lang="en-US" smtClean="0"/>
              <a:t>,</a:t>
            </a:r>
            <a:r>
              <a:rPr lang="zh-CN" altLang="en-US" smtClean="0"/>
              <a:t>通过</a:t>
            </a:r>
            <a:r>
              <a:rPr lang="zh-CN" altLang="en-US" i="1" u="sng" smtClean="0"/>
              <a:t>　　  　　</a:t>
            </a:r>
            <a:r>
              <a:rPr lang="zh-CN" altLang="en-US" smtClean="0"/>
              <a:t>受力面积来减小压强</a:t>
            </a:r>
            <a:r>
              <a:rPr lang="en-US" smtClean="0"/>
              <a:t>,</a:t>
            </a:r>
            <a:r>
              <a:rPr lang="zh-CN" altLang="en-US" smtClean="0"/>
              <a:t>如书包带做得很宽</a:t>
            </a:r>
            <a:r>
              <a:rPr lang="en-US" smtClean="0"/>
              <a:t>;</a:t>
            </a:r>
            <a:r>
              <a:rPr lang="zh-CN" altLang="en-US" smtClean="0"/>
              <a:t>通过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zh-CN" altLang="en-US" i="1" u="sng" smtClean="0"/>
              <a:t>　　　　</a:t>
            </a:r>
            <a:r>
              <a:rPr lang="zh-CN" altLang="en-US" smtClean="0"/>
              <a:t>受力面积来增大压强</a:t>
            </a:r>
            <a:r>
              <a:rPr lang="en-US" smtClean="0"/>
              <a:t>,</a:t>
            </a:r>
            <a:r>
              <a:rPr lang="zh-CN" altLang="en-US" smtClean="0"/>
              <a:t>如破窗锤尖端很尖。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当受力面积一定时</a:t>
            </a:r>
            <a:r>
              <a:rPr lang="en-US" smtClean="0"/>
              <a:t>,</a:t>
            </a:r>
            <a:r>
              <a:rPr lang="zh-CN" altLang="en-US" smtClean="0"/>
              <a:t>通过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压力来减小压强</a:t>
            </a:r>
            <a:r>
              <a:rPr lang="en-US" smtClean="0"/>
              <a:t>,</a:t>
            </a:r>
            <a:r>
              <a:rPr lang="zh-CN" altLang="en-US" smtClean="0"/>
              <a:t>如建筑中采用空心砖</a:t>
            </a:r>
            <a:r>
              <a:rPr lang="en-US" smtClean="0"/>
              <a:t>;</a:t>
            </a:r>
            <a:r>
              <a:rPr lang="zh-CN" altLang="en-US" smtClean="0"/>
              <a:t>通过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zh-CN" altLang="en-US" i="1" u="sng" smtClean="0"/>
              <a:t>　　　　</a:t>
            </a:r>
            <a:r>
              <a:rPr lang="zh-CN" altLang="en-US" smtClean="0"/>
              <a:t>压力来增大压强</a:t>
            </a:r>
            <a:r>
              <a:rPr lang="en-US" smtClean="0"/>
              <a:t>,</a:t>
            </a:r>
            <a:r>
              <a:rPr lang="zh-CN" altLang="en-US" smtClean="0"/>
              <a:t>如压路机碾子的质量很大。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4237818" y="1358092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增大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237422" y="1896559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减小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4794921" y="2468063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减小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294459" y="300116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增大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715150"/>
            <a:ext cx="10858576" cy="563231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在实验过程中发现</a:t>
            </a:r>
            <a:r>
              <a:rPr lang="en-US" sz="2400" smtClean="0"/>
              <a:t>,</a:t>
            </a:r>
            <a:r>
              <a:rPr lang="zh-CN" altLang="en-US" sz="2400" smtClean="0"/>
              <a:t>在同种液体的同一深度处</a:t>
            </a:r>
            <a:r>
              <a:rPr lang="en-US" sz="2400" smtClean="0"/>
              <a:t>,</a:t>
            </a:r>
            <a:r>
              <a:rPr lang="zh-CN" altLang="en-US" sz="2400" smtClean="0"/>
              <a:t>使用不同的压强计时</a:t>
            </a:r>
            <a:r>
              <a:rPr lang="en-US" sz="2400" smtClean="0"/>
              <a:t>,U</a:t>
            </a:r>
            <a:r>
              <a:rPr lang="zh-CN" altLang="en-US" sz="2400" smtClean="0"/>
              <a:t>形管两侧液面的高度差不完全相同。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小明猜想可能是实验时</a:t>
            </a:r>
            <a:r>
              <a:rPr lang="en-US" sz="2400" smtClean="0"/>
              <a:t>U</a:t>
            </a:r>
            <a:r>
              <a:rPr lang="zh-CN" altLang="en-US" sz="2400" smtClean="0"/>
              <a:t>形管没有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放置。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小强则认为可能是</a:t>
            </a:r>
            <a:r>
              <a:rPr lang="en-US" sz="2400" smtClean="0"/>
              <a:t>U</a:t>
            </a:r>
            <a:r>
              <a:rPr lang="zh-CN" altLang="en-US" sz="2400" smtClean="0"/>
              <a:t>形管中初始液面没有在中间</a:t>
            </a:r>
            <a:r>
              <a:rPr lang="en-US" sz="2400" smtClean="0"/>
              <a:t>0</a:t>
            </a:r>
            <a:r>
              <a:rPr lang="zh-CN" altLang="en-US" sz="2400" smtClean="0"/>
              <a:t>刻度线。这种说法是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选填“正确”或“错误”</a:t>
            </a:r>
            <a:r>
              <a:rPr lang="en-US" sz="2400" smtClean="0"/>
              <a:t>)</a:t>
            </a:r>
            <a:r>
              <a:rPr lang="zh-CN" altLang="en-US" sz="2400" smtClean="0"/>
              <a:t>的。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小华认为可能与金属盒的橡皮膜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安装时的松紧有关。小华将砝码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放在水平放置的金属盒橡皮膜上</a:t>
            </a:r>
            <a:r>
              <a:rPr lang="en-US" sz="2400" smtClean="0"/>
              <a:t>,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改变橡皮膜的松紧程度</a:t>
            </a:r>
            <a:r>
              <a:rPr lang="en-US" sz="2400" smtClean="0"/>
              <a:t>,</a:t>
            </a:r>
            <a:r>
              <a:rPr lang="zh-CN" altLang="en-US" sz="2400" smtClean="0"/>
              <a:t>发现橡皮膜较紧时</a:t>
            </a:r>
            <a:r>
              <a:rPr lang="en-US" sz="2400" smtClean="0"/>
              <a:t>,U</a:t>
            </a:r>
            <a:r>
              <a:rPr lang="zh-CN" altLang="en-US" sz="2400" smtClean="0"/>
              <a:t>形管两侧液面的高度差较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。你认为</a:t>
            </a:r>
            <a:r>
              <a:rPr lang="en-US" sz="2400" smtClean="0"/>
              <a:t>U</a:t>
            </a:r>
            <a:r>
              <a:rPr lang="zh-CN" altLang="en-US" sz="2400" smtClean="0"/>
              <a:t>形管两侧液面的高度差还与橡皮膜的</a:t>
            </a:r>
            <a:r>
              <a:rPr lang="zh-CN" altLang="en-US" sz="2400" i="1" u="sng" smtClean="0"/>
              <a:t>　　　</a:t>
            </a:r>
            <a:r>
              <a:rPr lang="zh-CN" altLang="en-US" sz="2400" smtClean="0"/>
              <a:t>有关。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8212444" y="4715678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19</a:t>
            </a:r>
            <a:endParaRPr lang="zh-CN" altLang="en-US" smtClean="0"/>
          </a:p>
        </p:txBody>
      </p:sp>
      <p:pic>
        <p:nvPicPr>
          <p:cNvPr id="5" name="21BJZTWLS128.EPS" descr="id:214750035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095206" y="3038094"/>
            <a:ext cx="5286412" cy="182046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929464"/>
            <a:ext cx="10644262" cy="45046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竖直　错误　小　弹性强度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 </a:t>
            </a:r>
            <a:r>
              <a:rPr lang="en-US" altLang="zh-CN" smtClean="0">
                <a:solidFill>
                  <a:srgbClr val="A50021"/>
                </a:solidFill>
              </a:rPr>
              <a:t>U</a:t>
            </a:r>
            <a:r>
              <a:rPr lang="zh-CN" altLang="en-US" smtClean="0">
                <a:solidFill>
                  <a:srgbClr val="A50021"/>
                </a:solidFill>
              </a:rPr>
              <a:t>形管两侧液面的高度差不完全相同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原因有多种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如</a:t>
            </a:r>
            <a:r>
              <a:rPr lang="en-US" altLang="zh-CN" smtClean="0">
                <a:solidFill>
                  <a:srgbClr val="A50021"/>
                </a:solidFill>
              </a:rPr>
              <a:t>U</a:t>
            </a:r>
            <a:r>
              <a:rPr lang="zh-CN" altLang="en-US" smtClean="0">
                <a:solidFill>
                  <a:srgbClr val="A50021"/>
                </a:solidFill>
              </a:rPr>
              <a:t>形管没有竖直放置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不同压强计使用的橡皮膜的弹性强度不同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或者橡皮膜的松紧程度不同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或者不同压强计的气密性不同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等等。本实验是通过</a:t>
            </a:r>
            <a:r>
              <a:rPr lang="en-US" altLang="zh-CN" smtClean="0">
                <a:solidFill>
                  <a:srgbClr val="A50021"/>
                </a:solidFill>
              </a:rPr>
              <a:t>U</a:t>
            </a:r>
            <a:r>
              <a:rPr lang="zh-CN" altLang="en-US" smtClean="0">
                <a:solidFill>
                  <a:srgbClr val="A50021"/>
                </a:solidFill>
              </a:rPr>
              <a:t>形管两侧液面的高度差来比较压强大小的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与</a:t>
            </a:r>
            <a:r>
              <a:rPr lang="en-US" altLang="zh-CN" smtClean="0">
                <a:solidFill>
                  <a:srgbClr val="A50021"/>
                </a:solidFill>
              </a:rPr>
              <a:t>U</a:t>
            </a:r>
            <a:r>
              <a:rPr lang="zh-CN" altLang="en-US" smtClean="0">
                <a:solidFill>
                  <a:srgbClr val="A50021"/>
                </a:solidFill>
              </a:rPr>
              <a:t>形管中初始液面是否在中间</a:t>
            </a:r>
            <a:r>
              <a:rPr lang="en-US" altLang="zh-CN" smtClean="0">
                <a:solidFill>
                  <a:srgbClr val="A50021"/>
                </a:solidFill>
              </a:rPr>
              <a:t>0</a:t>
            </a:r>
            <a:r>
              <a:rPr lang="zh-CN" altLang="en-US" smtClean="0">
                <a:solidFill>
                  <a:srgbClr val="A50021"/>
                </a:solidFill>
              </a:rPr>
              <a:t>刻度线无关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所以小强的说法是错误的。将砝码放在水平放置的金属盒橡皮膜上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改变橡皮膜的松紧程度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发现橡皮膜较紧时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橡皮膜不容易发生形变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</a:t>
            </a:r>
            <a:r>
              <a:rPr lang="en-US" altLang="zh-CN" smtClean="0">
                <a:solidFill>
                  <a:srgbClr val="A50021"/>
                </a:solidFill>
              </a:rPr>
              <a:t>U</a:t>
            </a:r>
            <a:r>
              <a:rPr lang="zh-CN" altLang="en-US" smtClean="0">
                <a:solidFill>
                  <a:srgbClr val="A50021"/>
                </a:solidFill>
              </a:rPr>
              <a:t>形管两侧液面的高度差较小。</a:t>
            </a:r>
            <a:r>
              <a:rPr lang="en-US" altLang="zh-CN" smtClean="0">
                <a:solidFill>
                  <a:srgbClr val="A50021"/>
                </a:solidFill>
              </a:rPr>
              <a:t>U</a:t>
            </a:r>
            <a:r>
              <a:rPr lang="zh-CN" altLang="en-US" smtClean="0">
                <a:solidFill>
                  <a:srgbClr val="A50021"/>
                </a:solidFill>
              </a:rPr>
              <a:t>形管两侧液面的高度差还与橡皮膜的材料、厚度、弹性强度等因素有关。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10644262" cy="28426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使用压强计前</a:t>
            </a:r>
            <a:r>
              <a:rPr lang="en-US" sz="2400" smtClean="0"/>
              <a:t>,</a:t>
            </a:r>
            <a:r>
              <a:rPr lang="zh-CN" altLang="en-US" sz="2400" smtClean="0"/>
              <a:t>发现</a:t>
            </a:r>
            <a:r>
              <a:rPr lang="en-US" sz="2400" smtClean="0"/>
              <a:t>U</a:t>
            </a:r>
            <a:r>
              <a:rPr lang="zh-CN" altLang="en-US" sz="2400" smtClean="0"/>
              <a:t>形管内液面已有高度差</a:t>
            </a:r>
            <a:r>
              <a:rPr lang="en-US" sz="2400" smtClean="0"/>
              <a:t>,</a:t>
            </a:r>
            <a:r>
              <a:rPr lang="zh-CN" altLang="en-US" sz="2400" smtClean="0"/>
              <a:t>这可以通过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的方法进行调节。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从</a:t>
            </a:r>
            <a:r>
              <a:rPr lang="en-US" sz="2400" smtClean="0"/>
              <a:t>U</a:t>
            </a:r>
            <a:r>
              <a:rPr lang="zh-CN" altLang="en-US" sz="2400" smtClean="0"/>
              <a:t>形管内向外倒出适量液体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拆除软管重新安装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向</a:t>
            </a:r>
            <a:r>
              <a:rPr lang="en-US" sz="2400" smtClean="0"/>
              <a:t>U</a:t>
            </a:r>
            <a:r>
              <a:rPr lang="zh-CN" altLang="en-US" sz="2400" smtClean="0"/>
              <a:t>形管内添加适量液体</a:t>
            </a:r>
            <a:endParaRPr lang="zh-CN" altLang="en-US" sz="2400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9129570" y="1215216"/>
            <a:ext cx="3946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B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7926692" y="3783595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19</a:t>
            </a:r>
            <a:endParaRPr lang="zh-CN" altLang="en-US" smtClean="0"/>
          </a:p>
        </p:txBody>
      </p:sp>
      <p:pic>
        <p:nvPicPr>
          <p:cNvPr id="10" name="21BJZTWLS128.EPS" descr="id:214750035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809454" y="2106011"/>
            <a:ext cx="5286412" cy="182046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15"/>
          <p:cNvSpPr txBox="1"/>
          <p:nvPr/>
        </p:nvSpPr>
        <p:spPr>
          <a:xfrm>
            <a:off x="951670" y="858026"/>
            <a:ext cx="5143536" cy="285752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若图中</a:t>
            </a:r>
            <a:r>
              <a:rPr lang="en-US" sz="2400" smtClean="0"/>
              <a:t>U</a:t>
            </a:r>
            <a:r>
              <a:rPr lang="zh-CN" altLang="en-US" sz="2400" smtClean="0"/>
              <a:t>形管内的液体是酒精</a:t>
            </a:r>
            <a:r>
              <a:rPr lang="en-US" sz="2400" smtClean="0"/>
              <a:t>,</a:t>
            </a:r>
            <a:r>
              <a:rPr lang="zh-CN" altLang="en-US" sz="2400" smtClean="0"/>
              <a:t>且</a:t>
            </a:r>
            <a:r>
              <a:rPr lang="en-US" sz="2400" smtClean="0"/>
              <a:t>U</a:t>
            </a:r>
            <a:r>
              <a:rPr lang="zh-CN" altLang="en-US" sz="2400" smtClean="0"/>
              <a:t>形管左右两侧液面的高度差</a:t>
            </a:r>
            <a:r>
              <a:rPr lang="en-US" sz="2400" i="1" smtClean="0"/>
              <a:t>h</a:t>
            </a:r>
            <a:r>
              <a:rPr lang="en-US" sz="2400" smtClean="0"/>
              <a:t>=10 cm,</a:t>
            </a:r>
            <a:r>
              <a:rPr lang="zh-CN" altLang="en-US" sz="2400" smtClean="0"/>
              <a:t>则橡皮管内气体压强与大气压之差为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en-US" sz="2400" smtClean="0"/>
              <a:t>Pa</a:t>
            </a:r>
            <a:r>
              <a:rPr lang="zh-CN" altLang="en-US" sz="2400" smtClean="0"/>
              <a:t>。</a:t>
            </a:r>
            <a:r>
              <a:rPr lang="en-US" sz="2400" smtClean="0"/>
              <a:t>(</a:t>
            </a:r>
            <a:r>
              <a:rPr lang="en-US" sz="2400" i="1" smtClean="0"/>
              <a:t>ρ</a:t>
            </a:r>
            <a:r>
              <a:rPr lang="zh-CN" altLang="en-US" sz="2400" baseline="-25000" smtClean="0"/>
              <a:t>酒精</a:t>
            </a:r>
            <a:r>
              <a:rPr lang="en-US" sz="2400" smtClean="0"/>
              <a:t>=0.8×10</a:t>
            </a:r>
            <a:r>
              <a:rPr lang="en-US" sz="2400" baseline="30000" smtClean="0"/>
              <a:t>3</a:t>
            </a:r>
            <a:r>
              <a:rPr lang="en-US" sz="2400" smtClean="0"/>
              <a:t> kg/m</a:t>
            </a:r>
            <a:r>
              <a:rPr lang="en-US" sz="2400" baseline="30000" smtClean="0"/>
              <a:t>3</a:t>
            </a:r>
            <a:r>
              <a:rPr lang="en-US" sz="2400" smtClean="0"/>
              <a:t>, </a:t>
            </a:r>
            <a:r>
              <a:rPr lang="en-US" sz="2400" i="1" smtClean="0"/>
              <a:t>g</a:t>
            </a:r>
            <a:r>
              <a:rPr lang="zh-CN" altLang="en-US" sz="2400" smtClean="0"/>
              <a:t>取</a:t>
            </a:r>
            <a:r>
              <a:rPr lang="en-US" sz="2400" smtClean="0"/>
              <a:t>10 N/kg)  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2997470" y="5426669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7</a:t>
            </a:r>
            <a:r>
              <a:rPr lang="en-US" i="1" smtClean="0"/>
              <a:t>-</a:t>
            </a:r>
            <a:r>
              <a:rPr lang="en-US" smtClean="0"/>
              <a:t>19</a:t>
            </a:r>
            <a:endParaRPr lang="zh-CN" altLang="en-US" smtClean="0"/>
          </a:p>
        </p:txBody>
      </p:sp>
      <p:pic>
        <p:nvPicPr>
          <p:cNvPr id="5" name="21BJZTWLS128.EPS" descr="id:214750035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80232" y="3749085"/>
            <a:ext cx="5286412" cy="1820460"/>
          </a:xfrm>
          <a:prstGeom prst="rect">
            <a:avLst/>
          </a:prstGeom>
        </p:spPr>
      </p:pic>
      <p:sp>
        <p:nvSpPr>
          <p:cNvPr id="6" name="TextBox 26"/>
          <p:cNvSpPr txBox="1">
            <a:spLocks noChangeArrowheads="1"/>
          </p:cNvSpPr>
          <p:nvPr/>
        </p:nvSpPr>
        <p:spPr bwMode="auto">
          <a:xfrm>
            <a:off x="6380958" y="858026"/>
            <a:ext cx="5286412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]800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altLang="zh-CN" smtClean="0">
                <a:solidFill>
                  <a:srgbClr val="A50021"/>
                </a:solidFill>
              </a:rPr>
              <a:t>]</a:t>
            </a:r>
            <a:r>
              <a:rPr lang="en-US" b="1" i="1" smtClean="0"/>
              <a:t> 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zh-CN" altLang="en-US" baseline="-25000" smtClean="0">
                <a:solidFill>
                  <a:srgbClr val="A50021"/>
                </a:solidFill>
              </a:rPr>
              <a:t>内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en-US" baseline="-25000" smtClean="0">
                <a:solidFill>
                  <a:srgbClr val="A50021"/>
                </a:solidFill>
              </a:rPr>
              <a:t>0</a:t>
            </a:r>
            <a:r>
              <a:rPr lang="en-US" smtClean="0">
                <a:solidFill>
                  <a:srgbClr val="A50021"/>
                </a:solidFill>
              </a:rPr>
              <a:t>+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zh-CN" altLang="en-US" baseline="-25000" smtClean="0">
                <a:solidFill>
                  <a:srgbClr val="A50021"/>
                </a:solidFill>
              </a:rPr>
              <a:t>酒精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所以橡皮管内气体压强与大气压之差为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zh-CN" altLang="en-US" baseline="-25000" smtClean="0">
                <a:solidFill>
                  <a:srgbClr val="A50021"/>
                </a:solidFill>
              </a:rPr>
              <a:t>酒精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ρ</a:t>
            </a:r>
            <a:r>
              <a:rPr lang="zh-CN" altLang="en-US" baseline="-25000" smtClean="0">
                <a:solidFill>
                  <a:srgbClr val="A50021"/>
                </a:solidFill>
              </a:rPr>
              <a:t>酒精</a:t>
            </a:r>
            <a:r>
              <a:rPr lang="en-US" i="1" err="1" smtClean="0">
                <a:solidFill>
                  <a:srgbClr val="A50021"/>
                </a:solidFill>
              </a:rPr>
              <a:t>gh </a:t>
            </a:r>
            <a:r>
              <a:rPr lang="en-US" smtClean="0">
                <a:solidFill>
                  <a:srgbClr val="A50021"/>
                </a:solidFill>
              </a:rPr>
              <a:t>= 0.8×10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 kg/m</a:t>
            </a:r>
            <a:r>
              <a:rPr lang="en-US" baseline="30000" smtClean="0">
                <a:solidFill>
                  <a:srgbClr val="A50021"/>
                </a:solidFill>
              </a:rPr>
              <a:t>3</a:t>
            </a:r>
            <a:r>
              <a:rPr lang="en-US" smtClean="0">
                <a:solidFill>
                  <a:srgbClr val="A50021"/>
                </a:solidFill>
              </a:rPr>
              <a:t>×10 N/kg×0.1 m = 800 Pa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382500" y="11798300"/>
            <a:ext cx="317500" cy="2413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液体压强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产生原因</a:t>
            </a:r>
            <a:r>
              <a:rPr lang="en-US" b="1" smtClean="0"/>
              <a:t>:</a:t>
            </a:r>
            <a:r>
              <a:rPr lang="zh-CN" altLang="en-US" smtClean="0"/>
              <a:t>由于液体受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和具有</a:t>
            </a:r>
            <a:r>
              <a:rPr lang="zh-CN" altLang="en-US" i="1" u="sng" smtClean="0"/>
              <a:t>　　   　　</a:t>
            </a:r>
            <a:r>
              <a:rPr lang="en-US" smtClean="0"/>
              <a:t>,</a:t>
            </a:r>
            <a:r>
              <a:rPr lang="zh-CN" altLang="en-US" smtClean="0"/>
              <a:t>所以液体对容器底部和容器侧壁都有压强。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影响因素</a:t>
            </a:r>
            <a:r>
              <a:rPr lang="en-US" b="1" smtClean="0"/>
              <a:t>:</a:t>
            </a:r>
            <a:r>
              <a:rPr lang="en-US" smtClean="0"/>
              <a:t>①</a:t>
            </a:r>
            <a:r>
              <a:rPr lang="zh-CN" altLang="en-US" smtClean="0"/>
              <a:t>同种液体的压强随深度的增加而</a:t>
            </a:r>
            <a:r>
              <a:rPr lang="zh-CN" altLang="en-US" i="1" u="sng" smtClean="0"/>
              <a:t>　　　　</a:t>
            </a:r>
            <a:r>
              <a:rPr lang="en-US" smtClean="0"/>
              <a:t>;②</a:t>
            </a:r>
            <a:r>
              <a:rPr lang="zh-CN" altLang="en-US" smtClean="0"/>
              <a:t>在同一深度</a:t>
            </a:r>
            <a:r>
              <a:rPr lang="en-US" smtClean="0"/>
              <a:t>,</a:t>
            </a:r>
            <a:r>
              <a:rPr lang="zh-CN" altLang="en-US" smtClean="0"/>
              <a:t>液体向各个方向的压强</a:t>
            </a:r>
            <a:r>
              <a:rPr lang="zh-CN" altLang="en-US" i="1" u="sng" smtClean="0"/>
              <a:t>　　　　</a:t>
            </a:r>
            <a:r>
              <a:rPr lang="en-US" smtClean="0"/>
              <a:t>;③</a:t>
            </a:r>
            <a:r>
              <a:rPr lang="zh-CN" altLang="en-US" smtClean="0"/>
              <a:t>相同深度的不同液体中</a:t>
            </a:r>
            <a:r>
              <a:rPr lang="en-US" smtClean="0"/>
              <a:t>,</a:t>
            </a:r>
            <a:r>
              <a:rPr lang="zh-CN" altLang="en-US" smtClean="0"/>
              <a:t>液体的密度越大</a:t>
            </a:r>
            <a:r>
              <a:rPr lang="en-US" smtClean="0"/>
              <a:t>,</a:t>
            </a:r>
            <a:r>
              <a:rPr lang="zh-CN" altLang="en-US" smtClean="0"/>
              <a:t>压强越</a:t>
            </a:r>
            <a:r>
              <a:rPr lang="zh-CN" altLang="en-US" i="1" u="sng" smtClean="0"/>
              <a:t>　 　</a:t>
            </a:r>
            <a:r>
              <a:rPr lang="zh-CN" altLang="en-US" smtClean="0"/>
              <a:t>。液体内部压强计算公式为</a:t>
            </a:r>
            <a:r>
              <a:rPr lang="zh-CN" altLang="en-US" i="1" u="sng" smtClean="0"/>
              <a:t>　　     　　</a:t>
            </a:r>
            <a:r>
              <a:rPr lang="zh-CN" altLang="en-US" smtClean="0"/>
              <a:t>。注意</a:t>
            </a:r>
            <a:r>
              <a:rPr lang="en-US" smtClean="0"/>
              <a:t>:</a:t>
            </a:r>
            <a:r>
              <a:rPr lang="zh-CN" altLang="en-US" smtClean="0"/>
              <a:t>这里的</a:t>
            </a:r>
            <a:r>
              <a:rPr lang="en-US" i="1" smtClean="0"/>
              <a:t>h</a:t>
            </a:r>
            <a:r>
              <a:rPr lang="zh-CN" altLang="en-US" smtClean="0"/>
              <a:t>是液体中某点到自由液面的竖直距离</a:t>
            </a:r>
            <a:r>
              <a:rPr lang="en-US" smtClean="0"/>
              <a:t>,</a:t>
            </a:r>
            <a:r>
              <a:rPr lang="zh-CN" altLang="en-US" smtClean="0"/>
              <a:t>单位必须是</a:t>
            </a:r>
            <a:r>
              <a:rPr lang="en-US" smtClean="0"/>
              <a:t>m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4380694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重力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6415970" y="1286654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流动性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381090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增大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094810" y="292972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相等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0881552" y="2929728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595008" y="3501232"/>
            <a:ext cx="1231427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p</a:t>
            </a:r>
            <a:r>
              <a:rPr lang="en-US" b="1" smtClean="0">
                <a:solidFill>
                  <a:srgbClr val="A50021"/>
                </a:solidFill>
              </a:rPr>
              <a:t>=</a:t>
            </a:r>
            <a:r>
              <a:rPr lang="en-US" b="1" i="1" err="1" smtClean="0">
                <a:solidFill>
                  <a:srgbClr val="A50021"/>
                </a:solidFill>
              </a:rPr>
              <a:t>ρgh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644262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>
                <a:solidFill>
                  <a:srgbClr val="18B48F"/>
                </a:solidFill>
              </a:rPr>
              <a:t>[</a:t>
            </a:r>
            <a:r>
              <a:rPr lang="zh-CN" altLang="en-US" smtClean="0">
                <a:solidFill>
                  <a:srgbClr val="18B48F"/>
                </a:solidFill>
              </a:rPr>
              <a:t>点拨</a:t>
            </a:r>
            <a:r>
              <a:rPr lang="en-US" smtClean="0">
                <a:solidFill>
                  <a:srgbClr val="18B48F"/>
                </a:solidFill>
              </a:rPr>
              <a:t>]</a:t>
            </a:r>
            <a:r>
              <a:rPr lang="en-US" smtClean="0"/>
              <a:t> (1)</a:t>
            </a:r>
            <a:r>
              <a:rPr lang="zh-CN" altLang="en-US" smtClean="0"/>
              <a:t>计算液体对容器底的压力和压强问题的一般方法</a:t>
            </a:r>
            <a:r>
              <a:rPr lang="en-US" smtClean="0"/>
              <a:t>:</a:t>
            </a:r>
            <a:r>
              <a:rPr lang="zh-CN" altLang="en-US" smtClean="0"/>
              <a:t>先依据</a:t>
            </a:r>
            <a:r>
              <a:rPr lang="en-US" i="1" smtClean="0"/>
              <a:t>p</a:t>
            </a:r>
            <a:r>
              <a:rPr lang="en-US" smtClean="0"/>
              <a:t>=</a:t>
            </a:r>
            <a:r>
              <a:rPr lang="en-US" i="1" err="1" smtClean="0"/>
              <a:t>ρgh</a:t>
            </a:r>
            <a:r>
              <a:rPr lang="zh-CN" altLang="en-US" smtClean="0"/>
              <a:t>确定压强</a:t>
            </a:r>
            <a:r>
              <a:rPr lang="en-US" smtClean="0"/>
              <a:t>,</a:t>
            </a:r>
            <a:r>
              <a:rPr lang="zh-CN" altLang="en-US" smtClean="0"/>
              <a:t>再依据</a:t>
            </a:r>
            <a:r>
              <a:rPr lang="en-US" i="1" smtClean="0"/>
              <a:t>F</a:t>
            </a:r>
            <a:r>
              <a:rPr lang="en-US" smtClean="0"/>
              <a:t>=</a:t>
            </a:r>
            <a:r>
              <a:rPr lang="en-US" i="1" err="1" smtClean="0"/>
              <a:t>pS</a:t>
            </a:r>
            <a:r>
              <a:rPr lang="zh-CN" altLang="en-US" smtClean="0"/>
              <a:t>确定压力</a:t>
            </a:r>
            <a:r>
              <a:rPr lang="en-US" smtClean="0"/>
              <a:t>,</a:t>
            </a:r>
            <a:r>
              <a:rPr lang="zh-CN" altLang="en-US" smtClean="0"/>
              <a:t>特殊情况下如下表中图乙也可直接用</a:t>
            </a:r>
            <a:r>
              <a:rPr lang="en-US" i="1" smtClean="0"/>
              <a:t>F</a:t>
            </a:r>
            <a:r>
              <a:rPr lang="en-US" smtClean="0"/>
              <a:t>=</a:t>
            </a:r>
            <a:r>
              <a:rPr lang="en-US" i="1" smtClean="0"/>
              <a:t>G</a:t>
            </a:r>
            <a:r>
              <a:rPr lang="zh-CN" altLang="en-US" baseline="-25000" smtClean="0"/>
              <a:t>液</a:t>
            </a:r>
            <a:r>
              <a:rPr lang="zh-CN" altLang="en-US" smtClean="0"/>
              <a:t>。</a:t>
            </a:r>
            <a:br>
              <a:rPr lang="en-US" smtClean="0"/>
            </a:br>
            <a:r>
              <a:rPr lang="en-US" smtClean="0"/>
              <a:t>(2)</a:t>
            </a:r>
            <a:r>
              <a:rPr lang="zh-CN" altLang="en-US" smtClean="0"/>
              <a:t>不同形状容器底所受压力、压强以及对支持面压力、压强的比较如下表所示。</a:t>
            </a: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zh-CN" altLang="en-US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222942" y="2501100"/>
          <a:ext cx="10158676" cy="2743200"/>
        </p:xfrm>
        <a:graphic>
          <a:graphicData uri="http://schemas.openxmlformats.org/drawingml/2006/table">
            <a:tbl>
              <a:tblPr/>
              <a:tblGrid>
                <a:gridCol w="1943306"/>
                <a:gridCol w="3136032"/>
                <a:gridCol w="2539669"/>
                <a:gridCol w="2539669"/>
              </a:tblGrid>
              <a:tr h="0">
                <a:tc>
                  <a:txBody>
                    <a:bodyPr vert="horz" wrap="square"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容器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关系</a:t>
                      </a:r>
                      <a:endParaRPr lang="en-US" altLang="zh-CN" sz="2400" kern="100" smtClean="0">
                        <a:solidFill>
                          <a:schemeClr val="bg1"/>
                        </a:solidFill>
                        <a:latin typeface="NEU-BZ-S9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 </a:t>
                      </a: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r>
                        <a:rPr lang="zh-CN" sz="2400" i="1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48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容器底受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到的压强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48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p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en-US" sz="2400" i="1" kern="100" err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gh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p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gh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p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ρ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en-US" sz="2400" i="1" kern="100" err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gh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2" name="20RJW-260.EP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309256" y="2715414"/>
            <a:ext cx="1228307" cy="1285884"/>
          </a:xfrm>
          <a:prstGeom prst="rect">
            <a:avLst/>
          </a:prstGeom>
          <a:noFill/>
        </p:spPr>
      </p:pic>
      <p:pic>
        <p:nvPicPr>
          <p:cNvPr id="2051" name="20RJW-261.EPS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952462" y="2715414"/>
            <a:ext cx="1295626" cy="1357322"/>
          </a:xfrm>
          <a:prstGeom prst="rect">
            <a:avLst/>
          </a:prstGeom>
          <a:noFill/>
        </p:spPr>
      </p:pic>
      <p:pic>
        <p:nvPicPr>
          <p:cNvPr id="2050" name="20RJW-262.EP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9636185" y="2643976"/>
            <a:ext cx="1316805" cy="1357322"/>
          </a:xfrm>
          <a:prstGeom prst="rect">
            <a:avLst/>
          </a:prstGeom>
          <a:noFill/>
        </p:spPr>
      </p:pic>
      <p:cxnSp>
        <p:nvCxnSpPr>
          <p:cNvPr id="8" name="直接连接符 7"/>
          <p:cNvCxnSpPr/>
          <p:nvPr/>
        </p:nvCxnSpPr>
        <p:spPr>
          <a:xfrm rot="16200000" flipH="1">
            <a:off x="1808926" y="2786852"/>
            <a:ext cx="1643074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237422" y="3215480"/>
            <a:ext cx="1928826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1215216"/>
            <a:ext cx="10644262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  <a:p>
            <a:pPr>
              <a:lnSpc>
                <a:spcPct val="150000"/>
              </a:lnSpc>
            </a:pPr>
            <a:endParaRPr lang="en-US" altLang="zh-CN" smtClean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222942" y="1732454"/>
          <a:ext cx="10158676" cy="3291840"/>
        </p:xfrm>
        <a:graphic>
          <a:graphicData uri="http://schemas.openxmlformats.org/drawingml/2006/table">
            <a:tbl>
              <a:tblPr/>
              <a:tblGrid>
                <a:gridCol w="1943306"/>
                <a:gridCol w="3136032"/>
                <a:gridCol w="2539669"/>
                <a:gridCol w="2539669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容器底受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到的压力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48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pS</a:t>
                      </a:r>
                      <a:r>
                        <a:rPr lang="en-US" sz="2400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,</a:t>
                      </a:r>
                      <a:r>
                        <a:rPr lang="en-US" sz="2400" i="1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&gt;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,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底大压力大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pS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,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pS</a:t>
                      </a:r>
                      <a:r>
                        <a:rPr lang="en-US" sz="2400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,</a:t>
                      </a:r>
                      <a:r>
                        <a:rPr lang="en-US" sz="2400" i="1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&lt;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,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底小压力小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对支持面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的压力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48F"/>
                    </a:solidFill>
                  </a:tcPr>
                </a:tc>
                <a:tc gridSpan="3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F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 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'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G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+G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对支持面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chemeClr val="bg1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的压强</a:t>
                      </a:r>
                      <a:endParaRPr lang="zh-CN" sz="2400" kern="100">
                        <a:solidFill>
                          <a:schemeClr val="bg1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48F"/>
                    </a:solidFill>
                  </a:tcPr>
                </a:tc>
                <a:tc gridSpan="3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5979327" y="4072736"/>
          <a:ext cx="1258887" cy="795337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name="文档" r:id="rId2" imgW="1286510" imgH="807720" progId="Word.Document.12">
                  <p:embed/>
                </p:oleObj>
              </mc:Choice>
              <mc:Fallback>
                <p:oleObj name="文档" r:id="rId2" imgW="1286510" imgH="80772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79327" y="4072736"/>
                        <a:ext cx="1258887" cy="7953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24362" y="1325055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mtClean="0"/>
              <a:t>(</a:t>
            </a:r>
            <a:r>
              <a:rPr lang="zh-CN" altLang="en-US" smtClean="0"/>
              <a:t>续表</a:t>
            </a:r>
            <a:r>
              <a:rPr lang="en-US" altLang="zh-CN" smtClean="0"/>
              <a:t>)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951670" y="775622"/>
            <a:ext cx="10715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连通器原理</a:t>
            </a:r>
            <a:r>
              <a:rPr lang="en-US" b="1" smtClean="0"/>
              <a:t>:</a:t>
            </a:r>
            <a:r>
              <a:rPr lang="zh-CN" altLang="en-US" smtClean="0"/>
              <a:t>连通器里装有同种液体且液体不流动时</a:t>
            </a:r>
            <a:r>
              <a:rPr lang="en-US" smtClean="0"/>
              <a:t>,</a:t>
            </a:r>
            <a:r>
              <a:rPr lang="zh-CN" altLang="en-US" smtClean="0"/>
              <a:t>各容器的液面总保持</a:t>
            </a:r>
            <a:endParaRPr lang="en-US" altLang="zh-CN" smtClean="0"/>
          </a:p>
          <a:p>
            <a:pPr>
              <a:lnSpc>
                <a:spcPct val="150000"/>
              </a:lnSpc>
            </a:pPr>
            <a:r>
              <a:rPr lang="zh-CN" altLang="en-US" i="1" u="sng" smtClean="0"/>
              <a:t>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连通器原理的应用</a:t>
            </a:r>
            <a:r>
              <a:rPr lang="en-US" b="1" smtClean="0"/>
              <a:t>:</a:t>
            </a:r>
            <a:r>
              <a:rPr lang="zh-CN" altLang="en-US" smtClean="0"/>
              <a:t>茶壶、锅炉水位计、乳牛自动喂水器、船闸、排水管的</a:t>
            </a:r>
            <a:r>
              <a:rPr lang="en-US" smtClean="0"/>
              <a:t>U</a:t>
            </a:r>
            <a:r>
              <a:rPr lang="zh-CN" altLang="en-US" smtClean="0"/>
              <a:t>形反水弯等。</a:t>
            </a:r>
            <a:endParaRPr lang="zh-CN" altLang="en-US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1237422" y="132505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相平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大气压强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871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产生原因</a:t>
            </a:r>
            <a:r>
              <a:rPr lang="en-US" b="1" smtClean="0"/>
              <a:t>:</a:t>
            </a:r>
            <a:r>
              <a:rPr lang="zh-CN" altLang="en-US" smtClean="0"/>
              <a:t>空气受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作用且具有</a:t>
            </a:r>
            <a:r>
              <a:rPr lang="zh-CN" altLang="en-US" i="1" u="sng" smtClean="0"/>
              <a:t>　    　　　</a:t>
            </a:r>
            <a:r>
              <a:rPr lang="en-US" smtClean="0"/>
              <a:t>,</a:t>
            </a:r>
            <a:r>
              <a:rPr lang="zh-CN" altLang="en-US" smtClean="0"/>
              <a:t>所以空气朝各个方向都存在压强。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验证存在实验</a:t>
            </a:r>
            <a:r>
              <a:rPr lang="en-US" b="1" smtClean="0"/>
              <a:t>:</a:t>
            </a:r>
            <a:r>
              <a:rPr lang="zh-CN" altLang="en-US" i="1" u="sng" smtClean="0"/>
              <a:t>　　　      　　　</a:t>
            </a:r>
            <a:r>
              <a:rPr lang="zh-CN" altLang="en-US" smtClean="0"/>
              <a:t>实验</a:t>
            </a:r>
            <a:r>
              <a:rPr lang="en-US" smtClean="0"/>
              <a:t>(</a:t>
            </a:r>
            <a:r>
              <a:rPr lang="zh-CN" altLang="en-US" smtClean="0"/>
              <a:t>历史上第一个证明大气压存在的实验</a:t>
            </a:r>
            <a:r>
              <a:rPr lang="en-US" smtClean="0"/>
              <a:t>),</a:t>
            </a:r>
            <a:r>
              <a:rPr lang="zh-CN" altLang="en-US" smtClean="0"/>
              <a:t>吸盘能吸在光滑的墙上</a:t>
            </a:r>
            <a:r>
              <a:rPr lang="en-US" smtClean="0"/>
              <a:t>,</a:t>
            </a:r>
            <a:r>
              <a:rPr lang="zh-CN" altLang="en-US" smtClean="0"/>
              <a:t>覆杯实验</a:t>
            </a:r>
            <a:r>
              <a:rPr lang="en-US" smtClean="0"/>
              <a:t>,</a:t>
            </a:r>
            <a:r>
              <a:rPr lang="zh-CN" altLang="en-US" smtClean="0"/>
              <a:t>吸管吸饮料</a:t>
            </a:r>
            <a:r>
              <a:rPr lang="en-US" smtClean="0"/>
              <a:t>,</a:t>
            </a:r>
            <a:r>
              <a:rPr lang="zh-CN" altLang="en-US" smtClean="0"/>
              <a:t>针管吸药液</a:t>
            </a:r>
            <a:r>
              <a:rPr lang="en-US" smtClean="0"/>
              <a:t>,</a:t>
            </a:r>
            <a:r>
              <a:rPr lang="zh-CN" altLang="en-US" smtClean="0"/>
              <a:t>塑料瓶变扁等。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b="1" smtClean="0"/>
              <a:t>测定大小实验</a:t>
            </a:r>
            <a:r>
              <a:rPr lang="en-US" b="1" smtClean="0"/>
              <a:t>:</a:t>
            </a:r>
            <a:r>
              <a:rPr lang="zh-CN" altLang="en-US" i="1" u="sng" smtClean="0"/>
              <a:t>　　    　　　</a:t>
            </a:r>
            <a:r>
              <a:rPr lang="zh-CN" altLang="en-US" smtClean="0"/>
              <a:t>实验。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b="1" smtClean="0"/>
              <a:t>大小</a:t>
            </a:r>
            <a:r>
              <a:rPr lang="en-US" b="1" smtClean="0"/>
              <a:t>:</a:t>
            </a:r>
            <a:r>
              <a:rPr lang="zh-CN" altLang="en-US" smtClean="0"/>
              <a:t>标准大气压</a:t>
            </a:r>
            <a:r>
              <a:rPr lang="en-US" i="1" smtClean="0"/>
              <a:t>p</a:t>
            </a:r>
            <a:r>
              <a:rPr lang="en-US" baseline="-25000" smtClean="0"/>
              <a:t>0</a:t>
            </a:r>
            <a:r>
              <a:rPr lang="en-US" smtClean="0"/>
              <a:t>=1.013×10</a:t>
            </a:r>
            <a:r>
              <a:rPr lang="en-US" baseline="30000" smtClean="0"/>
              <a:t>5</a:t>
            </a:r>
            <a:r>
              <a:rPr lang="en-US" smtClean="0"/>
              <a:t> Pa,</a:t>
            </a:r>
            <a:r>
              <a:rPr lang="zh-CN" altLang="en-US" smtClean="0"/>
              <a:t>相当于</a:t>
            </a:r>
            <a:r>
              <a:rPr lang="zh-CN" altLang="en-US" i="1" u="sng" smtClean="0"/>
              <a:t>　　   　</a:t>
            </a:r>
            <a:r>
              <a:rPr lang="en-US" smtClean="0"/>
              <a:t>mm</a:t>
            </a:r>
            <a:r>
              <a:rPr lang="zh-CN" altLang="en-US" smtClean="0"/>
              <a:t>水银柱产生的压强</a:t>
            </a:r>
            <a:r>
              <a:rPr lang="en-US" smtClean="0"/>
              <a:t>,</a:t>
            </a:r>
            <a:r>
              <a:rPr lang="zh-CN" altLang="en-US" smtClean="0"/>
              <a:t>相当于</a:t>
            </a:r>
            <a:r>
              <a:rPr lang="zh-CN" altLang="en-US" i="1" u="sng" smtClean="0"/>
              <a:t>　    　　　</a:t>
            </a:r>
            <a:r>
              <a:rPr lang="en-US" smtClean="0"/>
              <a:t>m</a:t>
            </a:r>
            <a:r>
              <a:rPr lang="zh-CN" altLang="en-US" smtClean="0"/>
              <a:t>水柱产生的压强。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794789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重力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6452396" y="1286654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流动性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3523438" y="2358224"/>
            <a:ext cx="20313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马德堡半球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3523438" y="3501232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托里拆利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7238214" y="4039699"/>
            <a:ext cx="75212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760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1804769" y="4572802"/>
            <a:ext cx="121860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10.336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233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微软雅黑</vt:lpstr>
      <vt:lpstr>Wingdings</vt:lpstr>
      <vt:lpstr>Calibri</vt:lpstr>
      <vt:lpstr>方正书宋_GBK</vt:lpstr>
      <vt:lpstr>Times New Roman</vt:lpstr>
      <vt:lpstr>NEU-BZ-S92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2021-02-04T17:30:40Z</cp:lastPrinted>
  <dcterms:created xsi:type="dcterms:W3CDTF">2021-02-04T17:30:40Z</dcterms:created>
  <dcterms:modified xsi:type="dcterms:W3CDTF">2021-02-04T09:30:43Z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