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821" r:id="rId4"/>
    <p:sldId id="272" r:id="rId5"/>
    <p:sldId id="967" r:id="rId6"/>
    <p:sldId id="959" r:id="rId7"/>
    <p:sldId id="273" r:id="rId8"/>
    <p:sldId id="968" r:id="rId9"/>
    <p:sldId id="960" r:id="rId10"/>
    <p:sldId id="961" r:id="rId11"/>
    <p:sldId id="276" r:id="rId12"/>
    <p:sldId id="277" r:id="rId13"/>
    <p:sldId id="962" r:id="rId14"/>
    <p:sldId id="963" r:id="rId15"/>
    <p:sldId id="970" r:id="rId16"/>
    <p:sldId id="971" r:id="rId17"/>
    <p:sldId id="964" r:id="rId18"/>
    <p:sldId id="282" r:id="rId19"/>
    <p:sldId id="966" r:id="rId20"/>
    <p:sldId id="285" r:id="rId21"/>
    <p:sldId id="840" r:id="rId22"/>
    <p:sldId id="569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44" y="156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5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2021/10/30/Sat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2021/10/30/Sat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479D38F-AE35-4F9F-9703-C9EC9B28B23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89E62C-2E67-45F0-81F8-A0682796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CAF494F-7EEB-4B73-AE0A-66346A32D9FD}" type="datetimeFigureOut">
              <a:rPr lang="zh-CN" altLang="en-US"/>
              <a:t>2021/10/30/Sat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8F7F58-BD0B-44E9-B3EF-573D4BF3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4DA111-A217-42FD-98DD-16D1C389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F353DCAF-8172-43B8-B4EF-9B5293FEF4F1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780576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636459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6266" y="215646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rgbClr val="0070C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2021/10/30/Sat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72" r:id="rId3"/>
    <p:sldLayoutId id="2147483650" r:id="rId4"/>
    <p:sldLayoutId id="2147483674" r:id="rId5"/>
    <p:sldLayoutId id="2147483659" r:id="rId6"/>
    <p:sldLayoutId id="2147483660" r:id="rId7"/>
    <p:sldLayoutId id="2147483661" r:id="rId8"/>
    <p:sldLayoutId id="2147483697" r:id="rId9"/>
    <p:sldLayoutId id="2147483699" r:id="rId10"/>
    <p:sldLayoutId id="214748370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.jpeg" /><Relationship Id="rId3" Type="http://schemas.openxmlformats.org/officeDocument/2006/relationships/tags" Target="../tags/tag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5.jpeg" /><Relationship Id="rId8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png" /><Relationship Id="rId3" Type="http://schemas.openxmlformats.org/officeDocument/2006/relationships/image" Target="../media/image24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microsoft.com/office/2007/relationships/hdphoto" Target="../media/image4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CB054A6-057B-4682-9B3D-E9146F09F13A}"/>
              </a:ext>
            </a:extLst>
          </p:cNvPr>
          <p:cNvSpPr/>
          <p:nvPr/>
        </p:nvSpPr>
        <p:spPr>
          <a:xfrm>
            <a:off x="0" y="-25449"/>
            <a:ext cx="12306800" cy="7753672"/>
          </a:xfrm>
          <a:prstGeom prst="rect">
            <a:avLst/>
          </a:prstGeom>
          <a:gradFill flip="none" rotWithShape="1">
            <a:gsLst>
              <a:gs pos="44000">
                <a:srgbClr val="1BA784">
                  <a:alpha val="40000"/>
                </a:srgb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第十七章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0C69A8-2C49-46B1-A1AF-6CFAE5DE3DD6}"/>
              </a:ext>
            </a:extLst>
          </p:cNvPr>
          <p:cNvCxnSpPr/>
          <p:nvPr/>
        </p:nvCxnSpPr>
        <p:spPr>
          <a:xfrm>
            <a:off x="7752584" y="975655"/>
            <a:ext cx="3600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BCE7D-DC3B-43B3-8E30-730F061CAEDE}"/>
              </a:ext>
            </a:extLst>
          </p:cNvPr>
          <p:cNvSpPr/>
          <p:nvPr/>
        </p:nvSpPr>
        <p:spPr>
          <a:xfrm>
            <a:off x="3017657" y="2636913"/>
            <a:ext cx="6156685" cy="79208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 电阻的测量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0C755-5ECE-417D-9197-0C49BD65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一、伏安法测电阻</a:t>
            </a:r>
          </a:p>
        </p:txBody>
      </p:sp>
      <p:graphicFrame>
        <p:nvGraphicFramePr>
          <p:cNvPr id="32005" name="Group 261">
            <a:extLst>
              <a:ext uri="{FF2B5EF4-FFF2-40B4-BE49-F238E27FC236}">
                <a16:creationId xmlns:a16="http://schemas.microsoft.com/office/drawing/2014/main" id="{E671F9A1-AFCC-40EC-B104-7278397252F6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534664815"/>
              </p:ext>
            </p:extLst>
          </p:nvPr>
        </p:nvGraphicFramePr>
        <p:xfrm>
          <a:off x="2063552" y="1916832"/>
          <a:ext cx="7667625" cy="2644777"/>
        </p:xfrm>
        <a:graphic>
          <a:graphicData uri="http://schemas.openxmlformats.org/drawingml/2006/table">
            <a:tbl>
              <a:tblPr/>
              <a:tblGrid>
                <a:gridCol w="1916112">
                  <a:extLst>
                    <a:ext uri="{9D8B030D-6E8A-4147-A177-3AD203B41FA5}">
                      <a16:colId xmlns:a16="http://schemas.microsoft.com/office/drawing/2014/main" val="3658194055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1268417830"/>
                    </a:ext>
                  </a:extLst>
                </a:gridCol>
                <a:gridCol w="1916113">
                  <a:extLst>
                    <a:ext uri="{9D8B030D-6E8A-4147-A177-3AD203B41FA5}">
                      <a16:colId xmlns:a16="http://schemas.microsoft.com/office/drawing/2014/main" val="756863353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56318135"/>
                    </a:ext>
                  </a:extLst>
                </a:gridCol>
              </a:tblGrid>
              <a:tr h="7731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测量次数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电压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/V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电阻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el-G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Ω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786771"/>
                  </a:ext>
                </a:extLst>
              </a:tr>
              <a:tr h="6842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615976"/>
                  </a:ext>
                </a:extLst>
              </a:tr>
              <a:tr h="611188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496307"/>
                  </a:ext>
                </a:extLst>
              </a:tr>
              <a:tr h="57626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28979"/>
                  </a:ext>
                </a:extLst>
              </a:tr>
            </a:tbl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36AC2D4C-8D2E-4B44-BAB7-C589AAC41552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实验数据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33E8F84D-0ABF-4709-B749-203FAAE47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760775"/>
            <a:ext cx="9216255" cy="38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．在连接电路前要调节电流表、电压表到零刻度。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．连接电路时开关要断开，连接完电路要调节滑动变阻器到阻值最大端。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．连接好电路，在检查电路连接无误后要用开关试触，在确定电路完好后再闭合开关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．电压表和电流表要注意选择适当的量程。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4AAAE8B-1AA8-46A0-A925-D126AD1C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一、伏安法测电阻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482C82C-8304-45E3-BEC2-493FA82F7C6B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注意事项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AE7A46-5BCE-4E2B-843C-206FB7B4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6364595" cy="571037"/>
          </a:xfrm>
        </p:spPr>
        <p:txBody>
          <a:bodyPr/>
          <a:lstStyle/>
          <a:p>
            <a:r>
              <a:rPr lang="zh-CN" altLang="en-US"/>
              <a:t>想想议议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089D556-872F-4D43-9ACE-E0C74F58540B}"/>
              </a:ext>
            </a:extLst>
          </p:cNvPr>
          <p:cNvGrpSpPr/>
          <p:nvPr/>
        </p:nvGrpSpPr>
        <p:grpSpPr>
          <a:xfrm>
            <a:off x="4280872" y="1052736"/>
            <a:ext cx="3975235" cy="3395433"/>
            <a:chOff x="5699126" y="2276476"/>
            <a:chExt cx="4919663" cy="4202113"/>
          </a:xfrm>
        </p:grpSpPr>
        <p:grpSp>
          <p:nvGrpSpPr>
            <p:cNvPr id="8" name="Group 31">
              <a:extLst>
                <a:ext uri="{FF2B5EF4-FFF2-40B4-BE49-F238E27FC236}">
                  <a16:creationId xmlns:a16="http://schemas.microsoft.com/office/drawing/2014/main" id="{7E488AA4-0E51-4EB7-878E-A64FCA574B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07076" y="2276476"/>
              <a:ext cx="4811713" cy="4202113"/>
              <a:chExt cx="3031" cy="2647"/>
            </a:xfrm>
          </p:grpSpPr>
          <p:pic>
            <p:nvPicPr>
              <p:cNvPr id="17" name="Picture 12" descr="H:\2\人教教参资源\九\图\电阻3.jpg">
                <a:extLst>
                  <a:ext uri="{FF2B5EF4-FFF2-40B4-BE49-F238E27FC236}">
                    <a16:creationId xmlns:a16="http://schemas.microsoft.com/office/drawing/2014/main" id="{BC190354-CC4F-4632-B6C4-509BFA6355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98" y="1293"/>
                <a:ext cx="68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Group 33">
                <a:extLst>
                  <a:ext uri="{FF2B5EF4-FFF2-40B4-BE49-F238E27FC236}">
                    <a16:creationId xmlns:a16="http://schemas.microsoft.com/office/drawing/2014/main" id="{B2AEFA2B-06D5-4E94-9BF1-6E92B780D04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3031" cy="2647"/>
                <a:chExt cx="3031" cy="2647"/>
              </a:xfrm>
            </p:grpSpPr>
            <p:pic>
              <p:nvPicPr>
                <p:cNvPr id="19" name="Picture 34" descr="无标题">
                  <a:extLst>
                    <a:ext uri="{FF2B5EF4-FFF2-40B4-BE49-F238E27FC236}">
                      <a16:creationId xmlns:a16="http://schemas.microsoft.com/office/drawing/2014/main" id="{EF2029CD-64FE-49CD-B063-CD651D354C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0" y="1204"/>
                  <a:ext cx="1161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8FC73A6F-2026-4F9D-8602-BE150C65CC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9" y="183"/>
                  <a:ext cx="720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6" descr="H:\2\人教教参资源\九\图\电流表.JPG">
                  <a:extLst>
                    <a:ext uri="{FF2B5EF4-FFF2-40B4-BE49-F238E27FC236}">
                      <a16:creationId xmlns:a16="http://schemas.microsoft.com/office/drawing/2014/main" id="{26073102-11EA-4076-99BC-75E8F8188E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920"/>
                  <a:ext cx="670" cy="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7" descr="H:\2\人教教参资源\九\图\电压表.JPG">
                  <a:extLst>
                    <a:ext uri="{FF2B5EF4-FFF2-40B4-BE49-F238E27FC236}">
                      <a16:creationId xmlns:a16="http://schemas.microsoft.com/office/drawing/2014/main" id="{0E30E39E-FDCF-4FC6-819E-AAD74542E6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05" y="1827"/>
                  <a:ext cx="807" cy="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14" descr="H:\2\人教教参资源\九\图\蓄电池.jpg">
                  <a:extLst>
                    <a:ext uri="{FF2B5EF4-FFF2-40B4-BE49-F238E27FC236}">
                      <a16:creationId xmlns:a16="http://schemas.microsoft.com/office/drawing/2014/main" id="{A13CB413-6AF4-4099-9F1B-E6532A546C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30" y="0"/>
                  <a:ext cx="984" cy="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" name="Group 39">
              <a:extLst>
                <a:ext uri="{FF2B5EF4-FFF2-40B4-BE49-F238E27FC236}">
                  <a16:creationId xmlns:a16="http://schemas.microsoft.com/office/drawing/2014/main" id="{86EF7B29-29BC-4709-BB43-ECAF65553242}"/>
                </a:ext>
              </a:extLst>
            </p:cNvPr>
            <p:cNvGrpSpPr/>
            <p:nvPr/>
          </p:nvGrpSpPr>
          <p:grpSpPr>
            <a:xfrm>
              <a:off x="5699126" y="2528888"/>
              <a:ext cx="4873625" cy="3702050"/>
              <a:chExt cx="3070" cy="2332"/>
            </a:xfrm>
          </p:grpSpPr>
          <p:sp>
            <p:nvSpPr>
              <p:cNvPr id="10" name="未知">
                <a:extLst>
                  <a:ext uri="{FF2B5EF4-FFF2-40B4-BE49-F238E27FC236}">
                    <a16:creationId xmlns:a16="http://schemas.microsoft.com/office/drawing/2014/main" id="{F5D7FE92-C3DC-44B1-838B-0D46D62CBE61}"/>
                  </a:ext>
                </a:extLst>
              </p:cNvPr>
              <p:cNvSpPr/>
              <p:nvPr/>
            </p:nvSpPr>
            <p:spPr bwMode="auto">
              <a:xfrm>
                <a:off x="1446" y="0"/>
                <a:ext cx="684" cy="460"/>
              </a:xfrm>
              <a:custGeom>
                <a:gdLst>
                  <a:gd name="T0" fmla="*/ 0 w 684"/>
                  <a:gd name="T1" fmla="*/ 52 h 460"/>
                  <a:gd name="T2" fmla="*/ 240 w 684"/>
                  <a:gd name="T3" fmla="*/ 34 h 460"/>
                  <a:gd name="T4" fmla="*/ 404 w 684"/>
                  <a:gd name="T5" fmla="*/ 253 h 460"/>
                  <a:gd name="T6" fmla="*/ 595 w 684"/>
                  <a:gd name="T7" fmla="*/ 445 h 460"/>
                  <a:gd name="T8" fmla="*/ 684 w 684"/>
                  <a:gd name="T9" fmla="*/ 345 h 4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460">
                    <a:moveTo>
                      <a:pt x="0" y="52"/>
                    </a:moveTo>
                    <a:cubicBezTo>
                      <a:pt x="39" y="49"/>
                      <a:pt x="173" y="0"/>
                      <a:pt x="240" y="34"/>
                    </a:cubicBezTo>
                    <a:cubicBezTo>
                      <a:pt x="308" y="68"/>
                      <a:pt x="345" y="184"/>
                      <a:pt x="404" y="253"/>
                    </a:cubicBezTo>
                    <a:cubicBezTo>
                      <a:pt x="463" y="321"/>
                      <a:pt x="548" y="430"/>
                      <a:pt x="595" y="445"/>
                    </a:cubicBezTo>
                    <a:cubicBezTo>
                      <a:pt x="642" y="460"/>
                      <a:pt x="666" y="366"/>
                      <a:pt x="684" y="345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未知">
                <a:extLst>
                  <a:ext uri="{FF2B5EF4-FFF2-40B4-BE49-F238E27FC236}">
                    <a16:creationId xmlns:a16="http://schemas.microsoft.com/office/drawing/2014/main" id="{41103D71-7611-4E90-A514-D0AFC0CF4E17}"/>
                  </a:ext>
                </a:extLst>
              </p:cNvPr>
              <p:cNvSpPr/>
              <p:nvPr/>
            </p:nvSpPr>
            <p:spPr bwMode="auto">
              <a:xfrm>
                <a:off x="2541" y="339"/>
                <a:ext cx="529" cy="860"/>
              </a:xfrm>
              <a:custGeom>
                <a:gdLst>
                  <a:gd name="T0" fmla="*/ 0 w 529"/>
                  <a:gd name="T1" fmla="*/ 26 h 860"/>
                  <a:gd name="T2" fmla="*/ 243 w 529"/>
                  <a:gd name="T3" fmla="*/ 71 h 860"/>
                  <a:gd name="T4" fmla="*/ 487 w 529"/>
                  <a:gd name="T5" fmla="*/ 454 h 860"/>
                  <a:gd name="T6" fmla="*/ 496 w 529"/>
                  <a:gd name="T7" fmla="*/ 860 h 8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860">
                    <a:moveTo>
                      <a:pt x="0" y="26"/>
                    </a:moveTo>
                    <a:cubicBezTo>
                      <a:pt x="42" y="33"/>
                      <a:pt x="162" y="0"/>
                      <a:pt x="243" y="71"/>
                    </a:cubicBezTo>
                    <a:cubicBezTo>
                      <a:pt x="324" y="142"/>
                      <a:pt x="445" y="323"/>
                      <a:pt x="487" y="454"/>
                    </a:cubicBezTo>
                    <a:cubicBezTo>
                      <a:pt x="529" y="585"/>
                      <a:pt x="494" y="776"/>
                      <a:pt x="496" y="86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未知">
                <a:extLst>
                  <a:ext uri="{FF2B5EF4-FFF2-40B4-BE49-F238E27FC236}">
                    <a16:creationId xmlns:a16="http://schemas.microsoft.com/office/drawing/2014/main" id="{7FCDB48C-E8FC-485B-BC66-7F22A64A3B71}"/>
                  </a:ext>
                </a:extLst>
              </p:cNvPr>
              <p:cNvSpPr/>
              <p:nvPr/>
            </p:nvSpPr>
            <p:spPr bwMode="auto">
              <a:xfrm>
                <a:off x="1660" y="1299"/>
                <a:ext cx="593" cy="403"/>
              </a:xfrm>
              <a:custGeom>
                <a:gdLst>
                  <a:gd name="T0" fmla="*/ 0 w 593"/>
                  <a:gd name="T1" fmla="*/ 0 h 403"/>
                  <a:gd name="T2" fmla="*/ 200 w 593"/>
                  <a:gd name="T3" fmla="*/ 264 h 403"/>
                  <a:gd name="T4" fmla="*/ 334 w 593"/>
                  <a:gd name="T5" fmla="*/ 354 h 403"/>
                  <a:gd name="T6" fmla="*/ 558 w 593"/>
                  <a:gd name="T7" fmla="*/ 354 h 403"/>
                  <a:gd name="T8" fmla="*/ 545 w 593"/>
                  <a:gd name="T9" fmla="*/ 58 h 4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402">
                    <a:moveTo>
                      <a:pt x="0" y="0"/>
                    </a:moveTo>
                    <a:cubicBezTo>
                      <a:pt x="33" y="45"/>
                      <a:pt x="144" y="205"/>
                      <a:pt x="200" y="264"/>
                    </a:cubicBezTo>
                    <a:cubicBezTo>
                      <a:pt x="256" y="323"/>
                      <a:pt x="275" y="339"/>
                      <a:pt x="334" y="354"/>
                    </a:cubicBezTo>
                    <a:cubicBezTo>
                      <a:pt x="394" y="368"/>
                      <a:pt x="524" y="403"/>
                      <a:pt x="558" y="354"/>
                    </a:cubicBezTo>
                    <a:cubicBezTo>
                      <a:pt x="593" y="305"/>
                      <a:pt x="548" y="120"/>
                      <a:pt x="545" y="58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未知">
                <a:extLst>
                  <a:ext uri="{FF2B5EF4-FFF2-40B4-BE49-F238E27FC236}">
                    <a16:creationId xmlns:a16="http://schemas.microsoft.com/office/drawing/2014/main" id="{EF74A06E-9A63-4A1D-8B5D-58A8BCDF8223}"/>
                  </a:ext>
                </a:extLst>
              </p:cNvPr>
              <p:cNvSpPr/>
              <p:nvPr/>
            </p:nvSpPr>
            <p:spPr bwMode="auto">
              <a:xfrm>
                <a:off x="1534" y="1275"/>
                <a:ext cx="355" cy="1010"/>
              </a:xfrm>
              <a:custGeom>
                <a:gdLst>
                  <a:gd name="T0" fmla="*/ 0 w 355"/>
                  <a:gd name="T1" fmla="*/ 1010 h 1010"/>
                  <a:gd name="T2" fmla="*/ 213 w 355"/>
                  <a:gd name="T3" fmla="*/ 967 h 1010"/>
                  <a:gd name="T4" fmla="*/ 315 w 355"/>
                  <a:gd name="T5" fmla="*/ 777 h 1010"/>
                  <a:gd name="T6" fmla="*/ 322 w 355"/>
                  <a:gd name="T7" fmla="*/ 412 h 1010"/>
                  <a:gd name="T8" fmla="*/ 118 w 355"/>
                  <a:gd name="T9" fmla="*/ 0 h 10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010">
                    <a:moveTo>
                      <a:pt x="0" y="1010"/>
                    </a:moveTo>
                    <a:cubicBezTo>
                      <a:pt x="35" y="1004"/>
                      <a:pt x="160" y="1006"/>
                      <a:pt x="213" y="967"/>
                    </a:cubicBezTo>
                    <a:cubicBezTo>
                      <a:pt x="266" y="928"/>
                      <a:pt x="297" y="869"/>
                      <a:pt x="315" y="777"/>
                    </a:cubicBezTo>
                    <a:cubicBezTo>
                      <a:pt x="334" y="684"/>
                      <a:pt x="355" y="542"/>
                      <a:pt x="322" y="412"/>
                    </a:cubicBezTo>
                    <a:cubicBezTo>
                      <a:pt x="289" y="283"/>
                      <a:pt x="160" y="86"/>
                      <a:pt x="1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未知">
                <a:extLst>
                  <a:ext uri="{FF2B5EF4-FFF2-40B4-BE49-F238E27FC236}">
                    <a16:creationId xmlns:a16="http://schemas.microsoft.com/office/drawing/2014/main" id="{F8ECC901-ADED-448D-9C8E-F847DE6CF86D}"/>
                  </a:ext>
                </a:extLst>
              </p:cNvPr>
              <p:cNvSpPr/>
              <p:nvPr/>
            </p:nvSpPr>
            <p:spPr bwMode="auto">
              <a:xfrm>
                <a:off x="936" y="1304"/>
                <a:ext cx="274" cy="1028"/>
              </a:xfrm>
              <a:custGeom>
                <a:gdLst>
                  <a:gd name="T0" fmla="*/ 198 w 274"/>
                  <a:gd name="T1" fmla="*/ 0 h 1028"/>
                  <a:gd name="T2" fmla="*/ 58 w 274"/>
                  <a:gd name="T3" fmla="*/ 504 h 1028"/>
                  <a:gd name="T4" fmla="*/ 4 w 274"/>
                  <a:gd name="T5" fmla="*/ 770 h 1028"/>
                  <a:gd name="T6" fmla="*/ 80 w 274"/>
                  <a:gd name="T7" fmla="*/ 994 h 1028"/>
                  <a:gd name="T8" fmla="*/ 274 w 274"/>
                  <a:gd name="T9" fmla="*/ 974 h 10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028">
                    <a:moveTo>
                      <a:pt x="198" y="0"/>
                    </a:moveTo>
                    <a:cubicBezTo>
                      <a:pt x="175" y="84"/>
                      <a:pt x="90" y="376"/>
                      <a:pt x="58" y="504"/>
                    </a:cubicBezTo>
                    <a:cubicBezTo>
                      <a:pt x="26" y="632"/>
                      <a:pt x="0" y="688"/>
                      <a:pt x="4" y="770"/>
                    </a:cubicBezTo>
                    <a:cubicBezTo>
                      <a:pt x="8" y="852"/>
                      <a:pt x="35" y="960"/>
                      <a:pt x="80" y="994"/>
                    </a:cubicBezTo>
                    <a:cubicBezTo>
                      <a:pt x="125" y="1028"/>
                      <a:pt x="234" y="978"/>
                      <a:pt x="274" y="97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未知">
                <a:extLst>
                  <a:ext uri="{FF2B5EF4-FFF2-40B4-BE49-F238E27FC236}">
                    <a16:creationId xmlns:a16="http://schemas.microsoft.com/office/drawing/2014/main" id="{5BADF450-2999-4206-99B4-D6F2D009414D}"/>
                  </a:ext>
                </a:extLst>
              </p:cNvPr>
              <p:cNvSpPr/>
              <p:nvPr/>
            </p:nvSpPr>
            <p:spPr bwMode="auto">
              <a:xfrm>
                <a:off x="426" y="1292"/>
                <a:ext cx="718" cy="259"/>
              </a:xfrm>
              <a:custGeom>
                <a:gdLst>
                  <a:gd name="T0" fmla="*/ 0 w 718"/>
                  <a:gd name="T1" fmla="*/ 76 h 259"/>
                  <a:gd name="T2" fmla="*/ 109 w 718"/>
                  <a:gd name="T3" fmla="*/ 229 h 259"/>
                  <a:gd name="T4" fmla="*/ 307 w 718"/>
                  <a:gd name="T5" fmla="*/ 245 h 259"/>
                  <a:gd name="T6" fmla="*/ 467 w 718"/>
                  <a:gd name="T7" fmla="*/ 146 h 259"/>
                  <a:gd name="T8" fmla="*/ 718 w 718"/>
                  <a:gd name="T9" fmla="*/ 0 h 2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59">
                    <a:moveTo>
                      <a:pt x="0" y="76"/>
                    </a:moveTo>
                    <a:cubicBezTo>
                      <a:pt x="19" y="102"/>
                      <a:pt x="58" y="201"/>
                      <a:pt x="109" y="229"/>
                    </a:cubicBezTo>
                    <a:cubicBezTo>
                      <a:pt x="160" y="257"/>
                      <a:pt x="247" y="259"/>
                      <a:pt x="307" y="245"/>
                    </a:cubicBezTo>
                    <a:cubicBezTo>
                      <a:pt x="367" y="232"/>
                      <a:pt x="399" y="187"/>
                      <a:pt x="467" y="146"/>
                    </a:cubicBezTo>
                    <a:cubicBezTo>
                      <a:pt x="535" y="105"/>
                      <a:pt x="666" y="30"/>
                      <a:pt x="7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未知">
                <a:extLst>
                  <a:ext uri="{FF2B5EF4-FFF2-40B4-BE49-F238E27FC236}">
                    <a16:creationId xmlns:a16="http://schemas.microsoft.com/office/drawing/2014/main" id="{78C93C23-1551-44A0-9981-BCADB9D994BF}"/>
                  </a:ext>
                </a:extLst>
              </p:cNvPr>
              <p:cNvSpPr/>
              <p:nvPr/>
            </p:nvSpPr>
            <p:spPr bwMode="auto">
              <a:xfrm>
                <a:off x="0" y="56"/>
                <a:ext cx="994" cy="1343"/>
              </a:xfrm>
              <a:custGeom>
                <a:gdLst>
                  <a:gd name="T0" fmla="*/ 1030 w 1030"/>
                  <a:gd name="T1" fmla="*/ 33 h 1394"/>
                  <a:gd name="T2" fmla="*/ 891 w 1030"/>
                  <a:gd name="T3" fmla="*/ 39 h 1394"/>
                  <a:gd name="T4" fmla="*/ 428 w 1030"/>
                  <a:gd name="T5" fmla="*/ 265 h 1394"/>
                  <a:gd name="T6" fmla="*/ 57 w 1030"/>
                  <a:gd name="T7" fmla="*/ 695 h 1394"/>
                  <a:gd name="T8" fmla="*/ 85 w 1030"/>
                  <a:gd name="T9" fmla="*/ 1282 h 1394"/>
                  <a:gd name="T10" fmla="*/ 289 w 1030"/>
                  <a:gd name="T11" fmla="*/ 1364 h 13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0" h="1394">
                    <a:moveTo>
                      <a:pt x="1030" y="33"/>
                    </a:moveTo>
                    <a:cubicBezTo>
                      <a:pt x="1007" y="34"/>
                      <a:pt x="991" y="0"/>
                      <a:pt x="891" y="39"/>
                    </a:cubicBezTo>
                    <a:cubicBezTo>
                      <a:pt x="791" y="78"/>
                      <a:pt x="567" y="156"/>
                      <a:pt x="428" y="265"/>
                    </a:cubicBezTo>
                    <a:cubicBezTo>
                      <a:pt x="289" y="374"/>
                      <a:pt x="114" y="525"/>
                      <a:pt x="57" y="695"/>
                    </a:cubicBezTo>
                    <a:cubicBezTo>
                      <a:pt x="0" y="865"/>
                      <a:pt x="46" y="1170"/>
                      <a:pt x="85" y="1282"/>
                    </a:cubicBezTo>
                    <a:cubicBezTo>
                      <a:pt x="124" y="1394"/>
                      <a:pt x="247" y="1347"/>
                      <a:pt x="289" y="136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4" name="Picture 5" descr="H:\2\人教教参资源\九\图\小灯泡.JPG">
            <a:extLst>
              <a:ext uri="{FF2B5EF4-FFF2-40B4-BE49-F238E27FC236}">
                <a16:creationId xmlns:a16="http://schemas.microsoft.com/office/drawing/2014/main" id="{1A11D149-750D-4BFC-842F-636D63A5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7549" y="2515645"/>
            <a:ext cx="750520" cy="52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28B21CD2-ED69-4545-9529-7AF9C472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365" y="4636732"/>
            <a:ext cx="8820719" cy="12840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将上述实验中的定值电阻换成小灯泡，用同样的方法测定小灯泡的电阻。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11" name="Rectangle 15">
            <a:extLst>
              <a:ext uri="{FF2B5EF4-FFF2-40B4-BE49-F238E27FC236}">
                <a16:creationId xmlns:a16="http://schemas.microsoft.com/office/drawing/2014/main" id="{B749092A-D2E6-430B-8B28-5930BE1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2132856"/>
            <a:ext cx="8820719" cy="1930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多测几组数据，根据实验数据分别计算出小灯泡的电阻，</a:t>
            </a:r>
          </a:p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比较计算出的几个数值，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看看每次算出的电阻的大小相同吗？有什么变化规律吗？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1A8CD17-338E-4A8E-A7E3-E899C9B4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想想议议</a:t>
            </a:r>
          </a:p>
        </p:txBody>
      </p:sp>
    </p:spTree>
    <p:extLst>
      <p:ext uri="{BB962C8B-B14F-4D97-AF65-F5344CB8AC3E}">
        <p14:creationId xmlns:p14="http://schemas.microsoft.com/office/powerpoint/2010/main" val="293645843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11" name="Rectangle 15">
            <a:extLst>
              <a:ext uri="{FF2B5EF4-FFF2-40B4-BE49-F238E27FC236}">
                <a16:creationId xmlns:a16="http://schemas.microsoft.com/office/drawing/2014/main" id="{B749092A-D2E6-430B-8B28-5930BE1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2132856"/>
            <a:ext cx="8820719" cy="1454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通过测量发现灯泡的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不是固定不变的，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随着灯泡两端的电压的变化而变化。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1A8CD17-338E-4A8E-A7E3-E899C9B4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想想议议</a:t>
            </a:r>
          </a:p>
        </p:txBody>
      </p:sp>
    </p:spTree>
    <p:extLst>
      <p:ext uri="{BB962C8B-B14F-4D97-AF65-F5344CB8AC3E}">
        <p14:creationId xmlns:p14="http://schemas.microsoft.com/office/powerpoint/2010/main" val="40756060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B32AB24-4820-40DC-87D3-1746ADF0BA15}"/>
              </a:ext>
            </a:extLst>
          </p:cNvPr>
          <p:cNvGrpSpPr/>
          <p:nvPr/>
        </p:nvGrpSpPr>
        <p:grpSpPr>
          <a:xfrm>
            <a:off x="6302159" y="1937979"/>
            <a:ext cx="3735411" cy="3167083"/>
            <a:chOff x="5340351" y="2322513"/>
            <a:chExt cx="4956174" cy="4202112"/>
          </a:xfrm>
        </p:grpSpPr>
        <p:grpSp>
          <p:nvGrpSpPr>
            <p:cNvPr id="28674" name="Group 2">
              <a:extLst>
                <a:ext uri="{FF2B5EF4-FFF2-40B4-BE49-F238E27FC236}">
                  <a16:creationId xmlns:a16="http://schemas.microsoft.com/office/drawing/2014/main" id="{3E1380D5-7572-4D0E-8BAF-B43A16376F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4813" y="2322513"/>
              <a:ext cx="4811712" cy="4202112"/>
              <a:chExt cx="3031" cy="2647"/>
            </a:xfrm>
          </p:grpSpPr>
          <p:pic>
            <p:nvPicPr>
              <p:cNvPr id="28675" name="Picture 5" descr="H:\2\人教教参资源\九\图\小灯泡.JPG">
                <a:extLst>
                  <a:ext uri="{FF2B5EF4-FFF2-40B4-BE49-F238E27FC236}">
                    <a16:creationId xmlns:a16="http://schemas.microsoft.com/office/drawing/2014/main" id="{32E584A2-D0DF-4245-BF65-C655098519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54" y="1044"/>
                <a:ext cx="862" cy="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676" name="Group 4">
                <a:extLst>
                  <a:ext uri="{FF2B5EF4-FFF2-40B4-BE49-F238E27FC236}">
                    <a16:creationId xmlns:a16="http://schemas.microsoft.com/office/drawing/2014/main" id="{E46ABA16-60F1-4537-9A8B-45727CEC312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3031" cy="2647"/>
                <a:chExt cx="3031" cy="2647"/>
              </a:xfrm>
            </p:grpSpPr>
            <p:pic>
              <p:nvPicPr>
                <p:cNvPr id="28677" name="Picture 5" descr="无标题">
                  <a:extLst>
                    <a:ext uri="{FF2B5EF4-FFF2-40B4-BE49-F238E27FC236}">
                      <a16:creationId xmlns:a16="http://schemas.microsoft.com/office/drawing/2014/main" id="{98F72F0A-8A53-423C-884F-BA7DC0CF53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0" y="1204"/>
                  <a:ext cx="1161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78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BE8D3992-9211-4121-B639-8E80EDE542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9" y="183"/>
                  <a:ext cx="720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79" name="Picture 6" descr="H:\2\人教教参资源\九\图\电流表.JPG">
                  <a:extLst>
                    <a:ext uri="{FF2B5EF4-FFF2-40B4-BE49-F238E27FC236}">
                      <a16:creationId xmlns:a16="http://schemas.microsoft.com/office/drawing/2014/main" id="{DF483380-A0C5-48C2-BB8E-B5A8609BF6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920"/>
                  <a:ext cx="670" cy="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80" name="Picture 7" descr="H:\2\人教教参资源\九\图\电压表.JPG">
                  <a:extLst>
                    <a:ext uri="{FF2B5EF4-FFF2-40B4-BE49-F238E27FC236}">
                      <a16:creationId xmlns:a16="http://schemas.microsoft.com/office/drawing/2014/main" id="{A9CDD187-0C4F-40CB-9528-8E4302FBB3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05" y="1827"/>
                  <a:ext cx="807" cy="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81" name="Picture 14" descr="H:\2\人教教参资源\九\图\蓄电池.jpg">
                  <a:extLst>
                    <a:ext uri="{FF2B5EF4-FFF2-40B4-BE49-F238E27FC236}">
                      <a16:creationId xmlns:a16="http://schemas.microsoft.com/office/drawing/2014/main" id="{97263F65-2644-4221-880C-11FA5EC068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30" y="0"/>
                  <a:ext cx="984" cy="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8682" name="Group 10">
              <a:extLst>
                <a:ext uri="{FF2B5EF4-FFF2-40B4-BE49-F238E27FC236}">
                  <a16:creationId xmlns:a16="http://schemas.microsoft.com/office/drawing/2014/main" id="{3D029FD4-A902-4899-94A3-6BF1D6F8F182}"/>
                </a:ext>
              </a:extLst>
            </p:cNvPr>
            <p:cNvGrpSpPr/>
            <p:nvPr/>
          </p:nvGrpSpPr>
          <p:grpSpPr>
            <a:xfrm>
              <a:off x="5340351" y="2574925"/>
              <a:ext cx="4873625" cy="3702050"/>
              <a:chExt cx="3070" cy="2332"/>
            </a:xfrm>
          </p:grpSpPr>
          <p:sp>
            <p:nvSpPr>
              <p:cNvPr id="28683" name="未知">
                <a:extLst>
                  <a:ext uri="{FF2B5EF4-FFF2-40B4-BE49-F238E27FC236}">
                    <a16:creationId xmlns:a16="http://schemas.microsoft.com/office/drawing/2014/main" id="{5CD2CC9B-23B9-4394-9B9F-2531E1813AFE}"/>
                  </a:ext>
                </a:extLst>
              </p:cNvPr>
              <p:cNvSpPr/>
              <p:nvPr/>
            </p:nvSpPr>
            <p:spPr bwMode="auto">
              <a:xfrm>
                <a:off x="1446" y="0"/>
                <a:ext cx="684" cy="460"/>
              </a:xfrm>
              <a:custGeom>
                <a:gdLst>
                  <a:gd name="T0" fmla="*/ 0 w 684"/>
                  <a:gd name="T1" fmla="*/ 52 h 460"/>
                  <a:gd name="T2" fmla="*/ 240 w 684"/>
                  <a:gd name="T3" fmla="*/ 34 h 460"/>
                  <a:gd name="T4" fmla="*/ 404 w 684"/>
                  <a:gd name="T5" fmla="*/ 253 h 460"/>
                  <a:gd name="T6" fmla="*/ 595 w 684"/>
                  <a:gd name="T7" fmla="*/ 445 h 460"/>
                  <a:gd name="T8" fmla="*/ 684 w 684"/>
                  <a:gd name="T9" fmla="*/ 345 h 4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460">
                    <a:moveTo>
                      <a:pt x="0" y="52"/>
                    </a:moveTo>
                    <a:cubicBezTo>
                      <a:pt x="39" y="49"/>
                      <a:pt x="173" y="0"/>
                      <a:pt x="240" y="34"/>
                    </a:cubicBezTo>
                    <a:cubicBezTo>
                      <a:pt x="308" y="68"/>
                      <a:pt x="345" y="184"/>
                      <a:pt x="404" y="253"/>
                    </a:cubicBezTo>
                    <a:cubicBezTo>
                      <a:pt x="463" y="321"/>
                      <a:pt x="548" y="430"/>
                      <a:pt x="595" y="445"/>
                    </a:cubicBezTo>
                    <a:cubicBezTo>
                      <a:pt x="642" y="460"/>
                      <a:pt x="666" y="366"/>
                      <a:pt x="684" y="345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4" name="未知">
                <a:extLst>
                  <a:ext uri="{FF2B5EF4-FFF2-40B4-BE49-F238E27FC236}">
                    <a16:creationId xmlns:a16="http://schemas.microsoft.com/office/drawing/2014/main" id="{9D3A836F-5D71-4D80-90FE-8DCFC6F64217}"/>
                  </a:ext>
                </a:extLst>
              </p:cNvPr>
              <p:cNvSpPr/>
              <p:nvPr/>
            </p:nvSpPr>
            <p:spPr bwMode="auto">
              <a:xfrm>
                <a:off x="2541" y="339"/>
                <a:ext cx="529" cy="860"/>
              </a:xfrm>
              <a:custGeom>
                <a:gdLst>
                  <a:gd name="T0" fmla="*/ 0 w 529"/>
                  <a:gd name="T1" fmla="*/ 26 h 860"/>
                  <a:gd name="T2" fmla="*/ 243 w 529"/>
                  <a:gd name="T3" fmla="*/ 71 h 860"/>
                  <a:gd name="T4" fmla="*/ 487 w 529"/>
                  <a:gd name="T5" fmla="*/ 454 h 860"/>
                  <a:gd name="T6" fmla="*/ 496 w 529"/>
                  <a:gd name="T7" fmla="*/ 860 h 8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860">
                    <a:moveTo>
                      <a:pt x="0" y="26"/>
                    </a:moveTo>
                    <a:cubicBezTo>
                      <a:pt x="42" y="33"/>
                      <a:pt x="162" y="0"/>
                      <a:pt x="243" y="71"/>
                    </a:cubicBezTo>
                    <a:cubicBezTo>
                      <a:pt x="324" y="142"/>
                      <a:pt x="445" y="323"/>
                      <a:pt x="487" y="454"/>
                    </a:cubicBezTo>
                    <a:cubicBezTo>
                      <a:pt x="529" y="585"/>
                      <a:pt x="494" y="776"/>
                      <a:pt x="496" y="86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5" name="未知">
                <a:extLst>
                  <a:ext uri="{FF2B5EF4-FFF2-40B4-BE49-F238E27FC236}">
                    <a16:creationId xmlns:a16="http://schemas.microsoft.com/office/drawing/2014/main" id="{34CDF87E-2E93-4BA0-ADB9-FAED8406E5BC}"/>
                  </a:ext>
                </a:extLst>
              </p:cNvPr>
              <p:cNvSpPr/>
              <p:nvPr/>
            </p:nvSpPr>
            <p:spPr bwMode="auto">
              <a:xfrm>
                <a:off x="1660" y="1299"/>
                <a:ext cx="593" cy="403"/>
              </a:xfrm>
              <a:custGeom>
                <a:gdLst>
                  <a:gd name="T0" fmla="*/ 0 w 593"/>
                  <a:gd name="T1" fmla="*/ 0 h 403"/>
                  <a:gd name="T2" fmla="*/ 200 w 593"/>
                  <a:gd name="T3" fmla="*/ 264 h 403"/>
                  <a:gd name="T4" fmla="*/ 334 w 593"/>
                  <a:gd name="T5" fmla="*/ 354 h 403"/>
                  <a:gd name="T6" fmla="*/ 558 w 593"/>
                  <a:gd name="T7" fmla="*/ 354 h 403"/>
                  <a:gd name="T8" fmla="*/ 545 w 593"/>
                  <a:gd name="T9" fmla="*/ 58 h 4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402">
                    <a:moveTo>
                      <a:pt x="0" y="0"/>
                    </a:moveTo>
                    <a:cubicBezTo>
                      <a:pt x="33" y="45"/>
                      <a:pt x="144" y="205"/>
                      <a:pt x="200" y="264"/>
                    </a:cubicBezTo>
                    <a:cubicBezTo>
                      <a:pt x="256" y="323"/>
                      <a:pt x="275" y="339"/>
                      <a:pt x="334" y="354"/>
                    </a:cubicBezTo>
                    <a:cubicBezTo>
                      <a:pt x="394" y="368"/>
                      <a:pt x="524" y="403"/>
                      <a:pt x="558" y="354"/>
                    </a:cubicBezTo>
                    <a:cubicBezTo>
                      <a:pt x="593" y="305"/>
                      <a:pt x="548" y="120"/>
                      <a:pt x="545" y="58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6" name="未知">
                <a:extLst>
                  <a:ext uri="{FF2B5EF4-FFF2-40B4-BE49-F238E27FC236}">
                    <a16:creationId xmlns:a16="http://schemas.microsoft.com/office/drawing/2014/main" id="{29C7ED1E-7C15-477A-A14E-978A0BC53A22}"/>
                  </a:ext>
                </a:extLst>
              </p:cNvPr>
              <p:cNvSpPr/>
              <p:nvPr/>
            </p:nvSpPr>
            <p:spPr bwMode="auto">
              <a:xfrm>
                <a:off x="1534" y="1275"/>
                <a:ext cx="355" cy="1010"/>
              </a:xfrm>
              <a:custGeom>
                <a:gdLst>
                  <a:gd name="T0" fmla="*/ 0 w 355"/>
                  <a:gd name="T1" fmla="*/ 1010 h 1010"/>
                  <a:gd name="T2" fmla="*/ 213 w 355"/>
                  <a:gd name="T3" fmla="*/ 967 h 1010"/>
                  <a:gd name="T4" fmla="*/ 315 w 355"/>
                  <a:gd name="T5" fmla="*/ 777 h 1010"/>
                  <a:gd name="T6" fmla="*/ 322 w 355"/>
                  <a:gd name="T7" fmla="*/ 412 h 1010"/>
                  <a:gd name="T8" fmla="*/ 118 w 355"/>
                  <a:gd name="T9" fmla="*/ 0 h 10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010">
                    <a:moveTo>
                      <a:pt x="0" y="1010"/>
                    </a:moveTo>
                    <a:cubicBezTo>
                      <a:pt x="35" y="1004"/>
                      <a:pt x="160" y="1006"/>
                      <a:pt x="213" y="967"/>
                    </a:cubicBezTo>
                    <a:cubicBezTo>
                      <a:pt x="266" y="928"/>
                      <a:pt x="297" y="869"/>
                      <a:pt x="315" y="777"/>
                    </a:cubicBezTo>
                    <a:cubicBezTo>
                      <a:pt x="334" y="684"/>
                      <a:pt x="355" y="542"/>
                      <a:pt x="322" y="412"/>
                    </a:cubicBezTo>
                    <a:cubicBezTo>
                      <a:pt x="289" y="283"/>
                      <a:pt x="160" y="86"/>
                      <a:pt x="1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7" name="未知">
                <a:extLst>
                  <a:ext uri="{FF2B5EF4-FFF2-40B4-BE49-F238E27FC236}">
                    <a16:creationId xmlns:a16="http://schemas.microsoft.com/office/drawing/2014/main" id="{8F02C05C-0480-4F98-9B84-D0E800B1A2EC}"/>
                  </a:ext>
                </a:extLst>
              </p:cNvPr>
              <p:cNvSpPr/>
              <p:nvPr/>
            </p:nvSpPr>
            <p:spPr bwMode="auto">
              <a:xfrm>
                <a:off x="936" y="1304"/>
                <a:ext cx="274" cy="1028"/>
              </a:xfrm>
              <a:custGeom>
                <a:gdLst>
                  <a:gd name="T0" fmla="*/ 198 w 274"/>
                  <a:gd name="T1" fmla="*/ 0 h 1028"/>
                  <a:gd name="T2" fmla="*/ 58 w 274"/>
                  <a:gd name="T3" fmla="*/ 504 h 1028"/>
                  <a:gd name="T4" fmla="*/ 4 w 274"/>
                  <a:gd name="T5" fmla="*/ 770 h 1028"/>
                  <a:gd name="T6" fmla="*/ 80 w 274"/>
                  <a:gd name="T7" fmla="*/ 994 h 1028"/>
                  <a:gd name="T8" fmla="*/ 274 w 274"/>
                  <a:gd name="T9" fmla="*/ 974 h 10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028">
                    <a:moveTo>
                      <a:pt x="198" y="0"/>
                    </a:moveTo>
                    <a:cubicBezTo>
                      <a:pt x="175" y="84"/>
                      <a:pt x="90" y="376"/>
                      <a:pt x="58" y="504"/>
                    </a:cubicBezTo>
                    <a:cubicBezTo>
                      <a:pt x="26" y="632"/>
                      <a:pt x="0" y="688"/>
                      <a:pt x="4" y="770"/>
                    </a:cubicBezTo>
                    <a:cubicBezTo>
                      <a:pt x="8" y="852"/>
                      <a:pt x="35" y="960"/>
                      <a:pt x="80" y="994"/>
                    </a:cubicBezTo>
                    <a:cubicBezTo>
                      <a:pt x="125" y="1028"/>
                      <a:pt x="234" y="978"/>
                      <a:pt x="274" y="97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8" name="未知">
                <a:extLst>
                  <a:ext uri="{FF2B5EF4-FFF2-40B4-BE49-F238E27FC236}">
                    <a16:creationId xmlns:a16="http://schemas.microsoft.com/office/drawing/2014/main" id="{DCF8A327-7FF2-451F-B852-8E732913597A}"/>
                  </a:ext>
                </a:extLst>
              </p:cNvPr>
              <p:cNvSpPr/>
              <p:nvPr/>
            </p:nvSpPr>
            <p:spPr bwMode="auto">
              <a:xfrm>
                <a:off x="426" y="1292"/>
                <a:ext cx="718" cy="259"/>
              </a:xfrm>
              <a:custGeom>
                <a:gdLst>
                  <a:gd name="T0" fmla="*/ 0 w 718"/>
                  <a:gd name="T1" fmla="*/ 76 h 259"/>
                  <a:gd name="T2" fmla="*/ 109 w 718"/>
                  <a:gd name="T3" fmla="*/ 229 h 259"/>
                  <a:gd name="T4" fmla="*/ 307 w 718"/>
                  <a:gd name="T5" fmla="*/ 245 h 259"/>
                  <a:gd name="T6" fmla="*/ 467 w 718"/>
                  <a:gd name="T7" fmla="*/ 146 h 259"/>
                  <a:gd name="T8" fmla="*/ 718 w 718"/>
                  <a:gd name="T9" fmla="*/ 0 h 2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59">
                    <a:moveTo>
                      <a:pt x="0" y="76"/>
                    </a:moveTo>
                    <a:cubicBezTo>
                      <a:pt x="19" y="102"/>
                      <a:pt x="58" y="201"/>
                      <a:pt x="109" y="229"/>
                    </a:cubicBezTo>
                    <a:cubicBezTo>
                      <a:pt x="160" y="257"/>
                      <a:pt x="247" y="259"/>
                      <a:pt x="307" y="245"/>
                    </a:cubicBezTo>
                    <a:cubicBezTo>
                      <a:pt x="367" y="232"/>
                      <a:pt x="399" y="187"/>
                      <a:pt x="467" y="146"/>
                    </a:cubicBezTo>
                    <a:cubicBezTo>
                      <a:pt x="535" y="105"/>
                      <a:pt x="666" y="30"/>
                      <a:pt x="7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9" name="未知">
                <a:extLst>
                  <a:ext uri="{FF2B5EF4-FFF2-40B4-BE49-F238E27FC236}">
                    <a16:creationId xmlns:a16="http://schemas.microsoft.com/office/drawing/2014/main" id="{317AE142-69B3-4828-816B-2C174EC55107}"/>
                  </a:ext>
                </a:extLst>
              </p:cNvPr>
              <p:cNvSpPr/>
              <p:nvPr/>
            </p:nvSpPr>
            <p:spPr bwMode="auto">
              <a:xfrm>
                <a:off x="0" y="56"/>
                <a:ext cx="994" cy="1343"/>
              </a:xfrm>
              <a:custGeom>
                <a:gdLst>
                  <a:gd name="T0" fmla="*/ 1030 w 1030"/>
                  <a:gd name="T1" fmla="*/ 33 h 1394"/>
                  <a:gd name="T2" fmla="*/ 891 w 1030"/>
                  <a:gd name="T3" fmla="*/ 39 h 1394"/>
                  <a:gd name="T4" fmla="*/ 428 w 1030"/>
                  <a:gd name="T5" fmla="*/ 265 h 1394"/>
                  <a:gd name="T6" fmla="*/ 57 w 1030"/>
                  <a:gd name="T7" fmla="*/ 695 h 1394"/>
                  <a:gd name="T8" fmla="*/ 85 w 1030"/>
                  <a:gd name="T9" fmla="*/ 1282 h 1394"/>
                  <a:gd name="T10" fmla="*/ 289 w 1030"/>
                  <a:gd name="T11" fmla="*/ 1364 h 13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0" h="1394">
                    <a:moveTo>
                      <a:pt x="1030" y="33"/>
                    </a:moveTo>
                    <a:cubicBezTo>
                      <a:pt x="1007" y="34"/>
                      <a:pt x="991" y="0"/>
                      <a:pt x="891" y="39"/>
                    </a:cubicBezTo>
                    <a:cubicBezTo>
                      <a:pt x="791" y="78"/>
                      <a:pt x="567" y="156"/>
                      <a:pt x="428" y="265"/>
                    </a:cubicBezTo>
                    <a:cubicBezTo>
                      <a:pt x="289" y="374"/>
                      <a:pt x="114" y="525"/>
                      <a:pt x="57" y="695"/>
                    </a:cubicBezTo>
                    <a:cubicBezTo>
                      <a:pt x="0" y="865"/>
                      <a:pt x="46" y="1170"/>
                      <a:pt x="85" y="1282"/>
                    </a:cubicBezTo>
                    <a:cubicBezTo>
                      <a:pt x="124" y="1394"/>
                      <a:pt x="247" y="1347"/>
                      <a:pt x="289" y="136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8693" name="Group 21">
            <a:extLst>
              <a:ext uri="{FF2B5EF4-FFF2-40B4-BE49-F238E27FC236}">
                <a16:creationId xmlns:a16="http://schemas.microsoft.com/office/drawing/2014/main" id="{D765E3EF-86B5-4C4F-A22B-E61C65EF1D5F}"/>
              </a:ext>
            </a:extLst>
          </p:cNvPr>
          <p:cNvGrpSpPr/>
          <p:nvPr/>
        </p:nvGrpSpPr>
        <p:grpSpPr>
          <a:xfrm>
            <a:off x="2173807" y="2488360"/>
            <a:ext cx="2970212" cy="2590800"/>
            <a:chExt cx="1871" cy="1632"/>
          </a:xfrm>
        </p:grpSpPr>
        <p:sp>
          <p:nvSpPr>
            <p:cNvPr id="28694" name="Rectangle 22">
              <a:extLst>
                <a:ext uri="{FF2B5EF4-FFF2-40B4-BE49-F238E27FC236}">
                  <a16:creationId xmlns:a16="http://schemas.microsoft.com/office/drawing/2014/main" id="{22FC650E-3B3E-4641-8FBE-B62D20E54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" y="153"/>
              <a:ext cx="1585" cy="81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695" name="Group 23">
              <a:extLst>
                <a:ext uri="{FF2B5EF4-FFF2-40B4-BE49-F238E27FC236}">
                  <a16:creationId xmlns:a16="http://schemas.microsoft.com/office/drawing/2014/main" id="{671F74BB-ABD7-4181-AADB-0749857C801F}"/>
                </a:ext>
              </a:extLst>
            </p:cNvPr>
            <p:cNvGrpSpPr/>
            <p:nvPr/>
          </p:nvGrpSpPr>
          <p:grpSpPr>
            <a:xfrm>
              <a:off x="679" y="0"/>
              <a:ext cx="75" cy="305"/>
              <a:chExt cx="85" cy="340"/>
            </a:xfrm>
          </p:grpSpPr>
          <p:sp>
            <p:nvSpPr>
              <p:cNvPr id="28696" name="Rectangle 19">
                <a:extLst>
                  <a:ext uri="{FF2B5EF4-FFF2-40B4-BE49-F238E27FC236}">
                    <a16:creationId xmlns:a16="http://schemas.microsoft.com/office/drawing/2014/main" id="{59EC58E4-67C4-4AD4-B382-6A4F91DD3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697" name="Line 20">
                <a:extLst>
                  <a:ext uri="{FF2B5EF4-FFF2-40B4-BE49-F238E27FC236}">
                    <a16:creationId xmlns:a16="http://schemas.microsoft.com/office/drawing/2014/main" id="{DBEA7C79-17F0-4A58-BC95-ED3314EE8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8" name="Line 21">
                <a:extLst>
                  <a:ext uri="{FF2B5EF4-FFF2-40B4-BE49-F238E27FC236}">
                    <a16:creationId xmlns:a16="http://schemas.microsoft.com/office/drawing/2014/main" id="{07048580-4A0E-47C5-B3A3-2443D8B14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699" name="Group 27">
              <a:extLst>
                <a:ext uri="{FF2B5EF4-FFF2-40B4-BE49-F238E27FC236}">
                  <a16:creationId xmlns:a16="http://schemas.microsoft.com/office/drawing/2014/main" id="{52ADD9EC-2238-47D9-8B31-DEEBFA33E63D}"/>
                </a:ext>
              </a:extLst>
            </p:cNvPr>
            <p:cNvGrpSpPr/>
            <p:nvPr/>
          </p:nvGrpSpPr>
          <p:grpSpPr>
            <a:xfrm>
              <a:off x="1258" y="76"/>
              <a:ext cx="252" cy="153"/>
              <a:chExt cx="256" cy="142"/>
            </a:xfrm>
          </p:grpSpPr>
          <p:sp>
            <p:nvSpPr>
              <p:cNvPr id="28700" name="Rectangle 15">
                <a:extLst>
                  <a:ext uri="{FF2B5EF4-FFF2-40B4-BE49-F238E27FC236}">
                    <a16:creationId xmlns:a16="http://schemas.microsoft.com/office/drawing/2014/main" id="{21540117-67A5-4022-9F01-90B92D4B8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701" name="Line 16">
                <a:extLst>
                  <a:ext uri="{FF2B5EF4-FFF2-40B4-BE49-F238E27FC236}">
                    <a16:creationId xmlns:a16="http://schemas.microsoft.com/office/drawing/2014/main" id="{5BEF4124-0EC3-46B7-8806-9F949EBD0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2" name="Oval 17">
                <a:extLst>
                  <a:ext uri="{FF2B5EF4-FFF2-40B4-BE49-F238E27FC236}">
                    <a16:creationId xmlns:a16="http://schemas.microsoft.com/office/drawing/2014/main" id="{9F77AB05-EEC9-4AC4-A59E-AAD3C5068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8703" name="Group 31">
              <a:extLst>
                <a:ext uri="{FF2B5EF4-FFF2-40B4-BE49-F238E27FC236}">
                  <a16:creationId xmlns:a16="http://schemas.microsoft.com/office/drawing/2014/main" id="{34F8B494-C630-4FE9-A3EC-9F00ABA79F11}"/>
                </a:ext>
              </a:extLst>
            </p:cNvPr>
            <p:cNvGrpSpPr/>
            <p:nvPr/>
          </p:nvGrpSpPr>
          <p:grpSpPr>
            <a:xfrm>
              <a:off x="1301" y="728"/>
              <a:ext cx="570" cy="296"/>
              <a:chExt cx="726" cy="363"/>
            </a:xfrm>
          </p:grpSpPr>
          <p:sp>
            <p:nvSpPr>
              <p:cNvPr id="28704" name="Rectangle 181">
                <a:extLst>
                  <a:ext uri="{FF2B5EF4-FFF2-40B4-BE49-F238E27FC236}">
                    <a16:creationId xmlns:a16="http://schemas.microsoft.com/office/drawing/2014/main" id="{01AD2CC2-60D4-427A-9185-43010186D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705" name="Line 182">
                <a:extLst>
                  <a:ext uri="{FF2B5EF4-FFF2-40B4-BE49-F238E27FC236}">
                    <a16:creationId xmlns:a16="http://schemas.microsoft.com/office/drawing/2014/main" id="{DB2B8719-6EFA-46E8-A898-1F21A938B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6" name="Line 183">
                <a:extLst>
                  <a:ext uri="{FF2B5EF4-FFF2-40B4-BE49-F238E27FC236}">
                    <a16:creationId xmlns:a16="http://schemas.microsoft.com/office/drawing/2014/main" id="{2AAA0802-25F0-45F9-AF47-028D48996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7" name="Rectangle 184">
                <a:extLst>
                  <a:ext uri="{FF2B5EF4-FFF2-40B4-BE49-F238E27FC236}">
                    <a16:creationId xmlns:a16="http://schemas.microsoft.com/office/drawing/2014/main" id="{66C84105-E0BE-480D-A18E-5E6FB9736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8708" name="Group 36">
              <a:extLst>
                <a:ext uri="{FF2B5EF4-FFF2-40B4-BE49-F238E27FC236}">
                  <a16:creationId xmlns:a16="http://schemas.microsoft.com/office/drawing/2014/main" id="{51B891E7-7811-4CCF-B574-0F4CF04BDD4A}"/>
                </a:ext>
              </a:extLst>
            </p:cNvPr>
            <p:cNvGrpSpPr/>
            <p:nvPr/>
          </p:nvGrpSpPr>
          <p:grpSpPr>
            <a:xfrm>
              <a:off x="0" y="296"/>
              <a:ext cx="272" cy="327"/>
              <a:chExt cx="284" cy="344"/>
            </a:xfrm>
          </p:grpSpPr>
          <p:sp>
            <p:nvSpPr>
              <p:cNvPr id="28709" name="Oval 197">
                <a:extLst>
                  <a:ext uri="{FF2B5EF4-FFF2-40B4-BE49-F238E27FC236}">
                    <a16:creationId xmlns:a16="http://schemas.microsoft.com/office/drawing/2014/main" id="{126DE251-83F6-4882-AF46-BA87B609C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710" name="Text Box 198">
                <a:extLst>
                  <a:ext uri="{FF2B5EF4-FFF2-40B4-BE49-F238E27FC236}">
                    <a16:creationId xmlns:a16="http://schemas.microsoft.com/office/drawing/2014/main" id="{A2C45792-BA20-427F-8EC9-22FA94736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28711" name="Group 39">
              <a:extLst>
                <a:ext uri="{FF2B5EF4-FFF2-40B4-BE49-F238E27FC236}">
                  <a16:creationId xmlns:a16="http://schemas.microsoft.com/office/drawing/2014/main" id="{FB654868-C969-489B-B85E-B72A13F40DAA}"/>
                </a:ext>
              </a:extLst>
            </p:cNvPr>
            <p:cNvGrpSpPr/>
            <p:nvPr/>
          </p:nvGrpSpPr>
          <p:grpSpPr>
            <a:xfrm flipV="1">
              <a:off x="151" y="967"/>
              <a:ext cx="931" cy="483"/>
              <a:chExt cx="1049" cy="538"/>
            </a:xfrm>
          </p:grpSpPr>
          <p:sp>
            <p:nvSpPr>
              <p:cNvPr id="28712" name="Line 7">
                <a:extLst>
                  <a:ext uri="{FF2B5EF4-FFF2-40B4-BE49-F238E27FC236}">
                    <a16:creationId xmlns:a16="http://schemas.microsoft.com/office/drawing/2014/main" id="{78268407-DA4E-446C-A570-D7414CA68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3" name="Line 8">
                <a:extLst>
                  <a:ext uri="{FF2B5EF4-FFF2-40B4-BE49-F238E27FC236}">
                    <a16:creationId xmlns:a16="http://schemas.microsoft.com/office/drawing/2014/main" id="{C0E800E7-7B27-47D0-9355-7C6C67EC9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4" name="Line 9">
                <a:extLst>
                  <a:ext uri="{FF2B5EF4-FFF2-40B4-BE49-F238E27FC236}">
                    <a16:creationId xmlns:a16="http://schemas.microsoft.com/office/drawing/2014/main" id="{7B15ABF8-DCAE-428E-A3CD-6B06C1BCF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715" name="Group 43">
              <a:extLst>
                <a:ext uri="{FF2B5EF4-FFF2-40B4-BE49-F238E27FC236}">
                  <a16:creationId xmlns:a16="http://schemas.microsoft.com/office/drawing/2014/main" id="{E55D761F-9DE7-474B-A460-289DA852CF3D}"/>
                </a:ext>
              </a:extLst>
            </p:cNvPr>
            <p:cNvGrpSpPr/>
            <p:nvPr/>
          </p:nvGrpSpPr>
          <p:grpSpPr>
            <a:xfrm>
              <a:off x="488" y="1305"/>
              <a:ext cx="271" cy="327"/>
              <a:chExt cx="284" cy="344"/>
            </a:xfrm>
          </p:grpSpPr>
          <p:sp>
            <p:nvSpPr>
              <p:cNvPr id="28716" name="Oval 190">
                <a:extLst>
                  <a:ext uri="{FF2B5EF4-FFF2-40B4-BE49-F238E27FC236}">
                    <a16:creationId xmlns:a16="http://schemas.microsoft.com/office/drawing/2014/main" id="{5C798251-9430-4C9B-BA88-DA4A4F403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717" name="Text Box 191">
                <a:extLst>
                  <a:ext uri="{FF2B5EF4-FFF2-40B4-BE49-F238E27FC236}">
                    <a16:creationId xmlns:a16="http://schemas.microsoft.com/office/drawing/2014/main" id="{24A1FE58-103C-4C6E-9C4B-483D4540B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28718" name="Text Box 4">
              <a:extLst>
                <a:ext uri="{FF2B5EF4-FFF2-40B4-BE49-F238E27FC236}">
                  <a16:creationId xmlns:a16="http://schemas.microsoft.com/office/drawing/2014/main" id="{055C716F-84FA-4223-AFE7-6D4404C5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" y="536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8719" name="Text Box 4">
              <a:extLst>
                <a:ext uri="{FF2B5EF4-FFF2-40B4-BE49-F238E27FC236}">
                  <a16:creationId xmlns:a16="http://schemas.microsoft.com/office/drawing/2014/main" id="{5D75BE4A-6283-4CA2-91A6-1C5FF2AA6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1067"/>
              <a:ext cx="23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endParaRPr lang="en-US" altLang="zh-CN" sz="2800" b="1" i="1"/>
            </a:p>
          </p:txBody>
        </p:sp>
        <p:sp>
          <p:nvSpPr>
            <p:cNvPr id="28720" name="Text Box 116">
              <a:extLst>
                <a:ext uri="{FF2B5EF4-FFF2-40B4-BE49-F238E27FC236}">
                  <a16:creationId xmlns:a16="http://schemas.microsoft.com/office/drawing/2014/main" id="{ACD218FC-B743-4C40-BAD8-D3599CD17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" y="189"/>
              <a:ext cx="21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8721" name="AutoShape 49">
              <a:extLst>
                <a:ext uri="{FF2B5EF4-FFF2-40B4-BE49-F238E27FC236}">
                  <a16:creationId xmlns:a16="http://schemas.microsoft.com/office/drawing/2014/main" id="{4BEE909A-D386-4B1F-AFF7-1CCAC53B8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817"/>
              <a:ext cx="295" cy="295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3E2CB95-D13B-4DC3-AFD5-FBB17F3C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想想议议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9DB81B47-87B6-450E-9BAE-8070C4FCC47D}"/>
              </a:ext>
            </a:extLst>
          </p:cNvPr>
          <p:cNvSpPr/>
          <p:nvPr/>
        </p:nvSpPr>
        <p:spPr>
          <a:xfrm>
            <a:off x="1197048" y="1156946"/>
            <a:ext cx="450207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实验电路图和实物图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3B9E58D0-BA4F-4E68-8304-F525CC24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026" y="5515259"/>
            <a:ext cx="1501775" cy="593725"/>
          </a:xfrm>
          <a:prstGeom prst="roundRect">
            <a:avLst>
              <a:gd name="adj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DB93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电路图 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BDECDEFB-F91A-4A0E-AC49-A7C1529E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183" y="5515258"/>
            <a:ext cx="1501775" cy="593725"/>
          </a:xfrm>
          <a:prstGeom prst="roundRect">
            <a:avLst>
              <a:gd name="adj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DB93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实物图 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151D8BF-B481-4651-A494-67A72ABA4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4616450"/>
            <a:ext cx="8002588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CC0000"/>
                </a:solidFill>
                <a:latin typeface="宋体" panose="02010600030101010101" pitchFamily="2" charset="-122"/>
              </a:rPr>
              <a:t>　　解析：</a:t>
            </a:r>
            <a:r>
              <a:rPr lang="zh-CN" altLang="en-US" b="1">
                <a:latin typeface="宋体" panose="02010600030101010101" pitchFamily="2" charset="-122"/>
              </a:rPr>
              <a:t>当灯两端电压越大，灯丝电阻越大。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b="1">
                <a:solidFill>
                  <a:srgbClr val="CC0000"/>
                </a:solidFill>
                <a:latin typeface="宋体" panose="02010600030101010101" pitchFamily="2" charset="-122"/>
              </a:rPr>
              <a:t>原因：</a:t>
            </a:r>
            <a:r>
              <a:rPr lang="zh-CN" altLang="en-US" b="1">
                <a:latin typeface="宋体" panose="02010600030101010101" pitchFamily="2" charset="-122"/>
              </a:rPr>
              <a:t>当灯两端电压越大，灯丝温度升高。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CC4B6DE-047A-49EE-863D-B8941D0F0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68413"/>
            <a:ext cx="8316913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latin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</a:rPr>
              <a:t>某同学用伏安法测小灯泡的电阻，下表为记录的实验数据，从中你发现了什么？说明原因。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8F7B2A2-9E93-473B-977E-C97F51C7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graphicFrame>
        <p:nvGraphicFramePr>
          <p:cNvPr id="26794" name="Group 170">
            <a:extLst>
              <a:ext uri="{FF2B5EF4-FFF2-40B4-BE49-F238E27FC236}">
                <a16:creationId xmlns:a16="http://schemas.microsoft.com/office/drawing/2014/main" id="{0EE4E116-3EBA-4F18-8271-2A5D92B3C9E6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99705153"/>
              </p:ext>
            </p:extLst>
          </p:nvPr>
        </p:nvGraphicFramePr>
        <p:xfrm>
          <a:off x="2022475" y="2486303"/>
          <a:ext cx="8183563" cy="1608138"/>
        </p:xfrm>
        <a:graphic>
          <a:graphicData uri="http://schemas.openxmlformats.org/drawingml/2006/table">
            <a:tbl>
              <a:tblPr/>
              <a:tblGrid>
                <a:gridCol w="2044700">
                  <a:extLst>
                    <a:ext uri="{9D8B030D-6E8A-4147-A177-3AD203B41FA5}">
                      <a16:colId xmlns:a16="http://schemas.microsoft.com/office/drawing/2014/main" val="4165701159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932578007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815372306"/>
                    </a:ext>
                  </a:extLst>
                </a:gridCol>
                <a:gridCol w="2046288">
                  <a:extLst>
                    <a:ext uri="{9D8B030D-6E8A-4147-A177-3AD203B41FA5}">
                      <a16:colId xmlns:a16="http://schemas.microsoft.com/office/drawing/2014/main" val="4163950265"/>
                    </a:ext>
                  </a:extLst>
                </a:gridCol>
              </a:tblGrid>
              <a:tr h="541338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电压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/V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96204"/>
                  </a:ext>
                </a:extLst>
              </a:tr>
              <a:tr h="539750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82017"/>
                  </a:ext>
                </a:extLst>
              </a:tr>
              <a:tr h="527050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电阻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el-G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Ω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81068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549375BD-81E1-4807-86B5-6CB7BBEBA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4"/>
            <a:ext cx="8135938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</a:rPr>
              <a:t>在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测量小灯泡的电阻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的实验中，某同学在连接电路时，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不小心将电流表和电压表接错了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位置，如图所示。闭合开关可能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出现的现象是</a:t>
            </a:r>
            <a:r>
              <a:rPr lang="en-US" altLang="zh-CN" sz="2800" b="1">
                <a:latin typeface="Times New Roman" panose="02020603050405020304" pitchFamily="18" charset="0"/>
              </a:rPr>
              <a:t>(         )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．电流表烧坏，电压表示数为</a:t>
            </a:r>
            <a:r>
              <a:rPr lang="en-US" altLang="zh-CN" sz="2800" b="1">
                <a:latin typeface="Times New Roman" panose="02020603050405020304" pitchFamily="18" charset="0"/>
              </a:rPr>
              <a:t>0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．小灯泡烧坏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．电流表示数为</a:t>
            </a:r>
            <a:r>
              <a:rPr lang="en-US" altLang="zh-CN" sz="2800" b="1">
                <a:latin typeface="Times New Roman" panose="02020603050405020304" pitchFamily="18" charset="0"/>
              </a:rPr>
              <a:t>0</a:t>
            </a:r>
            <a:r>
              <a:rPr lang="zh-CN" altLang="en-US" sz="2800" b="1">
                <a:latin typeface="Times New Roman" panose="02020603050405020304" pitchFamily="18" charset="0"/>
              </a:rPr>
              <a:t>，电压表示数为电源电压值　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　</a:t>
            </a:r>
            <a:r>
              <a:rPr lang="en-US" altLang="zh-CN" sz="2800" b="1"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</a:rPr>
              <a:t>．电流表示数为</a:t>
            </a:r>
            <a:r>
              <a:rPr lang="en-US" altLang="zh-CN" sz="2800" b="1">
                <a:latin typeface="Times New Roman" panose="02020603050405020304" pitchFamily="18" charset="0"/>
              </a:rPr>
              <a:t>0</a:t>
            </a:r>
            <a:r>
              <a:rPr lang="zh-CN" altLang="en-US" sz="2800" b="1">
                <a:latin typeface="Times New Roman" panose="02020603050405020304" pitchFamily="18" charset="0"/>
              </a:rPr>
              <a:t>，电压表示数为</a:t>
            </a:r>
            <a:r>
              <a:rPr lang="en-US" altLang="zh-CN" sz="28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8106EE73-38BC-46C0-8BB5-BEB6370E6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4" y="3392489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38" name="Group 38">
            <a:extLst>
              <a:ext uri="{FF2B5EF4-FFF2-40B4-BE49-F238E27FC236}">
                <a16:creationId xmlns:a16="http://schemas.microsoft.com/office/drawing/2014/main" id="{16BE3DF1-9E7B-43B3-BED3-580996D381BD}"/>
              </a:ext>
            </a:extLst>
          </p:cNvPr>
          <p:cNvGrpSpPr/>
          <p:nvPr/>
        </p:nvGrpSpPr>
        <p:grpSpPr>
          <a:xfrm>
            <a:off x="7391401" y="1268413"/>
            <a:ext cx="2773363" cy="2392362"/>
            <a:chOff x="3696" y="799"/>
            <a:chExt cx="1747" cy="1507"/>
          </a:xfrm>
        </p:grpSpPr>
        <p:sp>
          <p:nvSpPr>
            <p:cNvPr id="25608" name="Rectangle 8">
              <a:extLst>
                <a:ext uri="{FF2B5EF4-FFF2-40B4-BE49-F238E27FC236}">
                  <a16:creationId xmlns:a16="http://schemas.microsoft.com/office/drawing/2014/main" id="{A9264A97-0131-4424-B582-8BF94DD24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942"/>
              <a:ext cx="1480" cy="7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5609" name="Group 9">
              <a:extLst>
                <a:ext uri="{FF2B5EF4-FFF2-40B4-BE49-F238E27FC236}">
                  <a16:creationId xmlns:a16="http://schemas.microsoft.com/office/drawing/2014/main" id="{BA7ED598-F62C-434F-A88F-436ACDE4760C}"/>
                </a:ext>
              </a:extLst>
            </p:cNvPr>
            <p:cNvGrpSpPr/>
            <p:nvPr/>
          </p:nvGrpSpPr>
          <p:grpSpPr>
            <a:xfrm>
              <a:off x="4330" y="799"/>
              <a:ext cx="70" cy="286"/>
              <a:chExt cx="85" cy="340"/>
            </a:xfrm>
          </p:grpSpPr>
          <p:sp>
            <p:nvSpPr>
              <p:cNvPr id="25610" name="Rectangle 19">
                <a:extLst>
                  <a:ext uri="{FF2B5EF4-FFF2-40B4-BE49-F238E27FC236}">
                    <a16:creationId xmlns:a16="http://schemas.microsoft.com/office/drawing/2014/main" id="{AE2D5D54-106E-4D2B-8A7B-1086BA258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611" name="Line 20">
                <a:extLst>
                  <a:ext uri="{FF2B5EF4-FFF2-40B4-BE49-F238E27FC236}">
                    <a16:creationId xmlns:a16="http://schemas.microsoft.com/office/drawing/2014/main" id="{63A3ADCC-5B01-463E-89B2-12D0FDFE6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2" name="Line 21">
                <a:extLst>
                  <a:ext uri="{FF2B5EF4-FFF2-40B4-BE49-F238E27FC236}">
                    <a16:creationId xmlns:a16="http://schemas.microsoft.com/office/drawing/2014/main" id="{75A7B555-A747-4A2D-97F3-9B262DD66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13" name="Group 13">
              <a:extLst>
                <a:ext uri="{FF2B5EF4-FFF2-40B4-BE49-F238E27FC236}">
                  <a16:creationId xmlns:a16="http://schemas.microsoft.com/office/drawing/2014/main" id="{68E9E439-A314-42FE-BC08-638D37297974}"/>
                </a:ext>
              </a:extLst>
            </p:cNvPr>
            <p:cNvGrpSpPr/>
            <p:nvPr/>
          </p:nvGrpSpPr>
          <p:grpSpPr>
            <a:xfrm>
              <a:off x="4871" y="870"/>
              <a:ext cx="235" cy="144"/>
              <a:chExt cx="256" cy="142"/>
            </a:xfrm>
          </p:grpSpPr>
          <p:sp>
            <p:nvSpPr>
              <p:cNvPr id="25614" name="Rectangle 15">
                <a:extLst>
                  <a:ext uri="{FF2B5EF4-FFF2-40B4-BE49-F238E27FC236}">
                    <a16:creationId xmlns:a16="http://schemas.microsoft.com/office/drawing/2014/main" id="{BE141A20-7CF5-4A9F-A42B-0EBF4DE75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615" name="Line 16">
                <a:extLst>
                  <a:ext uri="{FF2B5EF4-FFF2-40B4-BE49-F238E27FC236}">
                    <a16:creationId xmlns:a16="http://schemas.microsoft.com/office/drawing/2014/main" id="{F2C9656A-489F-4FD9-B754-F2851C8AB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6" name="Oval 17">
                <a:extLst>
                  <a:ext uri="{FF2B5EF4-FFF2-40B4-BE49-F238E27FC236}">
                    <a16:creationId xmlns:a16="http://schemas.microsoft.com/office/drawing/2014/main" id="{A183DFC8-2548-495D-909A-D59BA47A6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5617" name="Group 17">
              <a:extLst>
                <a:ext uri="{FF2B5EF4-FFF2-40B4-BE49-F238E27FC236}">
                  <a16:creationId xmlns:a16="http://schemas.microsoft.com/office/drawing/2014/main" id="{D3169030-BC59-4A6C-A8CC-B7AEFC5FEB2D}"/>
                </a:ext>
              </a:extLst>
            </p:cNvPr>
            <p:cNvGrpSpPr/>
            <p:nvPr/>
          </p:nvGrpSpPr>
          <p:grpSpPr>
            <a:xfrm>
              <a:off x="4911" y="1482"/>
              <a:ext cx="532" cy="277"/>
              <a:chExt cx="726" cy="363"/>
            </a:xfrm>
          </p:grpSpPr>
          <p:sp>
            <p:nvSpPr>
              <p:cNvPr id="25618" name="Rectangle 181">
                <a:extLst>
                  <a:ext uri="{FF2B5EF4-FFF2-40B4-BE49-F238E27FC236}">
                    <a16:creationId xmlns:a16="http://schemas.microsoft.com/office/drawing/2014/main" id="{8F65BBDA-F0EC-4494-B24A-24BAF66AE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619" name="Line 182">
                <a:extLst>
                  <a:ext uri="{FF2B5EF4-FFF2-40B4-BE49-F238E27FC236}">
                    <a16:creationId xmlns:a16="http://schemas.microsoft.com/office/drawing/2014/main" id="{3D05C762-1E06-4A91-8767-41349178F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0" name="Line 183">
                <a:extLst>
                  <a:ext uri="{FF2B5EF4-FFF2-40B4-BE49-F238E27FC236}">
                    <a16:creationId xmlns:a16="http://schemas.microsoft.com/office/drawing/2014/main" id="{6357B498-6504-4ACB-BD59-C26DFE718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1" name="Rectangle 184">
                <a:extLst>
                  <a:ext uri="{FF2B5EF4-FFF2-40B4-BE49-F238E27FC236}">
                    <a16:creationId xmlns:a16="http://schemas.microsoft.com/office/drawing/2014/main" id="{560A12BE-44F2-4E6D-AA4B-18393E15D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5637" name="Group 37">
              <a:extLst>
                <a:ext uri="{FF2B5EF4-FFF2-40B4-BE49-F238E27FC236}">
                  <a16:creationId xmlns:a16="http://schemas.microsoft.com/office/drawing/2014/main" id="{C25FDF99-FB67-4D47-BC64-CEF3DC68C918}"/>
                </a:ext>
              </a:extLst>
            </p:cNvPr>
            <p:cNvGrpSpPr/>
            <p:nvPr/>
          </p:nvGrpSpPr>
          <p:grpSpPr>
            <a:xfrm>
              <a:off x="3696" y="1107"/>
              <a:ext cx="254" cy="327"/>
              <a:chOff x="3696" y="1107"/>
              <a:chExt cx="254" cy="327"/>
            </a:xfrm>
          </p:grpSpPr>
          <p:sp>
            <p:nvSpPr>
              <p:cNvPr id="25623" name="Oval 197">
                <a:extLst>
                  <a:ext uri="{FF2B5EF4-FFF2-40B4-BE49-F238E27FC236}">
                    <a16:creationId xmlns:a16="http://schemas.microsoft.com/office/drawing/2014/main" id="{CDC2A40F-9807-45A0-A8C0-06AF1744E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128"/>
                <a:ext cx="254" cy="25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624" name="Text Box 198">
                <a:extLst>
                  <a:ext uri="{FF2B5EF4-FFF2-40B4-BE49-F238E27FC236}">
                    <a16:creationId xmlns:a16="http://schemas.microsoft.com/office/drawing/2014/main" id="{8FAB8A55-FBE0-44B2-8D67-23F533285D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107"/>
                <a:ext cx="23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grpSp>
          <p:nvGrpSpPr>
            <p:cNvPr id="25625" name="Group 25">
              <a:extLst>
                <a:ext uri="{FF2B5EF4-FFF2-40B4-BE49-F238E27FC236}">
                  <a16:creationId xmlns:a16="http://schemas.microsoft.com/office/drawing/2014/main" id="{17F21601-01A3-490A-8913-1661C8BEC7D9}"/>
                </a:ext>
              </a:extLst>
            </p:cNvPr>
            <p:cNvGrpSpPr/>
            <p:nvPr/>
          </p:nvGrpSpPr>
          <p:grpSpPr>
            <a:xfrm flipV="1">
              <a:off x="3837" y="1706"/>
              <a:ext cx="869" cy="453"/>
              <a:chExt cx="1049" cy="538"/>
            </a:xfrm>
          </p:grpSpPr>
          <p:sp>
            <p:nvSpPr>
              <p:cNvPr id="25626" name="Line 7">
                <a:extLst>
                  <a:ext uri="{FF2B5EF4-FFF2-40B4-BE49-F238E27FC236}">
                    <a16:creationId xmlns:a16="http://schemas.microsoft.com/office/drawing/2014/main" id="{55D29DA1-8563-4CB6-8D56-F2505F9C6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7" name="Line 8">
                <a:extLst>
                  <a:ext uri="{FF2B5EF4-FFF2-40B4-BE49-F238E27FC236}">
                    <a16:creationId xmlns:a16="http://schemas.microsoft.com/office/drawing/2014/main" id="{75400B24-2C90-4618-B5F2-7D35D212D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8" name="Line 9">
                <a:extLst>
                  <a:ext uri="{FF2B5EF4-FFF2-40B4-BE49-F238E27FC236}">
                    <a16:creationId xmlns:a16="http://schemas.microsoft.com/office/drawing/2014/main" id="{FD4F346C-F1EC-41C7-885C-C545B1889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36" name="Group 36">
              <a:extLst>
                <a:ext uri="{FF2B5EF4-FFF2-40B4-BE49-F238E27FC236}">
                  <a16:creationId xmlns:a16="http://schemas.microsoft.com/office/drawing/2014/main" id="{BC9602EC-EA79-454B-AEC1-DDFCAB7A040A}"/>
                </a:ext>
              </a:extLst>
            </p:cNvPr>
            <p:cNvGrpSpPr/>
            <p:nvPr/>
          </p:nvGrpSpPr>
          <p:grpSpPr>
            <a:xfrm>
              <a:off x="4146" y="1979"/>
              <a:ext cx="257" cy="327"/>
              <a:chOff x="4146" y="1979"/>
              <a:chExt cx="257" cy="327"/>
            </a:xfrm>
          </p:grpSpPr>
          <p:sp>
            <p:nvSpPr>
              <p:cNvPr id="25630" name="Oval 190">
                <a:extLst>
                  <a:ext uri="{FF2B5EF4-FFF2-40B4-BE49-F238E27FC236}">
                    <a16:creationId xmlns:a16="http://schemas.microsoft.com/office/drawing/2014/main" id="{8C07C1CC-1481-474E-B08D-64F6FB330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038"/>
                <a:ext cx="253" cy="25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631" name="Text Box 191">
                <a:extLst>
                  <a:ext uri="{FF2B5EF4-FFF2-40B4-BE49-F238E27FC236}">
                    <a16:creationId xmlns:a16="http://schemas.microsoft.com/office/drawing/2014/main" id="{B6CBA139-61B0-48B2-AB9F-B015D4820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6" y="1979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25632" name="Text Box 4">
              <a:extLst>
                <a:ext uri="{FF2B5EF4-FFF2-40B4-BE49-F238E27FC236}">
                  <a16:creationId xmlns:a16="http://schemas.microsoft.com/office/drawing/2014/main" id="{5ED1AC0E-F49C-48E0-A640-810B99D48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" y="1301"/>
              <a:ext cx="3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5633" name="Text Box 4">
              <a:extLst>
                <a:ext uri="{FF2B5EF4-FFF2-40B4-BE49-F238E27FC236}">
                  <a16:creationId xmlns:a16="http://schemas.microsoft.com/office/drawing/2014/main" id="{F2DDBFD9-26A6-468B-8095-E992E3569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1800"/>
              <a:ext cx="21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endParaRPr lang="en-US" altLang="zh-CN" sz="2800" b="1" i="1"/>
            </a:p>
          </p:txBody>
        </p:sp>
        <p:sp>
          <p:nvSpPr>
            <p:cNvPr id="25634" name="Text Box 116">
              <a:extLst>
                <a:ext uri="{FF2B5EF4-FFF2-40B4-BE49-F238E27FC236}">
                  <a16:creationId xmlns:a16="http://schemas.microsoft.com/office/drawing/2014/main" id="{DDDBF4BB-32A3-42B5-8732-900C66201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2" y="977"/>
              <a:ext cx="2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5635" name="AutoShape 35">
              <a:extLst>
                <a:ext uri="{FF2B5EF4-FFF2-40B4-BE49-F238E27FC236}">
                  <a16:creationId xmlns:a16="http://schemas.microsoft.com/office/drawing/2014/main" id="{552B1DAB-E313-47B4-8594-E65BA9D73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1565"/>
              <a:ext cx="276" cy="277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A18B3E0-06F4-4271-974D-77D9531D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0EE5AACC-C550-450C-85BC-FB916BEEA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8101013" cy="260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．小东同学做测量灯泡电阻实验，连接电路后闭合开关，发现灯不亮，电流表无示数，电压表示数为电源电压。则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故障原因可能有几种？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请写出三种灯泡不亮的原因。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37DECB6-F0BC-4A67-9A2E-C9D29AC90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25" y="4181303"/>
            <a:ext cx="8208963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）电压表串联在电路中了；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　　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）小灯泡断路；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　　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）连接小灯泡两端的导线或接线柱断路。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B22A5A-EA49-45E0-A38F-624E3E2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17522DC-DE15-429A-A635-5442F53665E0}"/>
              </a:ext>
            </a:extLst>
          </p:cNvPr>
          <p:cNvGrpSpPr/>
          <p:nvPr/>
        </p:nvGrpSpPr>
        <p:grpSpPr>
          <a:xfrm>
            <a:off x="7176120" y="2439434"/>
            <a:ext cx="3735411" cy="3167083"/>
            <a:chOff x="5340351" y="2322513"/>
            <a:chExt cx="4956174" cy="4202112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60D3821F-5BAE-4F2A-A272-85B21EEC19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4813" y="2322513"/>
              <a:ext cx="4811712" cy="4202112"/>
              <a:chExt cx="3031" cy="2647"/>
            </a:xfrm>
          </p:grpSpPr>
          <p:pic>
            <p:nvPicPr>
              <p:cNvPr id="25" name="Picture 5" descr="H:\2\人教教参资源\九\图\小灯泡.JPG">
                <a:extLst>
                  <a:ext uri="{FF2B5EF4-FFF2-40B4-BE49-F238E27FC236}">
                    <a16:creationId xmlns:a16="http://schemas.microsoft.com/office/drawing/2014/main" id="{11455E4F-3662-4B87-86AB-4D5553C7FA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54" y="1044"/>
                <a:ext cx="862" cy="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4">
                <a:extLst>
                  <a:ext uri="{FF2B5EF4-FFF2-40B4-BE49-F238E27FC236}">
                    <a16:creationId xmlns:a16="http://schemas.microsoft.com/office/drawing/2014/main" id="{9CD08836-6CFD-4C42-8DEE-62BFB9048D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3031" cy="2647"/>
                <a:chExt cx="3031" cy="2647"/>
              </a:xfrm>
            </p:grpSpPr>
            <p:pic>
              <p:nvPicPr>
                <p:cNvPr id="27" name="Picture 5" descr="无标题">
                  <a:extLst>
                    <a:ext uri="{FF2B5EF4-FFF2-40B4-BE49-F238E27FC236}">
                      <a16:creationId xmlns:a16="http://schemas.microsoft.com/office/drawing/2014/main" id="{B089ADCA-B648-4C9E-992E-5AB2E5F47F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0" y="1204"/>
                  <a:ext cx="1161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BEA7FF12-EF48-4D50-AE32-6A7B7B20C0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9" y="183"/>
                  <a:ext cx="720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6" descr="H:\2\人教教参资源\九\图\电流表.JPG">
                  <a:extLst>
                    <a:ext uri="{FF2B5EF4-FFF2-40B4-BE49-F238E27FC236}">
                      <a16:creationId xmlns:a16="http://schemas.microsoft.com/office/drawing/2014/main" id="{46A74B00-B64F-4D18-AADA-6D89F2D68C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920"/>
                  <a:ext cx="670" cy="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7" descr="H:\2\人教教参资源\九\图\电压表.JPG">
                  <a:extLst>
                    <a:ext uri="{FF2B5EF4-FFF2-40B4-BE49-F238E27FC236}">
                      <a16:creationId xmlns:a16="http://schemas.microsoft.com/office/drawing/2014/main" id="{786F90C9-38C6-4816-BAE1-C12463194E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05" y="1827"/>
                  <a:ext cx="807" cy="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4" descr="H:\2\人教教参资源\九\图\蓄电池.jpg">
                  <a:extLst>
                    <a:ext uri="{FF2B5EF4-FFF2-40B4-BE49-F238E27FC236}">
                      <a16:creationId xmlns:a16="http://schemas.microsoft.com/office/drawing/2014/main" id="{05629F3C-3D36-4611-AF80-17A6C4F6E6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30" y="0"/>
                  <a:ext cx="984" cy="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65AF1E57-FAE4-485F-A72E-9F6831A30A71}"/>
                </a:ext>
              </a:extLst>
            </p:cNvPr>
            <p:cNvGrpSpPr/>
            <p:nvPr/>
          </p:nvGrpSpPr>
          <p:grpSpPr>
            <a:xfrm>
              <a:off x="5340351" y="2574925"/>
              <a:ext cx="4873625" cy="3702050"/>
              <a:chExt cx="3070" cy="2332"/>
            </a:xfrm>
          </p:grpSpPr>
          <p:sp>
            <p:nvSpPr>
              <p:cNvPr id="18" name="未知">
                <a:extLst>
                  <a:ext uri="{FF2B5EF4-FFF2-40B4-BE49-F238E27FC236}">
                    <a16:creationId xmlns:a16="http://schemas.microsoft.com/office/drawing/2014/main" id="{CF64F955-F173-4A51-9188-F43ED5F87E78}"/>
                  </a:ext>
                </a:extLst>
              </p:cNvPr>
              <p:cNvSpPr/>
              <p:nvPr/>
            </p:nvSpPr>
            <p:spPr bwMode="auto">
              <a:xfrm>
                <a:off x="1446" y="0"/>
                <a:ext cx="684" cy="460"/>
              </a:xfrm>
              <a:custGeom>
                <a:gdLst>
                  <a:gd name="T0" fmla="*/ 0 w 684"/>
                  <a:gd name="T1" fmla="*/ 52 h 460"/>
                  <a:gd name="T2" fmla="*/ 240 w 684"/>
                  <a:gd name="T3" fmla="*/ 34 h 460"/>
                  <a:gd name="T4" fmla="*/ 404 w 684"/>
                  <a:gd name="T5" fmla="*/ 253 h 460"/>
                  <a:gd name="T6" fmla="*/ 595 w 684"/>
                  <a:gd name="T7" fmla="*/ 445 h 460"/>
                  <a:gd name="T8" fmla="*/ 684 w 684"/>
                  <a:gd name="T9" fmla="*/ 345 h 4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460">
                    <a:moveTo>
                      <a:pt x="0" y="52"/>
                    </a:moveTo>
                    <a:cubicBezTo>
                      <a:pt x="39" y="49"/>
                      <a:pt x="173" y="0"/>
                      <a:pt x="240" y="34"/>
                    </a:cubicBezTo>
                    <a:cubicBezTo>
                      <a:pt x="308" y="68"/>
                      <a:pt x="345" y="184"/>
                      <a:pt x="404" y="253"/>
                    </a:cubicBezTo>
                    <a:cubicBezTo>
                      <a:pt x="463" y="321"/>
                      <a:pt x="548" y="430"/>
                      <a:pt x="595" y="445"/>
                    </a:cubicBezTo>
                    <a:cubicBezTo>
                      <a:pt x="642" y="460"/>
                      <a:pt x="666" y="366"/>
                      <a:pt x="684" y="345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未知">
                <a:extLst>
                  <a:ext uri="{FF2B5EF4-FFF2-40B4-BE49-F238E27FC236}">
                    <a16:creationId xmlns:a16="http://schemas.microsoft.com/office/drawing/2014/main" id="{010EE220-AEAC-4D79-9867-279C6E5AF316}"/>
                  </a:ext>
                </a:extLst>
              </p:cNvPr>
              <p:cNvSpPr/>
              <p:nvPr/>
            </p:nvSpPr>
            <p:spPr bwMode="auto">
              <a:xfrm>
                <a:off x="2541" y="339"/>
                <a:ext cx="529" cy="860"/>
              </a:xfrm>
              <a:custGeom>
                <a:gdLst>
                  <a:gd name="T0" fmla="*/ 0 w 529"/>
                  <a:gd name="T1" fmla="*/ 26 h 860"/>
                  <a:gd name="T2" fmla="*/ 243 w 529"/>
                  <a:gd name="T3" fmla="*/ 71 h 860"/>
                  <a:gd name="T4" fmla="*/ 487 w 529"/>
                  <a:gd name="T5" fmla="*/ 454 h 860"/>
                  <a:gd name="T6" fmla="*/ 496 w 529"/>
                  <a:gd name="T7" fmla="*/ 860 h 8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860">
                    <a:moveTo>
                      <a:pt x="0" y="26"/>
                    </a:moveTo>
                    <a:cubicBezTo>
                      <a:pt x="42" y="33"/>
                      <a:pt x="162" y="0"/>
                      <a:pt x="243" y="71"/>
                    </a:cubicBezTo>
                    <a:cubicBezTo>
                      <a:pt x="324" y="142"/>
                      <a:pt x="445" y="323"/>
                      <a:pt x="487" y="454"/>
                    </a:cubicBezTo>
                    <a:cubicBezTo>
                      <a:pt x="529" y="585"/>
                      <a:pt x="494" y="776"/>
                      <a:pt x="496" y="86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未知">
                <a:extLst>
                  <a:ext uri="{FF2B5EF4-FFF2-40B4-BE49-F238E27FC236}">
                    <a16:creationId xmlns:a16="http://schemas.microsoft.com/office/drawing/2014/main" id="{3D84EE5A-DFB1-4D7C-B41C-751F7B63D551}"/>
                  </a:ext>
                </a:extLst>
              </p:cNvPr>
              <p:cNvSpPr/>
              <p:nvPr/>
            </p:nvSpPr>
            <p:spPr bwMode="auto">
              <a:xfrm>
                <a:off x="1660" y="1299"/>
                <a:ext cx="593" cy="403"/>
              </a:xfrm>
              <a:custGeom>
                <a:gdLst>
                  <a:gd name="T0" fmla="*/ 0 w 593"/>
                  <a:gd name="T1" fmla="*/ 0 h 403"/>
                  <a:gd name="T2" fmla="*/ 200 w 593"/>
                  <a:gd name="T3" fmla="*/ 264 h 403"/>
                  <a:gd name="T4" fmla="*/ 334 w 593"/>
                  <a:gd name="T5" fmla="*/ 354 h 403"/>
                  <a:gd name="T6" fmla="*/ 558 w 593"/>
                  <a:gd name="T7" fmla="*/ 354 h 403"/>
                  <a:gd name="T8" fmla="*/ 545 w 593"/>
                  <a:gd name="T9" fmla="*/ 58 h 4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402">
                    <a:moveTo>
                      <a:pt x="0" y="0"/>
                    </a:moveTo>
                    <a:cubicBezTo>
                      <a:pt x="33" y="45"/>
                      <a:pt x="144" y="205"/>
                      <a:pt x="200" y="264"/>
                    </a:cubicBezTo>
                    <a:cubicBezTo>
                      <a:pt x="256" y="323"/>
                      <a:pt x="275" y="339"/>
                      <a:pt x="334" y="354"/>
                    </a:cubicBezTo>
                    <a:cubicBezTo>
                      <a:pt x="394" y="368"/>
                      <a:pt x="524" y="403"/>
                      <a:pt x="558" y="354"/>
                    </a:cubicBezTo>
                    <a:cubicBezTo>
                      <a:pt x="593" y="305"/>
                      <a:pt x="548" y="120"/>
                      <a:pt x="545" y="58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未知">
                <a:extLst>
                  <a:ext uri="{FF2B5EF4-FFF2-40B4-BE49-F238E27FC236}">
                    <a16:creationId xmlns:a16="http://schemas.microsoft.com/office/drawing/2014/main" id="{EAF5A40D-9A82-4B0C-AF1B-C74AE08CC607}"/>
                  </a:ext>
                </a:extLst>
              </p:cNvPr>
              <p:cNvSpPr/>
              <p:nvPr/>
            </p:nvSpPr>
            <p:spPr bwMode="auto">
              <a:xfrm>
                <a:off x="1534" y="1275"/>
                <a:ext cx="355" cy="1010"/>
              </a:xfrm>
              <a:custGeom>
                <a:gdLst>
                  <a:gd name="T0" fmla="*/ 0 w 355"/>
                  <a:gd name="T1" fmla="*/ 1010 h 1010"/>
                  <a:gd name="T2" fmla="*/ 213 w 355"/>
                  <a:gd name="T3" fmla="*/ 967 h 1010"/>
                  <a:gd name="T4" fmla="*/ 315 w 355"/>
                  <a:gd name="T5" fmla="*/ 777 h 1010"/>
                  <a:gd name="T6" fmla="*/ 322 w 355"/>
                  <a:gd name="T7" fmla="*/ 412 h 1010"/>
                  <a:gd name="T8" fmla="*/ 118 w 355"/>
                  <a:gd name="T9" fmla="*/ 0 h 10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010">
                    <a:moveTo>
                      <a:pt x="0" y="1010"/>
                    </a:moveTo>
                    <a:cubicBezTo>
                      <a:pt x="35" y="1004"/>
                      <a:pt x="160" y="1006"/>
                      <a:pt x="213" y="967"/>
                    </a:cubicBezTo>
                    <a:cubicBezTo>
                      <a:pt x="266" y="928"/>
                      <a:pt x="297" y="869"/>
                      <a:pt x="315" y="777"/>
                    </a:cubicBezTo>
                    <a:cubicBezTo>
                      <a:pt x="334" y="684"/>
                      <a:pt x="355" y="542"/>
                      <a:pt x="322" y="412"/>
                    </a:cubicBezTo>
                    <a:cubicBezTo>
                      <a:pt x="289" y="283"/>
                      <a:pt x="160" y="86"/>
                      <a:pt x="1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未知">
                <a:extLst>
                  <a:ext uri="{FF2B5EF4-FFF2-40B4-BE49-F238E27FC236}">
                    <a16:creationId xmlns:a16="http://schemas.microsoft.com/office/drawing/2014/main" id="{BC682111-C5F4-4CE0-A6B5-DA467115A0DA}"/>
                  </a:ext>
                </a:extLst>
              </p:cNvPr>
              <p:cNvSpPr/>
              <p:nvPr/>
            </p:nvSpPr>
            <p:spPr bwMode="auto">
              <a:xfrm>
                <a:off x="936" y="1304"/>
                <a:ext cx="274" cy="1028"/>
              </a:xfrm>
              <a:custGeom>
                <a:gdLst>
                  <a:gd name="T0" fmla="*/ 198 w 274"/>
                  <a:gd name="T1" fmla="*/ 0 h 1028"/>
                  <a:gd name="T2" fmla="*/ 58 w 274"/>
                  <a:gd name="T3" fmla="*/ 504 h 1028"/>
                  <a:gd name="T4" fmla="*/ 4 w 274"/>
                  <a:gd name="T5" fmla="*/ 770 h 1028"/>
                  <a:gd name="T6" fmla="*/ 80 w 274"/>
                  <a:gd name="T7" fmla="*/ 994 h 1028"/>
                  <a:gd name="T8" fmla="*/ 274 w 274"/>
                  <a:gd name="T9" fmla="*/ 974 h 10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028">
                    <a:moveTo>
                      <a:pt x="198" y="0"/>
                    </a:moveTo>
                    <a:cubicBezTo>
                      <a:pt x="175" y="84"/>
                      <a:pt x="90" y="376"/>
                      <a:pt x="58" y="504"/>
                    </a:cubicBezTo>
                    <a:cubicBezTo>
                      <a:pt x="26" y="632"/>
                      <a:pt x="0" y="688"/>
                      <a:pt x="4" y="770"/>
                    </a:cubicBezTo>
                    <a:cubicBezTo>
                      <a:pt x="8" y="852"/>
                      <a:pt x="35" y="960"/>
                      <a:pt x="80" y="994"/>
                    </a:cubicBezTo>
                    <a:cubicBezTo>
                      <a:pt x="125" y="1028"/>
                      <a:pt x="234" y="978"/>
                      <a:pt x="274" y="97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未知">
                <a:extLst>
                  <a:ext uri="{FF2B5EF4-FFF2-40B4-BE49-F238E27FC236}">
                    <a16:creationId xmlns:a16="http://schemas.microsoft.com/office/drawing/2014/main" id="{96C48E97-5109-42CB-A72C-64CF048DDB61}"/>
                  </a:ext>
                </a:extLst>
              </p:cNvPr>
              <p:cNvSpPr/>
              <p:nvPr/>
            </p:nvSpPr>
            <p:spPr bwMode="auto">
              <a:xfrm>
                <a:off x="426" y="1292"/>
                <a:ext cx="718" cy="259"/>
              </a:xfrm>
              <a:custGeom>
                <a:gdLst>
                  <a:gd name="T0" fmla="*/ 0 w 718"/>
                  <a:gd name="T1" fmla="*/ 76 h 259"/>
                  <a:gd name="T2" fmla="*/ 109 w 718"/>
                  <a:gd name="T3" fmla="*/ 229 h 259"/>
                  <a:gd name="T4" fmla="*/ 307 w 718"/>
                  <a:gd name="T5" fmla="*/ 245 h 259"/>
                  <a:gd name="T6" fmla="*/ 467 w 718"/>
                  <a:gd name="T7" fmla="*/ 146 h 259"/>
                  <a:gd name="T8" fmla="*/ 718 w 718"/>
                  <a:gd name="T9" fmla="*/ 0 h 2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59">
                    <a:moveTo>
                      <a:pt x="0" y="76"/>
                    </a:moveTo>
                    <a:cubicBezTo>
                      <a:pt x="19" y="102"/>
                      <a:pt x="58" y="201"/>
                      <a:pt x="109" y="229"/>
                    </a:cubicBezTo>
                    <a:cubicBezTo>
                      <a:pt x="160" y="257"/>
                      <a:pt x="247" y="259"/>
                      <a:pt x="307" y="245"/>
                    </a:cubicBezTo>
                    <a:cubicBezTo>
                      <a:pt x="367" y="232"/>
                      <a:pt x="399" y="187"/>
                      <a:pt x="467" y="146"/>
                    </a:cubicBezTo>
                    <a:cubicBezTo>
                      <a:pt x="535" y="105"/>
                      <a:pt x="666" y="30"/>
                      <a:pt x="7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未知">
                <a:extLst>
                  <a:ext uri="{FF2B5EF4-FFF2-40B4-BE49-F238E27FC236}">
                    <a16:creationId xmlns:a16="http://schemas.microsoft.com/office/drawing/2014/main" id="{66682ED5-A5E8-4DBD-8F3D-5BAFA78BA320}"/>
                  </a:ext>
                </a:extLst>
              </p:cNvPr>
              <p:cNvSpPr/>
              <p:nvPr/>
            </p:nvSpPr>
            <p:spPr bwMode="auto">
              <a:xfrm>
                <a:off x="0" y="56"/>
                <a:ext cx="994" cy="1343"/>
              </a:xfrm>
              <a:custGeom>
                <a:gdLst>
                  <a:gd name="T0" fmla="*/ 1030 w 1030"/>
                  <a:gd name="T1" fmla="*/ 33 h 1394"/>
                  <a:gd name="T2" fmla="*/ 891 w 1030"/>
                  <a:gd name="T3" fmla="*/ 39 h 1394"/>
                  <a:gd name="T4" fmla="*/ 428 w 1030"/>
                  <a:gd name="T5" fmla="*/ 265 h 1394"/>
                  <a:gd name="T6" fmla="*/ 57 w 1030"/>
                  <a:gd name="T7" fmla="*/ 695 h 1394"/>
                  <a:gd name="T8" fmla="*/ 85 w 1030"/>
                  <a:gd name="T9" fmla="*/ 1282 h 1394"/>
                  <a:gd name="T10" fmla="*/ 289 w 1030"/>
                  <a:gd name="T11" fmla="*/ 1364 h 13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0" h="1394">
                    <a:moveTo>
                      <a:pt x="1030" y="33"/>
                    </a:moveTo>
                    <a:cubicBezTo>
                      <a:pt x="1007" y="34"/>
                      <a:pt x="991" y="0"/>
                      <a:pt x="891" y="39"/>
                    </a:cubicBezTo>
                    <a:cubicBezTo>
                      <a:pt x="791" y="78"/>
                      <a:pt x="567" y="156"/>
                      <a:pt x="428" y="265"/>
                    </a:cubicBezTo>
                    <a:cubicBezTo>
                      <a:pt x="289" y="374"/>
                      <a:pt x="114" y="525"/>
                      <a:pt x="57" y="695"/>
                    </a:cubicBezTo>
                    <a:cubicBezTo>
                      <a:pt x="0" y="865"/>
                      <a:pt x="46" y="1170"/>
                      <a:pt x="85" y="1282"/>
                    </a:cubicBezTo>
                    <a:cubicBezTo>
                      <a:pt x="124" y="1394"/>
                      <a:pt x="247" y="1347"/>
                      <a:pt x="289" y="136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FB961FBD-ECA6-40D2-BD55-03F1E748E559}"/>
              </a:ext>
            </a:extLst>
          </p:cNvPr>
          <p:cNvSpPr/>
          <p:nvPr/>
        </p:nvSpPr>
        <p:spPr bwMode="auto">
          <a:xfrm>
            <a:off x="1969543" y="1673581"/>
            <a:ext cx="233362" cy="3339595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D835699-E6D0-422B-8D3A-2A2AC947C64A}"/>
              </a:ext>
            </a:extLst>
          </p:cNvPr>
          <p:cNvSpPr/>
          <p:nvPr/>
        </p:nvSpPr>
        <p:spPr>
          <a:xfrm>
            <a:off x="1099557" y="1196753"/>
            <a:ext cx="653049" cy="4536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宋体" panose="02010600030101010101" pitchFamily="2" charset="-122"/>
              </a:rPr>
              <a:t>电阻的测量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9E5B37AB-7A73-4E86-8133-31A2D5DA64AA}"/>
              </a:ext>
            </a:extLst>
          </p:cNvPr>
          <p:cNvGrpSpPr/>
          <p:nvPr/>
        </p:nvGrpSpPr>
        <p:grpSpPr>
          <a:xfrm>
            <a:off x="4043630" y="1233799"/>
            <a:ext cx="1079500" cy="946150"/>
            <a:chOff x="408" y="3809"/>
            <a:chExt cx="680" cy="596"/>
          </a:xfrm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2E53C494-B626-4505-A2A6-6714EF798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R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98C2FC51-3CE7-47EE-9A33-38D0A9B280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424EB8FC-4956-44F1-A0AE-D480E77FE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2">
            <a:extLst>
              <a:ext uri="{FF2B5EF4-FFF2-40B4-BE49-F238E27FC236}">
                <a16:creationId xmlns:a16="http://schemas.microsoft.com/office/drawing/2014/main" id="{2ADB0EA2-0F1D-4F93-822C-66CE7E2FDF6C}"/>
              </a:ext>
            </a:extLst>
          </p:cNvPr>
          <p:cNvGrpSpPr/>
          <p:nvPr/>
        </p:nvGrpSpPr>
        <p:grpSpPr>
          <a:xfrm>
            <a:off x="3125787" y="2526557"/>
            <a:ext cx="2970213" cy="2590800"/>
            <a:chExt cx="1957" cy="1718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82A045EB-9DFA-4544-BBA7-FE7C9846A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61"/>
              <a:ext cx="1658" cy="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CD58AC56-CA44-4234-A9B2-1D0E0B7042E1}"/>
                </a:ext>
              </a:extLst>
            </p:cNvPr>
            <p:cNvGrpSpPr/>
            <p:nvPr/>
          </p:nvGrpSpPr>
          <p:grpSpPr>
            <a:xfrm>
              <a:off x="710" y="0"/>
              <a:ext cx="79" cy="321"/>
              <a:chExt cx="85" cy="340"/>
            </a:xfrm>
          </p:grpSpPr>
          <p:sp>
            <p:nvSpPr>
              <p:cNvPr id="53" name="Rectangle 19">
                <a:extLst>
                  <a:ext uri="{FF2B5EF4-FFF2-40B4-BE49-F238E27FC236}">
                    <a16:creationId xmlns:a16="http://schemas.microsoft.com/office/drawing/2014/main" id="{30FB1003-1E6F-44D3-8AFB-3587CFD58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" name="Line 20">
                <a:extLst>
                  <a:ext uri="{FF2B5EF4-FFF2-40B4-BE49-F238E27FC236}">
                    <a16:creationId xmlns:a16="http://schemas.microsoft.com/office/drawing/2014/main" id="{E8A16E6A-8DB8-4231-90CC-5F4EF9A0D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Line 21">
                <a:extLst>
                  <a:ext uri="{FF2B5EF4-FFF2-40B4-BE49-F238E27FC236}">
                    <a16:creationId xmlns:a16="http://schemas.microsoft.com/office/drawing/2014/main" id="{E90DF11A-67A4-4277-8668-D4215DAB9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" name="Group 8">
              <a:extLst>
                <a:ext uri="{FF2B5EF4-FFF2-40B4-BE49-F238E27FC236}">
                  <a16:creationId xmlns:a16="http://schemas.microsoft.com/office/drawing/2014/main" id="{B61C0949-22E3-4782-9E2E-DA655E62E50F}"/>
                </a:ext>
              </a:extLst>
            </p:cNvPr>
            <p:cNvGrpSpPr/>
            <p:nvPr/>
          </p:nvGrpSpPr>
          <p:grpSpPr>
            <a:xfrm>
              <a:off x="1316" y="80"/>
              <a:ext cx="263" cy="161"/>
              <a:chExt cx="256" cy="142"/>
            </a:xfrm>
          </p:grpSpPr>
          <p:sp>
            <p:nvSpPr>
              <p:cNvPr id="50" name="Rectangle 15">
                <a:extLst>
                  <a:ext uri="{FF2B5EF4-FFF2-40B4-BE49-F238E27FC236}">
                    <a16:creationId xmlns:a16="http://schemas.microsoft.com/office/drawing/2014/main" id="{409237AF-1D51-4D31-A894-E5FBFF072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" name="Line 16">
                <a:extLst>
                  <a:ext uri="{FF2B5EF4-FFF2-40B4-BE49-F238E27FC236}">
                    <a16:creationId xmlns:a16="http://schemas.microsoft.com/office/drawing/2014/main" id="{226260C5-2BD5-45C4-BEF2-A676B50AC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Oval 17">
                <a:extLst>
                  <a:ext uri="{FF2B5EF4-FFF2-40B4-BE49-F238E27FC236}">
                    <a16:creationId xmlns:a16="http://schemas.microsoft.com/office/drawing/2014/main" id="{DE60898E-2421-46A1-8360-3C0D0148D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1" name="Rectangle 178">
              <a:extLst>
                <a:ext uri="{FF2B5EF4-FFF2-40B4-BE49-F238E27FC236}">
                  <a16:creationId xmlns:a16="http://schemas.microsoft.com/office/drawing/2014/main" id="{B29E3E1C-9E9E-419F-9D6A-C737A7503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964"/>
              <a:ext cx="366" cy="11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27ACF13F-B96B-479E-BE74-A76DEA8CC1E3}"/>
                </a:ext>
              </a:extLst>
            </p:cNvPr>
            <p:cNvGrpSpPr/>
            <p:nvPr/>
          </p:nvGrpSpPr>
          <p:grpSpPr>
            <a:xfrm>
              <a:off x="1361" y="766"/>
              <a:ext cx="596" cy="312"/>
              <a:chExt cx="726" cy="363"/>
            </a:xfrm>
          </p:grpSpPr>
          <p:sp>
            <p:nvSpPr>
              <p:cNvPr id="46" name="Rectangle 181">
                <a:extLst>
                  <a:ext uri="{FF2B5EF4-FFF2-40B4-BE49-F238E27FC236}">
                    <a16:creationId xmlns:a16="http://schemas.microsoft.com/office/drawing/2014/main" id="{9B6F54F2-6212-4FCF-8933-B9ED82BD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" name="Line 182">
                <a:extLst>
                  <a:ext uri="{FF2B5EF4-FFF2-40B4-BE49-F238E27FC236}">
                    <a16:creationId xmlns:a16="http://schemas.microsoft.com/office/drawing/2014/main" id="{2E21F219-FE82-4ACB-9C50-C86729B17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183">
                <a:extLst>
                  <a:ext uri="{FF2B5EF4-FFF2-40B4-BE49-F238E27FC236}">
                    <a16:creationId xmlns:a16="http://schemas.microsoft.com/office/drawing/2014/main" id="{7FFEE44E-B102-4BC3-BB44-5A4E8616B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Rectangle 184">
                <a:extLst>
                  <a:ext uri="{FF2B5EF4-FFF2-40B4-BE49-F238E27FC236}">
                    <a16:creationId xmlns:a16="http://schemas.microsoft.com/office/drawing/2014/main" id="{8DA17754-1FEF-4B0F-B404-C2E603179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33" name="Group 18">
              <a:extLst>
                <a:ext uri="{FF2B5EF4-FFF2-40B4-BE49-F238E27FC236}">
                  <a16:creationId xmlns:a16="http://schemas.microsoft.com/office/drawing/2014/main" id="{BFA8F638-F9CE-4DF9-8CE2-5786A36D11F0}"/>
                </a:ext>
              </a:extLst>
            </p:cNvPr>
            <p:cNvGrpSpPr/>
            <p:nvPr/>
          </p:nvGrpSpPr>
          <p:grpSpPr>
            <a:xfrm>
              <a:off x="0" y="312"/>
              <a:ext cx="284" cy="344"/>
              <a:chExt cx="284" cy="344"/>
            </a:xfrm>
          </p:grpSpPr>
          <p:sp>
            <p:nvSpPr>
              <p:cNvPr id="44" name="Oval 197">
                <a:extLst>
                  <a:ext uri="{FF2B5EF4-FFF2-40B4-BE49-F238E27FC236}">
                    <a16:creationId xmlns:a16="http://schemas.microsoft.com/office/drawing/2014/main" id="{E7D8B2E0-4652-4A35-B779-50FA03F4F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" name="Text Box 198">
                <a:extLst>
                  <a:ext uri="{FF2B5EF4-FFF2-40B4-BE49-F238E27FC236}">
                    <a16:creationId xmlns:a16="http://schemas.microsoft.com/office/drawing/2014/main" id="{311E93CC-69A7-4A57-8CA0-37C83D3A59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34" name="Group 21">
              <a:extLst>
                <a:ext uri="{FF2B5EF4-FFF2-40B4-BE49-F238E27FC236}">
                  <a16:creationId xmlns:a16="http://schemas.microsoft.com/office/drawing/2014/main" id="{5BF48938-2D6C-475B-B7E6-A35629769CDD}"/>
                </a:ext>
              </a:extLst>
            </p:cNvPr>
            <p:cNvGrpSpPr/>
            <p:nvPr/>
          </p:nvGrpSpPr>
          <p:grpSpPr>
            <a:xfrm flipV="1">
              <a:off x="158" y="1018"/>
              <a:ext cx="974" cy="508"/>
              <a:chExt cx="1049" cy="538"/>
            </a:xfrm>
          </p:grpSpPr>
          <p:sp>
            <p:nvSpPr>
              <p:cNvPr id="41" name="Line 7">
                <a:extLst>
                  <a:ext uri="{FF2B5EF4-FFF2-40B4-BE49-F238E27FC236}">
                    <a16:creationId xmlns:a16="http://schemas.microsoft.com/office/drawing/2014/main" id="{3A02FC84-EEFE-41C6-99BC-DB6D8E807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8">
                <a:extLst>
                  <a:ext uri="{FF2B5EF4-FFF2-40B4-BE49-F238E27FC236}">
                    <a16:creationId xmlns:a16="http://schemas.microsoft.com/office/drawing/2014/main" id="{E4494522-C030-4968-919A-7DEE9903E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9">
                <a:extLst>
                  <a:ext uri="{FF2B5EF4-FFF2-40B4-BE49-F238E27FC236}">
                    <a16:creationId xmlns:a16="http://schemas.microsoft.com/office/drawing/2014/main" id="{48C6FFCC-AE33-45FE-8530-F882D6096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" name="Group 25">
              <a:extLst>
                <a:ext uri="{FF2B5EF4-FFF2-40B4-BE49-F238E27FC236}">
                  <a16:creationId xmlns:a16="http://schemas.microsoft.com/office/drawing/2014/main" id="{2AC455E1-1F92-4729-98AA-AB1E99B28BAD}"/>
                </a:ext>
              </a:extLst>
            </p:cNvPr>
            <p:cNvGrpSpPr/>
            <p:nvPr/>
          </p:nvGrpSpPr>
          <p:grpSpPr>
            <a:xfrm>
              <a:off x="510" y="1374"/>
              <a:ext cx="284" cy="344"/>
              <a:chExt cx="284" cy="344"/>
            </a:xfrm>
          </p:grpSpPr>
          <p:sp>
            <p:nvSpPr>
              <p:cNvPr id="39" name="Oval 190">
                <a:extLst>
                  <a:ext uri="{FF2B5EF4-FFF2-40B4-BE49-F238E27FC236}">
                    <a16:creationId xmlns:a16="http://schemas.microsoft.com/office/drawing/2014/main" id="{93B71027-814E-49E2-8B11-CF72A8206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0" name="Text Box 191">
                <a:extLst>
                  <a:ext uri="{FF2B5EF4-FFF2-40B4-BE49-F238E27FC236}">
                    <a16:creationId xmlns:a16="http://schemas.microsoft.com/office/drawing/2014/main" id="{1968D348-5CD6-457A-B487-3B4A7BFDD8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36" name="Text Box 4">
              <a:extLst>
                <a:ext uri="{FF2B5EF4-FFF2-40B4-BE49-F238E27FC236}">
                  <a16:creationId xmlns:a16="http://schemas.microsoft.com/office/drawing/2014/main" id="{EC30EE1E-B2CF-4279-B500-F659EADB4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681"/>
              <a:ext cx="34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7" name="Text Box 4">
              <a:extLst>
                <a:ext uri="{FF2B5EF4-FFF2-40B4-BE49-F238E27FC236}">
                  <a16:creationId xmlns:a16="http://schemas.microsoft.com/office/drawing/2014/main" id="{89BCBEAB-F871-4F43-8382-EED576CBC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" y="1152"/>
              <a:ext cx="50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R'</a:t>
              </a:r>
            </a:p>
          </p:txBody>
        </p:sp>
        <p:sp>
          <p:nvSpPr>
            <p:cNvPr id="38" name="Text Box 116">
              <a:extLst>
                <a:ext uri="{FF2B5EF4-FFF2-40B4-BE49-F238E27FC236}">
                  <a16:creationId xmlns:a16="http://schemas.microsoft.com/office/drawing/2014/main" id="{C9F9EDC3-8CF2-4D7D-A07F-129884992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199"/>
              <a:ext cx="22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56" name="TextBox 7">
            <a:extLst>
              <a:ext uri="{FF2B5EF4-FFF2-40B4-BE49-F238E27FC236}">
                <a16:creationId xmlns:a16="http://schemas.microsoft.com/office/drawing/2014/main" id="{7689DF01-3A74-46E0-BEE6-5329A456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337" y="5715595"/>
            <a:ext cx="1501775" cy="593725"/>
          </a:xfrm>
          <a:prstGeom prst="roundRect">
            <a:avLst>
              <a:gd name="adj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DB93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电路图 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D88F6AE2-2D89-4824-9357-69767B873DBC}"/>
              </a:ext>
            </a:extLst>
          </p:cNvPr>
          <p:cNvGrpSpPr/>
          <p:nvPr/>
        </p:nvGrpSpPr>
        <p:grpSpPr>
          <a:xfrm>
            <a:off x="7043844" y="2189176"/>
            <a:ext cx="3975235" cy="3395433"/>
            <a:chOff x="5699126" y="2276476"/>
            <a:chExt cx="4919663" cy="4202113"/>
          </a:xfrm>
        </p:grpSpPr>
        <p:grpSp>
          <p:nvGrpSpPr>
            <p:cNvPr id="58" name="Group 31">
              <a:extLst>
                <a:ext uri="{FF2B5EF4-FFF2-40B4-BE49-F238E27FC236}">
                  <a16:creationId xmlns:a16="http://schemas.microsoft.com/office/drawing/2014/main" id="{022675C0-A617-45C3-9E97-9D6B6F96D9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07076" y="2276476"/>
              <a:ext cx="4811713" cy="4202113"/>
              <a:chExt cx="3031" cy="2647"/>
            </a:xfrm>
          </p:grpSpPr>
          <p:pic>
            <p:nvPicPr>
              <p:cNvPr id="67" name="Picture 12" descr="H:\2\人教教参资源\九\图\电阻3.jpg">
                <a:extLst>
                  <a:ext uri="{FF2B5EF4-FFF2-40B4-BE49-F238E27FC236}">
                    <a16:creationId xmlns:a16="http://schemas.microsoft.com/office/drawing/2014/main" id="{F54805AE-E732-4456-BE09-A9D0AE510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98" y="1293"/>
                <a:ext cx="68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8" name="Group 33">
                <a:extLst>
                  <a:ext uri="{FF2B5EF4-FFF2-40B4-BE49-F238E27FC236}">
                    <a16:creationId xmlns:a16="http://schemas.microsoft.com/office/drawing/2014/main" id="{A328346F-D520-49F9-A02D-7DCC26AA9D2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3031" cy="2647"/>
                <a:chExt cx="3031" cy="2647"/>
              </a:xfrm>
            </p:grpSpPr>
            <p:pic>
              <p:nvPicPr>
                <p:cNvPr id="69" name="Picture 34" descr="无标题">
                  <a:extLst>
                    <a:ext uri="{FF2B5EF4-FFF2-40B4-BE49-F238E27FC236}">
                      <a16:creationId xmlns:a16="http://schemas.microsoft.com/office/drawing/2014/main" id="{341C5404-5EFF-4780-99FB-6EFC35C41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0" y="1204"/>
                  <a:ext cx="1161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0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FDA08F91-DA36-46A5-B063-AA10641D38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9" y="183"/>
                  <a:ext cx="720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6" descr="H:\2\人教教参资源\九\图\电流表.JPG">
                  <a:extLst>
                    <a:ext uri="{FF2B5EF4-FFF2-40B4-BE49-F238E27FC236}">
                      <a16:creationId xmlns:a16="http://schemas.microsoft.com/office/drawing/2014/main" id="{D669F2C5-A8CF-46EE-A3D3-26B3CC3352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920"/>
                  <a:ext cx="670" cy="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" name="Picture 7" descr="H:\2\人教教参资源\九\图\电压表.JPG">
                  <a:extLst>
                    <a:ext uri="{FF2B5EF4-FFF2-40B4-BE49-F238E27FC236}">
                      <a16:creationId xmlns:a16="http://schemas.microsoft.com/office/drawing/2014/main" id="{B129A3B5-3960-4FDA-8A7A-3CD0724E6D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05" y="1827"/>
                  <a:ext cx="807" cy="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" name="Picture 14" descr="H:\2\人教教参资源\九\图\蓄电池.jpg">
                  <a:extLst>
                    <a:ext uri="{FF2B5EF4-FFF2-40B4-BE49-F238E27FC236}">
                      <a16:creationId xmlns:a16="http://schemas.microsoft.com/office/drawing/2014/main" id="{89374FA9-D0B5-4ABA-9116-3573F959D4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30" y="0"/>
                  <a:ext cx="984" cy="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9" name="Group 39">
              <a:extLst>
                <a:ext uri="{FF2B5EF4-FFF2-40B4-BE49-F238E27FC236}">
                  <a16:creationId xmlns:a16="http://schemas.microsoft.com/office/drawing/2014/main" id="{9604FBD6-DE67-41C7-9CAA-B566B3ECEEBA}"/>
                </a:ext>
              </a:extLst>
            </p:cNvPr>
            <p:cNvGrpSpPr/>
            <p:nvPr/>
          </p:nvGrpSpPr>
          <p:grpSpPr>
            <a:xfrm>
              <a:off x="5699126" y="2528888"/>
              <a:ext cx="4873625" cy="3702050"/>
              <a:chExt cx="3070" cy="2332"/>
            </a:xfrm>
          </p:grpSpPr>
          <p:sp>
            <p:nvSpPr>
              <p:cNvPr id="60" name="未知">
                <a:extLst>
                  <a:ext uri="{FF2B5EF4-FFF2-40B4-BE49-F238E27FC236}">
                    <a16:creationId xmlns:a16="http://schemas.microsoft.com/office/drawing/2014/main" id="{33991251-3E64-4330-ABB8-8B0D0A0A3FD4}"/>
                  </a:ext>
                </a:extLst>
              </p:cNvPr>
              <p:cNvSpPr/>
              <p:nvPr/>
            </p:nvSpPr>
            <p:spPr bwMode="auto">
              <a:xfrm>
                <a:off x="1446" y="0"/>
                <a:ext cx="684" cy="460"/>
              </a:xfrm>
              <a:custGeom>
                <a:gdLst>
                  <a:gd name="T0" fmla="*/ 0 w 684"/>
                  <a:gd name="T1" fmla="*/ 52 h 460"/>
                  <a:gd name="T2" fmla="*/ 240 w 684"/>
                  <a:gd name="T3" fmla="*/ 34 h 460"/>
                  <a:gd name="T4" fmla="*/ 404 w 684"/>
                  <a:gd name="T5" fmla="*/ 253 h 460"/>
                  <a:gd name="T6" fmla="*/ 595 w 684"/>
                  <a:gd name="T7" fmla="*/ 445 h 460"/>
                  <a:gd name="T8" fmla="*/ 684 w 684"/>
                  <a:gd name="T9" fmla="*/ 345 h 4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460">
                    <a:moveTo>
                      <a:pt x="0" y="52"/>
                    </a:moveTo>
                    <a:cubicBezTo>
                      <a:pt x="39" y="49"/>
                      <a:pt x="173" y="0"/>
                      <a:pt x="240" y="34"/>
                    </a:cubicBezTo>
                    <a:cubicBezTo>
                      <a:pt x="308" y="68"/>
                      <a:pt x="345" y="184"/>
                      <a:pt x="404" y="253"/>
                    </a:cubicBezTo>
                    <a:cubicBezTo>
                      <a:pt x="463" y="321"/>
                      <a:pt x="548" y="430"/>
                      <a:pt x="595" y="445"/>
                    </a:cubicBezTo>
                    <a:cubicBezTo>
                      <a:pt x="642" y="460"/>
                      <a:pt x="666" y="366"/>
                      <a:pt x="684" y="345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未知">
                <a:extLst>
                  <a:ext uri="{FF2B5EF4-FFF2-40B4-BE49-F238E27FC236}">
                    <a16:creationId xmlns:a16="http://schemas.microsoft.com/office/drawing/2014/main" id="{D4339A95-8FF9-4672-AB27-062E0C8E02B1}"/>
                  </a:ext>
                </a:extLst>
              </p:cNvPr>
              <p:cNvSpPr/>
              <p:nvPr/>
            </p:nvSpPr>
            <p:spPr bwMode="auto">
              <a:xfrm>
                <a:off x="2541" y="339"/>
                <a:ext cx="529" cy="860"/>
              </a:xfrm>
              <a:custGeom>
                <a:gdLst>
                  <a:gd name="T0" fmla="*/ 0 w 529"/>
                  <a:gd name="T1" fmla="*/ 26 h 860"/>
                  <a:gd name="T2" fmla="*/ 243 w 529"/>
                  <a:gd name="T3" fmla="*/ 71 h 860"/>
                  <a:gd name="T4" fmla="*/ 487 w 529"/>
                  <a:gd name="T5" fmla="*/ 454 h 860"/>
                  <a:gd name="T6" fmla="*/ 496 w 529"/>
                  <a:gd name="T7" fmla="*/ 860 h 8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860">
                    <a:moveTo>
                      <a:pt x="0" y="26"/>
                    </a:moveTo>
                    <a:cubicBezTo>
                      <a:pt x="42" y="33"/>
                      <a:pt x="162" y="0"/>
                      <a:pt x="243" y="71"/>
                    </a:cubicBezTo>
                    <a:cubicBezTo>
                      <a:pt x="324" y="142"/>
                      <a:pt x="445" y="323"/>
                      <a:pt x="487" y="454"/>
                    </a:cubicBezTo>
                    <a:cubicBezTo>
                      <a:pt x="529" y="585"/>
                      <a:pt x="494" y="776"/>
                      <a:pt x="496" y="86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未知">
                <a:extLst>
                  <a:ext uri="{FF2B5EF4-FFF2-40B4-BE49-F238E27FC236}">
                    <a16:creationId xmlns:a16="http://schemas.microsoft.com/office/drawing/2014/main" id="{8F542EA6-6B07-4905-941E-6BFACCF94178}"/>
                  </a:ext>
                </a:extLst>
              </p:cNvPr>
              <p:cNvSpPr/>
              <p:nvPr/>
            </p:nvSpPr>
            <p:spPr bwMode="auto">
              <a:xfrm>
                <a:off x="1660" y="1299"/>
                <a:ext cx="593" cy="403"/>
              </a:xfrm>
              <a:custGeom>
                <a:gdLst>
                  <a:gd name="T0" fmla="*/ 0 w 593"/>
                  <a:gd name="T1" fmla="*/ 0 h 403"/>
                  <a:gd name="T2" fmla="*/ 200 w 593"/>
                  <a:gd name="T3" fmla="*/ 264 h 403"/>
                  <a:gd name="T4" fmla="*/ 334 w 593"/>
                  <a:gd name="T5" fmla="*/ 354 h 403"/>
                  <a:gd name="T6" fmla="*/ 558 w 593"/>
                  <a:gd name="T7" fmla="*/ 354 h 403"/>
                  <a:gd name="T8" fmla="*/ 545 w 593"/>
                  <a:gd name="T9" fmla="*/ 58 h 4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402">
                    <a:moveTo>
                      <a:pt x="0" y="0"/>
                    </a:moveTo>
                    <a:cubicBezTo>
                      <a:pt x="33" y="45"/>
                      <a:pt x="144" y="205"/>
                      <a:pt x="200" y="264"/>
                    </a:cubicBezTo>
                    <a:cubicBezTo>
                      <a:pt x="256" y="323"/>
                      <a:pt x="275" y="339"/>
                      <a:pt x="334" y="354"/>
                    </a:cubicBezTo>
                    <a:cubicBezTo>
                      <a:pt x="394" y="368"/>
                      <a:pt x="524" y="403"/>
                      <a:pt x="558" y="354"/>
                    </a:cubicBezTo>
                    <a:cubicBezTo>
                      <a:pt x="593" y="305"/>
                      <a:pt x="548" y="120"/>
                      <a:pt x="545" y="58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未知">
                <a:extLst>
                  <a:ext uri="{FF2B5EF4-FFF2-40B4-BE49-F238E27FC236}">
                    <a16:creationId xmlns:a16="http://schemas.microsoft.com/office/drawing/2014/main" id="{5C9E5D7F-A6DA-4097-9C89-F37F610287C6}"/>
                  </a:ext>
                </a:extLst>
              </p:cNvPr>
              <p:cNvSpPr/>
              <p:nvPr/>
            </p:nvSpPr>
            <p:spPr bwMode="auto">
              <a:xfrm>
                <a:off x="1534" y="1275"/>
                <a:ext cx="355" cy="1010"/>
              </a:xfrm>
              <a:custGeom>
                <a:gdLst>
                  <a:gd name="T0" fmla="*/ 0 w 355"/>
                  <a:gd name="T1" fmla="*/ 1010 h 1010"/>
                  <a:gd name="T2" fmla="*/ 213 w 355"/>
                  <a:gd name="T3" fmla="*/ 967 h 1010"/>
                  <a:gd name="T4" fmla="*/ 315 w 355"/>
                  <a:gd name="T5" fmla="*/ 777 h 1010"/>
                  <a:gd name="T6" fmla="*/ 322 w 355"/>
                  <a:gd name="T7" fmla="*/ 412 h 1010"/>
                  <a:gd name="T8" fmla="*/ 118 w 355"/>
                  <a:gd name="T9" fmla="*/ 0 h 10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010">
                    <a:moveTo>
                      <a:pt x="0" y="1010"/>
                    </a:moveTo>
                    <a:cubicBezTo>
                      <a:pt x="35" y="1004"/>
                      <a:pt x="160" y="1006"/>
                      <a:pt x="213" y="967"/>
                    </a:cubicBezTo>
                    <a:cubicBezTo>
                      <a:pt x="266" y="928"/>
                      <a:pt x="297" y="869"/>
                      <a:pt x="315" y="777"/>
                    </a:cubicBezTo>
                    <a:cubicBezTo>
                      <a:pt x="334" y="684"/>
                      <a:pt x="355" y="542"/>
                      <a:pt x="322" y="412"/>
                    </a:cubicBezTo>
                    <a:cubicBezTo>
                      <a:pt x="289" y="283"/>
                      <a:pt x="160" y="86"/>
                      <a:pt x="1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未知">
                <a:extLst>
                  <a:ext uri="{FF2B5EF4-FFF2-40B4-BE49-F238E27FC236}">
                    <a16:creationId xmlns:a16="http://schemas.microsoft.com/office/drawing/2014/main" id="{980729C9-094C-49FB-87FA-67167F78B3F7}"/>
                  </a:ext>
                </a:extLst>
              </p:cNvPr>
              <p:cNvSpPr/>
              <p:nvPr/>
            </p:nvSpPr>
            <p:spPr bwMode="auto">
              <a:xfrm>
                <a:off x="936" y="1304"/>
                <a:ext cx="274" cy="1028"/>
              </a:xfrm>
              <a:custGeom>
                <a:gdLst>
                  <a:gd name="T0" fmla="*/ 198 w 274"/>
                  <a:gd name="T1" fmla="*/ 0 h 1028"/>
                  <a:gd name="T2" fmla="*/ 58 w 274"/>
                  <a:gd name="T3" fmla="*/ 504 h 1028"/>
                  <a:gd name="T4" fmla="*/ 4 w 274"/>
                  <a:gd name="T5" fmla="*/ 770 h 1028"/>
                  <a:gd name="T6" fmla="*/ 80 w 274"/>
                  <a:gd name="T7" fmla="*/ 994 h 1028"/>
                  <a:gd name="T8" fmla="*/ 274 w 274"/>
                  <a:gd name="T9" fmla="*/ 974 h 10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028">
                    <a:moveTo>
                      <a:pt x="198" y="0"/>
                    </a:moveTo>
                    <a:cubicBezTo>
                      <a:pt x="175" y="84"/>
                      <a:pt x="90" y="376"/>
                      <a:pt x="58" y="504"/>
                    </a:cubicBezTo>
                    <a:cubicBezTo>
                      <a:pt x="26" y="632"/>
                      <a:pt x="0" y="688"/>
                      <a:pt x="4" y="770"/>
                    </a:cubicBezTo>
                    <a:cubicBezTo>
                      <a:pt x="8" y="852"/>
                      <a:pt x="35" y="960"/>
                      <a:pt x="80" y="994"/>
                    </a:cubicBezTo>
                    <a:cubicBezTo>
                      <a:pt x="125" y="1028"/>
                      <a:pt x="234" y="978"/>
                      <a:pt x="274" y="97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未知">
                <a:extLst>
                  <a:ext uri="{FF2B5EF4-FFF2-40B4-BE49-F238E27FC236}">
                    <a16:creationId xmlns:a16="http://schemas.microsoft.com/office/drawing/2014/main" id="{65EC4205-1EEE-4019-A544-5B2F44A32D9D}"/>
                  </a:ext>
                </a:extLst>
              </p:cNvPr>
              <p:cNvSpPr/>
              <p:nvPr/>
            </p:nvSpPr>
            <p:spPr bwMode="auto">
              <a:xfrm>
                <a:off x="426" y="1292"/>
                <a:ext cx="718" cy="259"/>
              </a:xfrm>
              <a:custGeom>
                <a:gdLst>
                  <a:gd name="T0" fmla="*/ 0 w 718"/>
                  <a:gd name="T1" fmla="*/ 76 h 259"/>
                  <a:gd name="T2" fmla="*/ 109 w 718"/>
                  <a:gd name="T3" fmla="*/ 229 h 259"/>
                  <a:gd name="T4" fmla="*/ 307 w 718"/>
                  <a:gd name="T5" fmla="*/ 245 h 259"/>
                  <a:gd name="T6" fmla="*/ 467 w 718"/>
                  <a:gd name="T7" fmla="*/ 146 h 259"/>
                  <a:gd name="T8" fmla="*/ 718 w 718"/>
                  <a:gd name="T9" fmla="*/ 0 h 2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59">
                    <a:moveTo>
                      <a:pt x="0" y="76"/>
                    </a:moveTo>
                    <a:cubicBezTo>
                      <a:pt x="19" y="102"/>
                      <a:pt x="58" y="201"/>
                      <a:pt x="109" y="229"/>
                    </a:cubicBezTo>
                    <a:cubicBezTo>
                      <a:pt x="160" y="257"/>
                      <a:pt x="247" y="259"/>
                      <a:pt x="307" y="245"/>
                    </a:cubicBezTo>
                    <a:cubicBezTo>
                      <a:pt x="367" y="232"/>
                      <a:pt x="399" y="187"/>
                      <a:pt x="467" y="146"/>
                    </a:cubicBezTo>
                    <a:cubicBezTo>
                      <a:pt x="535" y="105"/>
                      <a:pt x="666" y="30"/>
                      <a:pt x="7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未知">
                <a:extLst>
                  <a:ext uri="{FF2B5EF4-FFF2-40B4-BE49-F238E27FC236}">
                    <a16:creationId xmlns:a16="http://schemas.microsoft.com/office/drawing/2014/main" id="{DE2E0ECB-86AD-49B0-9498-9A678ECB8875}"/>
                  </a:ext>
                </a:extLst>
              </p:cNvPr>
              <p:cNvSpPr/>
              <p:nvPr/>
            </p:nvSpPr>
            <p:spPr bwMode="auto">
              <a:xfrm>
                <a:off x="0" y="56"/>
                <a:ext cx="994" cy="1343"/>
              </a:xfrm>
              <a:custGeom>
                <a:gdLst>
                  <a:gd name="T0" fmla="*/ 1030 w 1030"/>
                  <a:gd name="T1" fmla="*/ 33 h 1394"/>
                  <a:gd name="T2" fmla="*/ 891 w 1030"/>
                  <a:gd name="T3" fmla="*/ 39 h 1394"/>
                  <a:gd name="T4" fmla="*/ 428 w 1030"/>
                  <a:gd name="T5" fmla="*/ 265 h 1394"/>
                  <a:gd name="T6" fmla="*/ 57 w 1030"/>
                  <a:gd name="T7" fmla="*/ 695 h 1394"/>
                  <a:gd name="T8" fmla="*/ 85 w 1030"/>
                  <a:gd name="T9" fmla="*/ 1282 h 1394"/>
                  <a:gd name="T10" fmla="*/ 289 w 1030"/>
                  <a:gd name="T11" fmla="*/ 1364 h 13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0" h="1394">
                    <a:moveTo>
                      <a:pt x="1030" y="33"/>
                    </a:moveTo>
                    <a:cubicBezTo>
                      <a:pt x="1007" y="34"/>
                      <a:pt x="991" y="0"/>
                      <a:pt x="891" y="39"/>
                    </a:cubicBezTo>
                    <a:cubicBezTo>
                      <a:pt x="791" y="78"/>
                      <a:pt x="567" y="156"/>
                      <a:pt x="428" y="265"/>
                    </a:cubicBezTo>
                    <a:cubicBezTo>
                      <a:pt x="289" y="374"/>
                      <a:pt x="114" y="525"/>
                      <a:pt x="57" y="695"/>
                    </a:cubicBezTo>
                    <a:cubicBezTo>
                      <a:pt x="0" y="865"/>
                      <a:pt x="46" y="1170"/>
                      <a:pt x="85" y="1282"/>
                    </a:cubicBezTo>
                    <a:cubicBezTo>
                      <a:pt x="124" y="1394"/>
                      <a:pt x="247" y="1347"/>
                      <a:pt x="289" y="136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4" name="TextBox 7">
            <a:extLst>
              <a:ext uri="{FF2B5EF4-FFF2-40B4-BE49-F238E27FC236}">
                <a16:creationId xmlns:a16="http://schemas.microsoft.com/office/drawing/2014/main" id="{DA8BDB0B-6B43-4B79-9416-1D23B268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842" y="5706605"/>
            <a:ext cx="1501775" cy="593725"/>
          </a:xfrm>
          <a:prstGeom prst="roundRect">
            <a:avLst>
              <a:gd name="adj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DB93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实物图 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3055D2D5-C799-4360-92F0-31ADBF3A4259}"/>
              </a:ext>
            </a:extLst>
          </p:cNvPr>
          <p:cNvSpPr/>
          <p:nvPr/>
        </p:nvSpPr>
        <p:spPr>
          <a:xfrm>
            <a:off x="2404697" y="1401808"/>
            <a:ext cx="1152128" cy="6513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>
                <a:solidFill>
                  <a:srgbClr val="013A57"/>
                </a:solidFill>
              </a:rPr>
              <a:t>原理</a:t>
            </a:r>
          </a:p>
        </p:txBody>
      </p:sp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DEDB21-E4DB-410A-9100-435B3788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学习目标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B865090-38FE-4249-842B-77E1A836F48E}"/>
              </a:ext>
            </a:extLst>
          </p:cNvPr>
          <p:cNvGrpSpPr/>
          <p:nvPr/>
        </p:nvGrpSpPr>
        <p:grpSpPr>
          <a:xfrm>
            <a:off x="1415481" y="2815699"/>
            <a:ext cx="9520212" cy="679450"/>
            <a:chOff x="2111375" y="3579813"/>
            <a:chExt cx="9520212" cy="679450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011CA541-D8E1-4D7B-972C-07540DCFD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350" y="3580062"/>
              <a:ext cx="8704237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学会用伏安法测量电阻。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4F1AEB7-F725-4259-86F0-20043B681127}"/>
                </a:ext>
              </a:extLst>
            </p:cNvPr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BA290CE6-1D70-427C-97DD-ED33C23C26D5}"/>
                  </a:ext>
                </a:extLst>
              </p:cNvPr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" name="文本框 11">
                <a:extLst>
                  <a:ext uri="{FF2B5EF4-FFF2-40B4-BE49-F238E27FC236}">
                    <a16:creationId xmlns:a16="http://schemas.microsoft.com/office/drawing/2014/main" id="{1AC8BC94-9462-4D3B-BC78-90D73F930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B5FFF07-4DE5-4F27-9F79-6FFABA8293A7}"/>
              </a:ext>
            </a:extLst>
          </p:cNvPr>
          <p:cNvGrpSpPr/>
          <p:nvPr/>
        </p:nvGrpSpPr>
        <p:grpSpPr>
          <a:xfrm>
            <a:off x="1415481" y="1561119"/>
            <a:ext cx="10009111" cy="700088"/>
            <a:chOff x="2105025" y="2441575"/>
            <a:chExt cx="9735955" cy="700088"/>
          </a:xfrm>
        </p:grpSpPr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E253D718-69D6-4EB7-85AC-4FD37461D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349" y="2464047"/>
              <a:ext cx="8913631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进一步掌握使用电压表和电流表的方法。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AA9D09C-8161-48E1-B6AA-5A9771914872}"/>
                </a:ext>
              </a:extLst>
            </p:cNvPr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4B7E040F-ABAD-49C9-B2F2-41A3B207BF59}"/>
                  </a:ext>
                </a:extLst>
              </p:cNvPr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文本框 7">
                <a:extLst>
                  <a:ext uri="{FF2B5EF4-FFF2-40B4-BE49-F238E27FC236}">
                    <a16:creationId xmlns:a16="http://schemas.microsoft.com/office/drawing/2014/main" id="{FBC21215-AADE-47AE-9BB9-E6492A5F72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EE49719-4514-478A-BC14-747195045CAE}"/>
              </a:ext>
            </a:extLst>
          </p:cNvPr>
          <p:cNvGrpSpPr/>
          <p:nvPr/>
        </p:nvGrpSpPr>
        <p:grpSpPr>
          <a:xfrm>
            <a:off x="1415481" y="4077072"/>
            <a:ext cx="9941591" cy="696714"/>
            <a:chOff x="2130425" y="4706938"/>
            <a:chExt cx="9941591" cy="69671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C25BF42-17FE-4E64-AD41-CD047F02E1AE}"/>
                </a:ext>
              </a:extLst>
            </p:cNvPr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F88E565-A712-4930-B772-543FBC37135A}"/>
                  </a:ext>
                </a:extLst>
              </p:cNvPr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文本框 11">
                <a:extLst>
                  <a:ext uri="{FF2B5EF4-FFF2-40B4-BE49-F238E27FC236}">
                    <a16:creationId xmlns:a16="http://schemas.microsoft.com/office/drawing/2014/main" id="{376D4F19-1E05-4707-8FA6-41709F0B9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AAAAA1A5-9A10-4291-AB4C-2B37325D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4765977"/>
              <a:ext cx="9163716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加深对欧姆定律及其应用的理解。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798300" y="120904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11" name="Rectangle 15">
            <a:extLst>
              <a:ext uri="{FF2B5EF4-FFF2-40B4-BE49-F238E27FC236}">
                <a16:creationId xmlns:a16="http://schemas.microsoft.com/office/drawing/2014/main" id="{B749092A-D2E6-430B-8B28-5930BE1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2132856"/>
            <a:ext cx="8820719" cy="1454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电流可以用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电流表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测量，电压可以用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电压表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测量。那么，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用什么方法测量电阻呢？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1A8CD17-338E-4A8E-A7E3-E899C9B4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想想议议</a:t>
            </a:r>
          </a:p>
        </p:txBody>
      </p:sp>
    </p:spTree>
    <p:extLst>
      <p:ext uri="{BB962C8B-B14F-4D97-AF65-F5344CB8AC3E}">
        <p14:creationId xmlns:p14="http://schemas.microsoft.com/office/powerpoint/2010/main" val="221435126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12" name="Rectangle 16">
            <a:extLst>
              <a:ext uri="{FF2B5EF4-FFF2-40B4-BE49-F238E27FC236}">
                <a16:creationId xmlns:a16="http://schemas.microsoft.com/office/drawing/2014/main" id="{FE6376EC-05EB-482A-BF1D-768C2729B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516" y="1469014"/>
            <a:ext cx="8712968" cy="2100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　　在上一节课的例题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可以看出一种测量电阻的方法，即首先通过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测量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未知电阻两端的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电压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和通过该电阻的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电流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，然后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应用欧姆定律算出电阻的大小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1A8CD17-338E-4A8E-A7E3-E899C9B4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想想议议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436F773-45C7-4CCA-8162-0E77D8F28D51}"/>
              </a:ext>
            </a:extLst>
          </p:cNvPr>
          <p:cNvGrpSpPr/>
          <p:nvPr/>
        </p:nvGrpSpPr>
        <p:grpSpPr>
          <a:xfrm>
            <a:off x="5663952" y="4396633"/>
            <a:ext cx="3095625" cy="981075"/>
            <a:chOff x="3719513" y="4257675"/>
            <a:chExt cx="3095625" cy="981075"/>
          </a:xfrm>
        </p:grpSpPr>
        <p:sp>
          <p:nvSpPr>
            <p:cNvPr id="5" name="Line 17">
              <a:extLst>
                <a:ext uri="{FF2B5EF4-FFF2-40B4-BE49-F238E27FC236}">
                  <a16:creationId xmlns:a16="http://schemas.microsoft.com/office/drawing/2014/main" id="{38E61107-FD6F-4B33-AF29-D6663E961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3475" y="4727575"/>
              <a:ext cx="719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Group 34">
              <a:extLst>
                <a:ext uri="{FF2B5EF4-FFF2-40B4-BE49-F238E27FC236}">
                  <a16:creationId xmlns:a16="http://schemas.microsoft.com/office/drawing/2014/main" id="{86FAEB1A-FF8E-42C1-BC2B-6A43BFCFFA2D}"/>
                </a:ext>
              </a:extLst>
            </p:cNvPr>
            <p:cNvGrpSpPr/>
            <p:nvPr/>
          </p:nvGrpSpPr>
          <p:grpSpPr>
            <a:xfrm>
              <a:off x="3719513" y="4292600"/>
              <a:ext cx="1079500" cy="946150"/>
              <a:chOff x="408" y="3809"/>
              <a:chExt cx="680" cy="596"/>
            </a:xfrm>
          </p:grpSpPr>
          <p:sp>
            <p:nvSpPr>
              <p:cNvPr id="11" name="Rectangle 35">
                <a:extLst>
                  <a:ext uri="{FF2B5EF4-FFF2-40B4-BE49-F238E27FC236}">
                    <a16:creationId xmlns:a16="http://schemas.microsoft.com/office/drawing/2014/main" id="{8EE3E1F9-7AF8-4279-BB3F-0FA351CEB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3945"/>
                <a:ext cx="6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I 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2" name="Rectangle 36">
                <a:extLst>
                  <a:ext uri="{FF2B5EF4-FFF2-40B4-BE49-F238E27FC236}">
                    <a16:creationId xmlns:a16="http://schemas.microsoft.com/office/drawing/2014/main" id="{2FFAAF71-4510-42F1-96A4-C450F6F26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3809"/>
                <a:ext cx="278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U</a:t>
                </a:r>
              </a:p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13" name="Line 37">
                <a:extLst>
                  <a:ext uri="{FF2B5EF4-FFF2-40B4-BE49-F238E27FC236}">
                    <a16:creationId xmlns:a16="http://schemas.microsoft.com/office/drawing/2014/main" id="{8D777F6E-7CEA-4996-A27A-248B52B8E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" y="4104"/>
                <a:ext cx="2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id="{BA6B80E5-27B8-42BA-9533-2AC2628271EC}"/>
                </a:ext>
              </a:extLst>
            </p:cNvPr>
            <p:cNvGrpSpPr/>
            <p:nvPr/>
          </p:nvGrpSpPr>
          <p:grpSpPr>
            <a:xfrm>
              <a:off x="5735638" y="4257675"/>
              <a:ext cx="1079500" cy="946150"/>
              <a:chOff x="408" y="3809"/>
              <a:chExt cx="680" cy="596"/>
            </a:xfrm>
          </p:grpSpPr>
          <p:sp>
            <p:nvSpPr>
              <p:cNvPr id="8" name="Rectangle 45">
                <a:extLst>
                  <a:ext uri="{FF2B5EF4-FFF2-40B4-BE49-F238E27FC236}">
                    <a16:creationId xmlns:a16="http://schemas.microsoft.com/office/drawing/2014/main" id="{60D8CABC-863E-40AF-BB12-9EA1E05C4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3945"/>
                <a:ext cx="6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R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" name="Rectangle 46">
                <a:extLst>
                  <a:ext uri="{FF2B5EF4-FFF2-40B4-BE49-F238E27FC236}">
                    <a16:creationId xmlns:a16="http://schemas.microsoft.com/office/drawing/2014/main" id="{13F1F75C-E328-417A-98C0-152604B9A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3809"/>
                <a:ext cx="278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U</a:t>
                </a:r>
              </a:p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10" name="Line 47">
                <a:extLst>
                  <a:ext uri="{FF2B5EF4-FFF2-40B4-BE49-F238E27FC236}">
                    <a16:creationId xmlns:a16="http://schemas.microsoft.com/office/drawing/2014/main" id="{FAB5A442-77B0-4C03-AE01-8269F5F2E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" y="4104"/>
                <a:ext cx="2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885E1FCF-FC27-4C54-AC4F-13BD36742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849" y="3713255"/>
            <a:ext cx="2664296" cy="27083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0EDCC2FF-7FD2-4E30-83A2-11160959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1264094"/>
            <a:ext cx="8263359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　　　　用电压表、电流表间接测电阻 </a:t>
            </a:r>
          </a:p>
        </p:txBody>
      </p:sp>
      <p:grpSp>
        <p:nvGrpSpPr>
          <p:cNvPr id="35869" name="Group 29">
            <a:extLst>
              <a:ext uri="{FF2B5EF4-FFF2-40B4-BE49-F238E27FC236}">
                <a16:creationId xmlns:a16="http://schemas.microsoft.com/office/drawing/2014/main" id="{D4023C07-2923-4D5B-956E-706A3980C9B7}"/>
              </a:ext>
            </a:extLst>
          </p:cNvPr>
          <p:cNvGrpSpPr/>
          <p:nvPr/>
        </p:nvGrpSpPr>
        <p:grpSpPr>
          <a:xfrm>
            <a:off x="4518530" y="3231715"/>
            <a:ext cx="1079500" cy="946150"/>
            <a:chOff x="408" y="3809"/>
            <a:chExt cx="680" cy="596"/>
          </a:xfrm>
        </p:grpSpPr>
        <p:sp>
          <p:nvSpPr>
            <p:cNvPr id="35870" name="Rectangle 30">
              <a:extLst>
                <a:ext uri="{FF2B5EF4-FFF2-40B4-BE49-F238E27FC236}">
                  <a16:creationId xmlns:a16="http://schemas.microsoft.com/office/drawing/2014/main" id="{107AC323-A7B4-4C91-9515-B8C3DE53B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5871" name="Rectangle 31">
              <a:extLst>
                <a:ext uri="{FF2B5EF4-FFF2-40B4-BE49-F238E27FC236}">
                  <a16:creationId xmlns:a16="http://schemas.microsoft.com/office/drawing/2014/main" id="{CEE82BC2-0ADD-4672-BACB-0C8A754B4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5872" name="Line 32">
              <a:extLst>
                <a:ext uri="{FF2B5EF4-FFF2-40B4-BE49-F238E27FC236}">
                  <a16:creationId xmlns:a16="http://schemas.microsoft.com/office/drawing/2014/main" id="{9EB34497-2BEF-4AF4-BD77-1206BB68E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4B247B4-ACC4-498B-8E62-90F05B1D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一、伏安法测电阻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C045078-5819-4D81-A9B3-B7E2570EDCD0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实验目的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8E4E2E1-3326-47B1-A2B6-07904F70D2C5}"/>
              </a:ext>
            </a:extLst>
          </p:cNvPr>
          <p:cNvSpPr/>
          <p:nvPr/>
        </p:nvSpPr>
        <p:spPr>
          <a:xfrm>
            <a:off x="1198252" y="3429000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实验原理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844" name="Group 4">
            <a:extLst>
              <a:ext uri="{FF2B5EF4-FFF2-40B4-BE49-F238E27FC236}">
                <a16:creationId xmlns:a16="http://schemas.microsoft.com/office/drawing/2014/main" id="{CAE504D0-3CA5-4376-A2BF-CA0A6AB6EE26}"/>
              </a:ext>
            </a:extLst>
          </p:cNvPr>
          <p:cNvGrpSpPr>
            <a:grpSpLocks noChangeAspect="1"/>
          </p:cNvGrpSpPr>
          <p:nvPr/>
        </p:nvGrpSpPr>
        <p:grpSpPr>
          <a:xfrm>
            <a:off x="2855640" y="2581746"/>
            <a:ext cx="6935788" cy="3511550"/>
            <a:chOff x="940" y="-1038"/>
            <a:chExt cx="4369" cy="2212"/>
          </a:xfrm>
        </p:grpSpPr>
        <p:pic>
          <p:nvPicPr>
            <p:cNvPr id="35845" name="Picture 14" descr="H:\2\人教教参资源\九\图\蓄电池.jpg">
              <a:extLst>
                <a:ext uri="{FF2B5EF4-FFF2-40B4-BE49-F238E27FC236}">
                  <a16:creationId xmlns:a16="http://schemas.microsoft.com/office/drawing/2014/main" id="{E6BA1596-CE2E-425A-BD4A-D6DC13C0B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" y="-1038"/>
              <a:ext cx="1229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3" descr="H:\2\人教教参资源\九\图\铡刀开关.JPG">
              <a:extLst>
                <a:ext uri="{FF2B5EF4-FFF2-40B4-BE49-F238E27FC236}">
                  <a16:creationId xmlns:a16="http://schemas.microsoft.com/office/drawing/2014/main" id="{AF75E57B-36AD-4BED-B98B-ABA550FA5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0" y="347"/>
              <a:ext cx="862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6" descr="H:\2\人教教参资源\九\图\电流表.JPG">
              <a:extLst>
                <a:ext uri="{FF2B5EF4-FFF2-40B4-BE49-F238E27FC236}">
                  <a16:creationId xmlns:a16="http://schemas.microsoft.com/office/drawing/2014/main" id="{939A783C-EFAD-44F3-90E2-67CFB7B4C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27" y="221"/>
              <a:ext cx="805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7" descr="H:\2\人教教参资源\九\图\电压表.JPG">
              <a:extLst>
                <a:ext uri="{FF2B5EF4-FFF2-40B4-BE49-F238E27FC236}">
                  <a16:creationId xmlns:a16="http://schemas.microsoft.com/office/drawing/2014/main" id="{596B94FC-EFA4-4397-BE88-210587317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0" y="176"/>
              <a:ext cx="981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图片 7" descr="导线.jpg">
              <a:extLst>
                <a:ext uri="{FF2B5EF4-FFF2-40B4-BE49-F238E27FC236}">
                  <a16:creationId xmlns:a16="http://schemas.microsoft.com/office/drawing/2014/main" id="{2C933B18-C5F4-4A19-B336-40570F4A9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77" b="12196"/>
            <a:stretch>
              <a:fillRect/>
            </a:stretch>
          </p:blipFill>
          <p:spPr bwMode="auto">
            <a:xfrm rot="5400000">
              <a:off x="4430" y="54"/>
              <a:ext cx="703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12" descr="H:\2\人教教参资源\九\图\电阻3.jpg">
              <a:extLst>
                <a:ext uri="{FF2B5EF4-FFF2-40B4-BE49-F238E27FC236}">
                  <a16:creationId xmlns:a16="http://schemas.microsoft.com/office/drawing/2014/main" id="{FD41AF53-9644-4628-978E-0A1AE7911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4" y="-721"/>
              <a:ext cx="86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1" descr="无标题">
              <a:extLst>
                <a:ext uri="{FF2B5EF4-FFF2-40B4-BE49-F238E27FC236}">
                  <a16:creationId xmlns:a16="http://schemas.microsoft.com/office/drawing/2014/main" id="{16E21834-49BE-474E-BA16-ADC3893CC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9" y="-863"/>
              <a:ext cx="1333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53" name="Rectangle 13">
            <a:extLst>
              <a:ext uri="{FF2B5EF4-FFF2-40B4-BE49-F238E27FC236}">
                <a16:creationId xmlns:a16="http://schemas.microsoft.com/office/drawing/2014/main" id="{FBD320FD-C6EA-49CE-9DD6-CC9DAA759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7" y="1301482"/>
            <a:ext cx="8569325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　　　　　　电源、电压表、电流表、滑动变阻器、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　　　　　　开关、导线、待测电阻。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4B247B4-ACC4-498B-8E62-90F05B1D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一、伏安法测电阻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C045078-5819-4D81-A9B3-B7E2570EDCD0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</a:t>
            </a: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  <a:ea typeface="微软雅黑"/>
              </a:rPr>
              <a:t>器材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790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Group 2">
            <a:extLst>
              <a:ext uri="{FF2B5EF4-FFF2-40B4-BE49-F238E27FC236}">
                <a16:creationId xmlns:a16="http://schemas.microsoft.com/office/drawing/2014/main" id="{0414C959-91C3-4C51-8A80-BAA8E27202B7}"/>
              </a:ext>
            </a:extLst>
          </p:cNvPr>
          <p:cNvGrpSpPr/>
          <p:nvPr/>
        </p:nvGrpSpPr>
        <p:grpSpPr>
          <a:xfrm>
            <a:off x="2185476" y="2326221"/>
            <a:ext cx="2970213" cy="2590800"/>
            <a:chExt cx="1957" cy="1718"/>
          </a:xfrm>
        </p:grpSpPr>
        <p:sp>
          <p:nvSpPr>
            <p:cNvPr id="34819" name="Rectangle 3">
              <a:extLst>
                <a:ext uri="{FF2B5EF4-FFF2-40B4-BE49-F238E27FC236}">
                  <a16:creationId xmlns:a16="http://schemas.microsoft.com/office/drawing/2014/main" id="{2FD120CC-5FEA-4176-99B8-85C760C7A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61"/>
              <a:ext cx="1658" cy="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820" name="Group 4">
              <a:extLst>
                <a:ext uri="{FF2B5EF4-FFF2-40B4-BE49-F238E27FC236}">
                  <a16:creationId xmlns:a16="http://schemas.microsoft.com/office/drawing/2014/main" id="{9C4F9786-3E8F-4294-8D0B-2AE6176FF20F}"/>
                </a:ext>
              </a:extLst>
            </p:cNvPr>
            <p:cNvGrpSpPr/>
            <p:nvPr/>
          </p:nvGrpSpPr>
          <p:grpSpPr>
            <a:xfrm>
              <a:off x="710" y="0"/>
              <a:ext cx="79" cy="321"/>
              <a:chExt cx="85" cy="340"/>
            </a:xfrm>
          </p:grpSpPr>
          <p:sp>
            <p:nvSpPr>
              <p:cNvPr id="34821" name="Rectangle 19">
                <a:extLst>
                  <a:ext uri="{FF2B5EF4-FFF2-40B4-BE49-F238E27FC236}">
                    <a16:creationId xmlns:a16="http://schemas.microsoft.com/office/drawing/2014/main" id="{34843385-1BDB-4669-BA58-E28F745CB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22" name="Line 20">
                <a:extLst>
                  <a:ext uri="{FF2B5EF4-FFF2-40B4-BE49-F238E27FC236}">
                    <a16:creationId xmlns:a16="http://schemas.microsoft.com/office/drawing/2014/main" id="{5FEDC87C-48CD-4F4F-BA65-BE30FA315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3" name="Line 21">
                <a:extLst>
                  <a:ext uri="{FF2B5EF4-FFF2-40B4-BE49-F238E27FC236}">
                    <a16:creationId xmlns:a16="http://schemas.microsoft.com/office/drawing/2014/main" id="{72D6B879-4EEB-46E3-8A7D-9AD391D9A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24" name="Group 8">
              <a:extLst>
                <a:ext uri="{FF2B5EF4-FFF2-40B4-BE49-F238E27FC236}">
                  <a16:creationId xmlns:a16="http://schemas.microsoft.com/office/drawing/2014/main" id="{A28EEBA7-82EA-4AB4-93FD-1931F95DFE0B}"/>
                </a:ext>
              </a:extLst>
            </p:cNvPr>
            <p:cNvGrpSpPr/>
            <p:nvPr/>
          </p:nvGrpSpPr>
          <p:grpSpPr>
            <a:xfrm>
              <a:off x="1316" y="80"/>
              <a:ext cx="263" cy="161"/>
              <a:chExt cx="256" cy="142"/>
            </a:xfrm>
          </p:grpSpPr>
          <p:sp>
            <p:nvSpPr>
              <p:cNvPr id="34825" name="Rectangle 15">
                <a:extLst>
                  <a:ext uri="{FF2B5EF4-FFF2-40B4-BE49-F238E27FC236}">
                    <a16:creationId xmlns:a16="http://schemas.microsoft.com/office/drawing/2014/main" id="{FDFD73A3-FC89-41B3-BAE3-A9531FE2B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26" name="Line 16">
                <a:extLst>
                  <a:ext uri="{FF2B5EF4-FFF2-40B4-BE49-F238E27FC236}">
                    <a16:creationId xmlns:a16="http://schemas.microsoft.com/office/drawing/2014/main" id="{920D0D9B-4AB9-41F7-865D-7641EE2A2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7" name="Oval 17">
                <a:extLst>
                  <a:ext uri="{FF2B5EF4-FFF2-40B4-BE49-F238E27FC236}">
                    <a16:creationId xmlns:a16="http://schemas.microsoft.com/office/drawing/2014/main" id="{960DCA9E-6DD8-42F0-AF48-01CA51BE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4828" name="Rectangle 178">
              <a:extLst>
                <a:ext uri="{FF2B5EF4-FFF2-40B4-BE49-F238E27FC236}">
                  <a16:creationId xmlns:a16="http://schemas.microsoft.com/office/drawing/2014/main" id="{B6F6312D-DAB1-4A35-8ACB-0C7912ADF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964"/>
              <a:ext cx="366" cy="11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4829" name="Group 13">
              <a:extLst>
                <a:ext uri="{FF2B5EF4-FFF2-40B4-BE49-F238E27FC236}">
                  <a16:creationId xmlns:a16="http://schemas.microsoft.com/office/drawing/2014/main" id="{E5FF0751-9743-4287-9A56-939A2090336A}"/>
                </a:ext>
              </a:extLst>
            </p:cNvPr>
            <p:cNvGrpSpPr/>
            <p:nvPr/>
          </p:nvGrpSpPr>
          <p:grpSpPr>
            <a:xfrm>
              <a:off x="1361" y="766"/>
              <a:ext cx="596" cy="312"/>
              <a:chExt cx="726" cy="363"/>
            </a:xfrm>
          </p:grpSpPr>
          <p:sp>
            <p:nvSpPr>
              <p:cNvPr id="34830" name="Rectangle 181">
                <a:extLst>
                  <a:ext uri="{FF2B5EF4-FFF2-40B4-BE49-F238E27FC236}">
                    <a16:creationId xmlns:a16="http://schemas.microsoft.com/office/drawing/2014/main" id="{19F4B330-FEE8-4ABE-AC74-955A974C1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1" name="Line 182">
                <a:extLst>
                  <a:ext uri="{FF2B5EF4-FFF2-40B4-BE49-F238E27FC236}">
                    <a16:creationId xmlns:a16="http://schemas.microsoft.com/office/drawing/2014/main" id="{2F8D036B-37F4-454D-BC02-EBA663536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2" name="Line 183">
                <a:extLst>
                  <a:ext uri="{FF2B5EF4-FFF2-40B4-BE49-F238E27FC236}">
                    <a16:creationId xmlns:a16="http://schemas.microsoft.com/office/drawing/2014/main" id="{B9A793CE-B2E2-4518-B37C-B400C762D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3" name="Rectangle 184">
                <a:extLst>
                  <a:ext uri="{FF2B5EF4-FFF2-40B4-BE49-F238E27FC236}">
                    <a16:creationId xmlns:a16="http://schemas.microsoft.com/office/drawing/2014/main" id="{ED60C701-DE23-4D44-B523-1DA6B9D34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34834" name="Group 18">
              <a:extLst>
                <a:ext uri="{FF2B5EF4-FFF2-40B4-BE49-F238E27FC236}">
                  <a16:creationId xmlns:a16="http://schemas.microsoft.com/office/drawing/2014/main" id="{6F3C4701-830C-4602-9E97-19911F019DC4}"/>
                </a:ext>
              </a:extLst>
            </p:cNvPr>
            <p:cNvGrpSpPr/>
            <p:nvPr/>
          </p:nvGrpSpPr>
          <p:grpSpPr>
            <a:xfrm>
              <a:off x="0" y="312"/>
              <a:ext cx="284" cy="344"/>
              <a:chExt cx="284" cy="344"/>
            </a:xfrm>
          </p:grpSpPr>
          <p:sp>
            <p:nvSpPr>
              <p:cNvPr id="34835" name="Oval 197">
                <a:extLst>
                  <a:ext uri="{FF2B5EF4-FFF2-40B4-BE49-F238E27FC236}">
                    <a16:creationId xmlns:a16="http://schemas.microsoft.com/office/drawing/2014/main" id="{6B076F52-4537-427F-B758-E6679A05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6" name="Text Box 198">
                <a:extLst>
                  <a:ext uri="{FF2B5EF4-FFF2-40B4-BE49-F238E27FC236}">
                    <a16:creationId xmlns:a16="http://schemas.microsoft.com/office/drawing/2014/main" id="{199E7EE1-6EE9-48D9-B2D2-EB4F77FFB9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34837" name="Group 21">
              <a:extLst>
                <a:ext uri="{FF2B5EF4-FFF2-40B4-BE49-F238E27FC236}">
                  <a16:creationId xmlns:a16="http://schemas.microsoft.com/office/drawing/2014/main" id="{BB3A7F8A-ACDE-4CCF-B785-7C1F6E9A1194}"/>
                </a:ext>
              </a:extLst>
            </p:cNvPr>
            <p:cNvGrpSpPr/>
            <p:nvPr/>
          </p:nvGrpSpPr>
          <p:grpSpPr>
            <a:xfrm flipV="1">
              <a:off x="158" y="1018"/>
              <a:ext cx="974" cy="508"/>
              <a:chExt cx="1049" cy="538"/>
            </a:xfrm>
          </p:grpSpPr>
          <p:sp>
            <p:nvSpPr>
              <p:cNvPr id="34838" name="Line 7">
                <a:extLst>
                  <a:ext uri="{FF2B5EF4-FFF2-40B4-BE49-F238E27FC236}">
                    <a16:creationId xmlns:a16="http://schemas.microsoft.com/office/drawing/2014/main" id="{44F28F75-BF6F-480E-8F68-92A559A94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9" name="Line 8">
                <a:extLst>
                  <a:ext uri="{FF2B5EF4-FFF2-40B4-BE49-F238E27FC236}">
                    <a16:creationId xmlns:a16="http://schemas.microsoft.com/office/drawing/2014/main" id="{9D5970F1-D31F-4F55-A0D7-186F201FB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40" name="Line 9">
                <a:extLst>
                  <a:ext uri="{FF2B5EF4-FFF2-40B4-BE49-F238E27FC236}">
                    <a16:creationId xmlns:a16="http://schemas.microsoft.com/office/drawing/2014/main" id="{1F7F5319-70F6-43D6-BE7E-CA1CB538A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41" name="Group 25">
              <a:extLst>
                <a:ext uri="{FF2B5EF4-FFF2-40B4-BE49-F238E27FC236}">
                  <a16:creationId xmlns:a16="http://schemas.microsoft.com/office/drawing/2014/main" id="{B77074ED-0EF9-45D5-A59B-C9442A63489E}"/>
                </a:ext>
              </a:extLst>
            </p:cNvPr>
            <p:cNvGrpSpPr/>
            <p:nvPr/>
          </p:nvGrpSpPr>
          <p:grpSpPr>
            <a:xfrm>
              <a:off x="510" y="1374"/>
              <a:ext cx="284" cy="344"/>
              <a:chExt cx="284" cy="344"/>
            </a:xfrm>
          </p:grpSpPr>
          <p:sp>
            <p:nvSpPr>
              <p:cNvPr id="34842" name="Oval 190">
                <a:extLst>
                  <a:ext uri="{FF2B5EF4-FFF2-40B4-BE49-F238E27FC236}">
                    <a16:creationId xmlns:a16="http://schemas.microsoft.com/office/drawing/2014/main" id="{2270D064-D428-4314-9931-2B5198974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3" name="Text Box 191">
                <a:extLst>
                  <a:ext uri="{FF2B5EF4-FFF2-40B4-BE49-F238E27FC236}">
                    <a16:creationId xmlns:a16="http://schemas.microsoft.com/office/drawing/2014/main" id="{4A29DD4D-E333-4F2C-AAAF-CF112C6BD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34844" name="Text Box 4">
              <a:extLst>
                <a:ext uri="{FF2B5EF4-FFF2-40B4-BE49-F238E27FC236}">
                  <a16:creationId xmlns:a16="http://schemas.microsoft.com/office/drawing/2014/main" id="{F96CB41F-AA4E-4792-9F90-8168D335B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681"/>
              <a:ext cx="34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4845" name="Text Box 4">
              <a:extLst>
                <a:ext uri="{FF2B5EF4-FFF2-40B4-BE49-F238E27FC236}">
                  <a16:creationId xmlns:a16="http://schemas.microsoft.com/office/drawing/2014/main" id="{CFA66EF5-4984-4C5D-A4DC-F6F7BB19C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" y="1152"/>
              <a:ext cx="50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R'</a:t>
              </a:r>
            </a:p>
          </p:txBody>
        </p:sp>
        <p:sp>
          <p:nvSpPr>
            <p:cNvPr id="34846" name="Text Box 116">
              <a:extLst>
                <a:ext uri="{FF2B5EF4-FFF2-40B4-BE49-F238E27FC236}">
                  <a16:creationId xmlns:a16="http://schemas.microsoft.com/office/drawing/2014/main" id="{760E73F2-8BC8-4A29-B86C-DA038D1F3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199"/>
              <a:ext cx="22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34864" name="TextBox 7">
            <a:extLst>
              <a:ext uri="{FF2B5EF4-FFF2-40B4-BE49-F238E27FC236}">
                <a16:creationId xmlns:a16="http://schemas.microsoft.com/office/drawing/2014/main" id="{E7F672A3-DA8F-4171-88E5-9D561228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026" y="5515259"/>
            <a:ext cx="1501775" cy="593725"/>
          </a:xfrm>
          <a:prstGeom prst="roundRect">
            <a:avLst>
              <a:gd name="adj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DB93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电路图 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A6F81B7-39C0-458F-A3AD-4F91EEF44BB4}"/>
              </a:ext>
            </a:extLst>
          </p:cNvPr>
          <p:cNvGrpSpPr/>
          <p:nvPr/>
        </p:nvGrpSpPr>
        <p:grpSpPr>
          <a:xfrm>
            <a:off x="6103533" y="1988840"/>
            <a:ext cx="3975235" cy="3395433"/>
            <a:chOff x="5699126" y="2276476"/>
            <a:chExt cx="4919663" cy="4202113"/>
          </a:xfrm>
        </p:grpSpPr>
        <p:grpSp>
          <p:nvGrpSpPr>
            <p:cNvPr id="34847" name="Group 31">
              <a:extLst>
                <a:ext uri="{FF2B5EF4-FFF2-40B4-BE49-F238E27FC236}">
                  <a16:creationId xmlns:a16="http://schemas.microsoft.com/office/drawing/2014/main" id="{E41C318D-F9A4-4F51-BEB4-02860ACF88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07076" y="2276476"/>
              <a:ext cx="4811713" cy="4202113"/>
              <a:chExt cx="3031" cy="2647"/>
            </a:xfrm>
          </p:grpSpPr>
          <p:pic>
            <p:nvPicPr>
              <p:cNvPr id="34848" name="Picture 12" descr="H:\2\人教教参资源\九\图\电阻3.jpg">
                <a:extLst>
                  <a:ext uri="{FF2B5EF4-FFF2-40B4-BE49-F238E27FC236}">
                    <a16:creationId xmlns:a16="http://schemas.microsoft.com/office/drawing/2014/main" id="{996DEEDB-D50E-4334-81F6-25DF41808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98" y="1293"/>
                <a:ext cx="68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849" name="Group 33">
                <a:extLst>
                  <a:ext uri="{FF2B5EF4-FFF2-40B4-BE49-F238E27FC236}">
                    <a16:creationId xmlns:a16="http://schemas.microsoft.com/office/drawing/2014/main" id="{432C5CF0-84EB-4C46-81A2-A7C1B9B2936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3031" cy="2647"/>
                <a:chExt cx="3031" cy="2647"/>
              </a:xfrm>
            </p:grpSpPr>
            <p:pic>
              <p:nvPicPr>
                <p:cNvPr id="34850" name="Picture 34" descr="无标题">
                  <a:extLst>
                    <a:ext uri="{FF2B5EF4-FFF2-40B4-BE49-F238E27FC236}">
                      <a16:creationId xmlns:a16="http://schemas.microsoft.com/office/drawing/2014/main" id="{E1A17BA1-FBBA-4FFB-94CC-F1AE4854D4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0" y="1204"/>
                  <a:ext cx="1161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51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04DA388F-42A0-4514-9D5E-F90FB8D286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79" y="183"/>
                  <a:ext cx="720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52" name="Picture 6" descr="H:\2\人教教参资源\九\图\电流表.JPG">
                  <a:extLst>
                    <a:ext uri="{FF2B5EF4-FFF2-40B4-BE49-F238E27FC236}">
                      <a16:creationId xmlns:a16="http://schemas.microsoft.com/office/drawing/2014/main" id="{17D39367-C300-4D14-9F71-476F748A90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920"/>
                  <a:ext cx="670" cy="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53" name="Picture 7" descr="H:\2\人教教参资源\九\图\电压表.JPG">
                  <a:extLst>
                    <a:ext uri="{FF2B5EF4-FFF2-40B4-BE49-F238E27FC236}">
                      <a16:creationId xmlns:a16="http://schemas.microsoft.com/office/drawing/2014/main" id="{6D82FB80-1D3C-461D-A58D-9DA0E7790F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05" y="1827"/>
                  <a:ext cx="807" cy="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54" name="Picture 14" descr="H:\2\人教教参资源\九\图\蓄电池.jpg">
                  <a:extLst>
                    <a:ext uri="{FF2B5EF4-FFF2-40B4-BE49-F238E27FC236}">
                      <a16:creationId xmlns:a16="http://schemas.microsoft.com/office/drawing/2014/main" id="{56F24B8B-1E20-44F6-A95E-84A1A5BEEB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30" y="0"/>
                  <a:ext cx="984" cy="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4855" name="Group 39">
              <a:extLst>
                <a:ext uri="{FF2B5EF4-FFF2-40B4-BE49-F238E27FC236}">
                  <a16:creationId xmlns:a16="http://schemas.microsoft.com/office/drawing/2014/main" id="{B5169EFE-C6D1-46D9-BD1B-301E25F6B2CA}"/>
                </a:ext>
              </a:extLst>
            </p:cNvPr>
            <p:cNvGrpSpPr/>
            <p:nvPr/>
          </p:nvGrpSpPr>
          <p:grpSpPr>
            <a:xfrm>
              <a:off x="5699126" y="2528888"/>
              <a:ext cx="4873625" cy="3702050"/>
              <a:chExt cx="3070" cy="2332"/>
            </a:xfrm>
          </p:grpSpPr>
          <p:sp>
            <p:nvSpPr>
              <p:cNvPr id="34856" name="未知">
                <a:extLst>
                  <a:ext uri="{FF2B5EF4-FFF2-40B4-BE49-F238E27FC236}">
                    <a16:creationId xmlns:a16="http://schemas.microsoft.com/office/drawing/2014/main" id="{CFCFE014-7EE1-4A26-A23E-2488BFAA01C5}"/>
                  </a:ext>
                </a:extLst>
              </p:cNvPr>
              <p:cNvSpPr/>
              <p:nvPr/>
            </p:nvSpPr>
            <p:spPr bwMode="auto">
              <a:xfrm>
                <a:off x="1446" y="0"/>
                <a:ext cx="684" cy="460"/>
              </a:xfrm>
              <a:custGeom>
                <a:gdLst>
                  <a:gd name="T0" fmla="*/ 0 w 684"/>
                  <a:gd name="T1" fmla="*/ 52 h 460"/>
                  <a:gd name="T2" fmla="*/ 240 w 684"/>
                  <a:gd name="T3" fmla="*/ 34 h 460"/>
                  <a:gd name="T4" fmla="*/ 404 w 684"/>
                  <a:gd name="T5" fmla="*/ 253 h 460"/>
                  <a:gd name="T6" fmla="*/ 595 w 684"/>
                  <a:gd name="T7" fmla="*/ 445 h 460"/>
                  <a:gd name="T8" fmla="*/ 684 w 684"/>
                  <a:gd name="T9" fmla="*/ 345 h 4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460">
                    <a:moveTo>
                      <a:pt x="0" y="52"/>
                    </a:moveTo>
                    <a:cubicBezTo>
                      <a:pt x="39" y="49"/>
                      <a:pt x="173" y="0"/>
                      <a:pt x="240" y="34"/>
                    </a:cubicBezTo>
                    <a:cubicBezTo>
                      <a:pt x="308" y="68"/>
                      <a:pt x="345" y="184"/>
                      <a:pt x="404" y="253"/>
                    </a:cubicBezTo>
                    <a:cubicBezTo>
                      <a:pt x="463" y="321"/>
                      <a:pt x="548" y="430"/>
                      <a:pt x="595" y="445"/>
                    </a:cubicBezTo>
                    <a:cubicBezTo>
                      <a:pt x="642" y="460"/>
                      <a:pt x="666" y="366"/>
                      <a:pt x="684" y="345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57" name="未知">
                <a:extLst>
                  <a:ext uri="{FF2B5EF4-FFF2-40B4-BE49-F238E27FC236}">
                    <a16:creationId xmlns:a16="http://schemas.microsoft.com/office/drawing/2014/main" id="{DEED2830-CF0C-4D83-A41F-1D0937434B78}"/>
                  </a:ext>
                </a:extLst>
              </p:cNvPr>
              <p:cNvSpPr/>
              <p:nvPr/>
            </p:nvSpPr>
            <p:spPr bwMode="auto">
              <a:xfrm>
                <a:off x="2541" y="339"/>
                <a:ext cx="529" cy="860"/>
              </a:xfrm>
              <a:custGeom>
                <a:gdLst>
                  <a:gd name="T0" fmla="*/ 0 w 529"/>
                  <a:gd name="T1" fmla="*/ 26 h 860"/>
                  <a:gd name="T2" fmla="*/ 243 w 529"/>
                  <a:gd name="T3" fmla="*/ 71 h 860"/>
                  <a:gd name="T4" fmla="*/ 487 w 529"/>
                  <a:gd name="T5" fmla="*/ 454 h 860"/>
                  <a:gd name="T6" fmla="*/ 496 w 529"/>
                  <a:gd name="T7" fmla="*/ 860 h 8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860">
                    <a:moveTo>
                      <a:pt x="0" y="26"/>
                    </a:moveTo>
                    <a:cubicBezTo>
                      <a:pt x="42" y="33"/>
                      <a:pt x="162" y="0"/>
                      <a:pt x="243" y="71"/>
                    </a:cubicBezTo>
                    <a:cubicBezTo>
                      <a:pt x="324" y="142"/>
                      <a:pt x="445" y="323"/>
                      <a:pt x="487" y="454"/>
                    </a:cubicBezTo>
                    <a:cubicBezTo>
                      <a:pt x="529" y="585"/>
                      <a:pt x="494" y="776"/>
                      <a:pt x="496" y="86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58" name="未知">
                <a:extLst>
                  <a:ext uri="{FF2B5EF4-FFF2-40B4-BE49-F238E27FC236}">
                    <a16:creationId xmlns:a16="http://schemas.microsoft.com/office/drawing/2014/main" id="{608881F3-A8D0-48A4-8CA9-239323345A25}"/>
                  </a:ext>
                </a:extLst>
              </p:cNvPr>
              <p:cNvSpPr/>
              <p:nvPr/>
            </p:nvSpPr>
            <p:spPr bwMode="auto">
              <a:xfrm>
                <a:off x="1660" y="1299"/>
                <a:ext cx="593" cy="403"/>
              </a:xfrm>
              <a:custGeom>
                <a:gdLst>
                  <a:gd name="T0" fmla="*/ 0 w 593"/>
                  <a:gd name="T1" fmla="*/ 0 h 403"/>
                  <a:gd name="T2" fmla="*/ 200 w 593"/>
                  <a:gd name="T3" fmla="*/ 264 h 403"/>
                  <a:gd name="T4" fmla="*/ 334 w 593"/>
                  <a:gd name="T5" fmla="*/ 354 h 403"/>
                  <a:gd name="T6" fmla="*/ 558 w 593"/>
                  <a:gd name="T7" fmla="*/ 354 h 403"/>
                  <a:gd name="T8" fmla="*/ 545 w 593"/>
                  <a:gd name="T9" fmla="*/ 58 h 4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402">
                    <a:moveTo>
                      <a:pt x="0" y="0"/>
                    </a:moveTo>
                    <a:cubicBezTo>
                      <a:pt x="33" y="45"/>
                      <a:pt x="144" y="205"/>
                      <a:pt x="200" y="264"/>
                    </a:cubicBezTo>
                    <a:cubicBezTo>
                      <a:pt x="256" y="323"/>
                      <a:pt x="275" y="339"/>
                      <a:pt x="334" y="354"/>
                    </a:cubicBezTo>
                    <a:cubicBezTo>
                      <a:pt x="394" y="368"/>
                      <a:pt x="524" y="403"/>
                      <a:pt x="558" y="354"/>
                    </a:cubicBezTo>
                    <a:cubicBezTo>
                      <a:pt x="593" y="305"/>
                      <a:pt x="548" y="120"/>
                      <a:pt x="545" y="58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59" name="未知">
                <a:extLst>
                  <a:ext uri="{FF2B5EF4-FFF2-40B4-BE49-F238E27FC236}">
                    <a16:creationId xmlns:a16="http://schemas.microsoft.com/office/drawing/2014/main" id="{4F5028B0-780D-4933-8DEA-A6EB522ECD8C}"/>
                  </a:ext>
                </a:extLst>
              </p:cNvPr>
              <p:cNvSpPr/>
              <p:nvPr/>
            </p:nvSpPr>
            <p:spPr bwMode="auto">
              <a:xfrm>
                <a:off x="1534" y="1275"/>
                <a:ext cx="355" cy="1010"/>
              </a:xfrm>
              <a:custGeom>
                <a:gdLst>
                  <a:gd name="T0" fmla="*/ 0 w 355"/>
                  <a:gd name="T1" fmla="*/ 1010 h 1010"/>
                  <a:gd name="T2" fmla="*/ 213 w 355"/>
                  <a:gd name="T3" fmla="*/ 967 h 1010"/>
                  <a:gd name="T4" fmla="*/ 315 w 355"/>
                  <a:gd name="T5" fmla="*/ 777 h 1010"/>
                  <a:gd name="T6" fmla="*/ 322 w 355"/>
                  <a:gd name="T7" fmla="*/ 412 h 1010"/>
                  <a:gd name="T8" fmla="*/ 118 w 355"/>
                  <a:gd name="T9" fmla="*/ 0 h 10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010">
                    <a:moveTo>
                      <a:pt x="0" y="1010"/>
                    </a:moveTo>
                    <a:cubicBezTo>
                      <a:pt x="35" y="1004"/>
                      <a:pt x="160" y="1006"/>
                      <a:pt x="213" y="967"/>
                    </a:cubicBezTo>
                    <a:cubicBezTo>
                      <a:pt x="266" y="928"/>
                      <a:pt x="297" y="869"/>
                      <a:pt x="315" y="777"/>
                    </a:cubicBezTo>
                    <a:cubicBezTo>
                      <a:pt x="334" y="684"/>
                      <a:pt x="355" y="542"/>
                      <a:pt x="322" y="412"/>
                    </a:cubicBezTo>
                    <a:cubicBezTo>
                      <a:pt x="289" y="283"/>
                      <a:pt x="160" y="86"/>
                      <a:pt x="1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60" name="未知">
                <a:extLst>
                  <a:ext uri="{FF2B5EF4-FFF2-40B4-BE49-F238E27FC236}">
                    <a16:creationId xmlns:a16="http://schemas.microsoft.com/office/drawing/2014/main" id="{6B1E27DA-36D7-4EB3-95C0-B33C9095553D}"/>
                  </a:ext>
                </a:extLst>
              </p:cNvPr>
              <p:cNvSpPr/>
              <p:nvPr/>
            </p:nvSpPr>
            <p:spPr bwMode="auto">
              <a:xfrm>
                <a:off x="936" y="1304"/>
                <a:ext cx="274" cy="1028"/>
              </a:xfrm>
              <a:custGeom>
                <a:gdLst>
                  <a:gd name="T0" fmla="*/ 198 w 274"/>
                  <a:gd name="T1" fmla="*/ 0 h 1028"/>
                  <a:gd name="T2" fmla="*/ 58 w 274"/>
                  <a:gd name="T3" fmla="*/ 504 h 1028"/>
                  <a:gd name="T4" fmla="*/ 4 w 274"/>
                  <a:gd name="T5" fmla="*/ 770 h 1028"/>
                  <a:gd name="T6" fmla="*/ 80 w 274"/>
                  <a:gd name="T7" fmla="*/ 994 h 1028"/>
                  <a:gd name="T8" fmla="*/ 274 w 274"/>
                  <a:gd name="T9" fmla="*/ 974 h 10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028">
                    <a:moveTo>
                      <a:pt x="198" y="0"/>
                    </a:moveTo>
                    <a:cubicBezTo>
                      <a:pt x="175" y="84"/>
                      <a:pt x="90" y="376"/>
                      <a:pt x="58" y="504"/>
                    </a:cubicBezTo>
                    <a:cubicBezTo>
                      <a:pt x="26" y="632"/>
                      <a:pt x="0" y="688"/>
                      <a:pt x="4" y="770"/>
                    </a:cubicBezTo>
                    <a:cubicBezTo>
                      <a:pt x="8" y="852"/>
                      <a:pt x="35" y="960"/>
                      <a:pt x="80" y="994"/>
                    </a:cubicBezTo>
                    <a:cubicBezTo>
                      <a:pt x="125" y="1028"/>
                      <a:pt x="234" y="978"/>
                      <a:pt x="274" y="97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61" name="未知">
                <a:extLst>
                  <a:ext uri="{FF2B5EF4-FFF2-40B4-BE49-F238E27FC236}">
                    <a16:creationId xmlns:a16="http://schemas.microsoft.com/office/drawing/2014/main" id="{E4BA5A67-8A86-4D16-9A0A-170EF41DEA88}"/>
                  </a:ext>
                </a:extLst>
              </p:cNvPr>
              <p:cNvSpPr/>
              <p:nvPr/>
            </p:nvSpPr>
            <p:spPr bwMode="auto">
              <a:xfrm>
                <a:off x="426" y="1292"/>
                <a:ext cx="718" cy="259"/>
              </a:xfrm>
              <a:custGeom>
                <a:gdLst>
                  <a:gd name="T0" fmla="*/ 0 w 718"/>
                  <a:gd name="T1" fmla="*/ 76 h 259"/>
                  <a:gd name="T2" fmla="*/ 109 w 718"/>
                  <a:gd name="T3" fmla="*/ 229 h 259"/>
                  <a:gd name="T4" fmla="*/ 307 w 718"/>
                  <a:gd name="T5" fmla="*/ 245 h 259"/>
                  <a:gd name="T6" fmla="*/ 467 w 718"/>
                  <a:gd name="T7" fmla="*/ 146 h 259"/>
                  <a:gd name="T8" fmla="*/ 718 w 718"/>
                  <a:gd name="T9" fmla="*/ 0 h 2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59">
                    <a:moveTo>
                      <a:pt x="0" y="76"/>
                    </a:moveTo>
                    <a:cubicBezTo>
                      <a:pt x="19" y="102"/>
                      <a:pt x="58" y="201"/>
                      <a:pt x="109" y="229"/>
                    </a:cubicBezTo>
                    <a:cubicBezTo>
                      <a:pt x="160" y="257"/>
                      <a:pt x="247" y="259"/>
                      <a:pt x="307" y="245"/>
                    </a:cubicBezTo>
                    <a:cubicBezTo>
                      <a:pt x="367" y="232"/>
                      <a:pt x="399" y="187"/>
                      <a:pt x="467" y="146"/>
                    </a:cubicBezTo>
                    <a:cubicBezTo>
                      <a:pt x="535" y="105"/>
                      <a:pt x="666" y="30"/>
                      <a:pt x="71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62" name="未知">
                <a:extLst>
                  <a:ext uri="{FF2B5EF4-FFF2-40B4-BE49-F238E27FC236}">
                    <a16:creationId xmlns:a16="http://schemas.microsoft.com/office/drawing/2014/main" id="{8DAB2296-95A8-4F14-923D-81087D12259E}"/>
                  </a:ext>
                </a:extLst>
              </p:cNvPr>
              <p:cNvSpPr/>
              <p:nvPr/>
            </p:nvSpPr>
            <p:spPr bwMode="auto">
              <a:xfrm>
                <a:off x="0" y="56"/>
                <a:ext cx="994" cy="1343"/>
              </a:xfrm>
              <a:custGeom>
                <a:gdLst>
                  <a:gd name="T0" fmla="*/ 1030 w 1030"/>
                  <a:gd name="T1" fmla="*/ 33 h 1394"/>
                  <a:gd name="T2" fmla="*/ 891 w 1030"/>
                  <a:gd name="T3" fmla="*/ 39 h 1394"/>
                  <a:gd name="T4" fmla="*/ 428 w 1030"/>
                  <a:gd name="T5" fmla="*/ 265 h 1394"/>
                  <a:gd name="T6" fmla="*/ 57 w 1030"/>
                  <a:gd name="T7" fmla="*/ 695 h 1394"/>
                  <a:gd name="T8" fmla="*/ 85 w 1030"/>
                  <a:gd name="T9" fmla="*/ 1282 h 1394"/>
                  <a:gd name="T10" fmla="*/ 289 w 1030"/>
                  <a:gd name="T11" fmla="*/ 1364 h 13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0" h="1394">
                    <a:moveTo>
                      <a:pt x="1030" y="33"/>
                    </a:moveTo>
                    <a:cubicBezTo>
                      <a:pt x="1007" y="34"/>
                      <a:pt x="991" y="0"/>
                      <a:pt x="891" y="39"/>
                    </a:cubicBezTo>
                    <a:cubicBezTo>
                      <a:pt x="791" y="78"/>
                      <a:pt x="567" y="156"/>
                      <a:pt x="428" y="265"/>
                    </a:cubicBezTo>
                    <a:cubicBezTo>
                      <a:pt x="289" y="374"/>
                      <a:pt x="114" y="525"/>
                      <a:pt x="57" y="695"/>
                    </a:cubicBezTo>
                    <a:cubicBezTo>
                      <a:pt x="0" y="865"/>
                      <a:pt x="46" y="1170"/>
                      <a:pt x="85" y="1282"/>
                    </a:cubicBezTo>
                    <a:cubicBezTo>
                      <a:pt x="124" y="1394"/>
                      <a:pt x="247" y="1347"/>
                      <a:pt x="289" y="1364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00FE3020-F70F-4FD6-BCD1-CC8C888E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一、伏安法测电阻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54C4A244-49F3-4C48-95E0-7F601C8419AB}"/>
              </a:ext>
            </a:extLst>
          </p:cNvPr>
          <p:cNvSpPr/>
          <p:nvPr/>
        </p:nvSpPr>
        <p:spPr>
          <a:xfrm>
            <a:off x="1197048" y="1156946"/>
            <a:ext cx="450207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实验电路图和实物图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D2664BF6-D5D2-47ED-8583-E1405AA8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531" y="5506269"/>
            <a:ext cx="1501775" cy="593725"/>
          </a:xfrm>
          <a:prstGeom prst="roundRect">
            <a:avLst>
              <a:gd name="adj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DB93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实物图 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CC8B6429-361D-4AC9-8331-F36C7C727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023438"/>
            <a:ext cx="9433048" cy="322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．写出你的实验步骤及实验数据记录表格； 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．按电路图连接电路，并进行测量；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．将测量的数据记录在自己设计的记录表中；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．根据测得的数据，利用欧姆定律算出电阻值； 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．多测几组数据，看看测得的电阻值是否一样。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744F23C-D178-4F99-9FDD-6F98BAEE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一、伏安法测电阻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ED3F4E4-CE80-4D31-A581-39BA3EB0EC11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</a:t>
            </a: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  <a:ea typeface="微软雅黑"/>
              </a:rPr>
              <a:t>要求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70FBA91-3296-42E7-8368-323CFFD7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1327944"/>
            <a:ext cx="8243888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．调节电流表、电压表的指针到零刻度；按电路图连接实物。调节滑动变阻器到阻值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最大端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．闭合开关，调节滑动变阻器的滑片至适当位置，分别读出电流表的示数 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、电压表的示数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，并记录在表格中；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．根据公式        计算出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的值，并记录在表格中。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．调节滑动变阻器的滑片改变待测电阻中的电流及两端的电压，再测几组数据，并计算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的值。</a:t>
            </a:r>
          </a:p>
        </p:txBody>
      </p:sp>
      <p:grpSp>
        <p:nvGrpSpPr>
          <p:cNvPr id="32777" name="Group 9">
            <a:extLst>
              <a:ext uri="{FF2B5EF4-FFF2-40B4-BE49-F238E27FC236}">
                <a16:creationId xmlns:a16="http://schemas.microsoft.com/office/drawing/2014/main" id="{1D5DC0A2-802F-4E90-B26B-ADD9989D4D77}"/>
              </a:ext>
            </a:extLst>
          </p:cNvPr>
          <p:cNvGrpSpPr/>
          <p:nvPr/>
        </p:nvGrpSpPr>
        <p:grpSpPr>
          <a:xfrm>
            <a:off x="5556250" y="3789040"/>
            <a:ext cx="1079500" cy="946150"/>
            <a:chOff x="408" y="3809"/>
            <a:chExt cx="680" cy="596"/>
          </a:xfrm>
        </p:grpSpPr>
        <p:sp>
          <p:nvSpPr>
            <p:cNvPr id="32778" name="Rectangle 10">
              <a:extLst>
                <a:ext uri="{FF2B5EF4-FFF2-40B4-BE49-F238E27FC236}">
                  <a16:creationId xmlns:a16="http://schemas.microsoft.com/office/drawing/2014/main" id="{1A1F0937-CCB8-4584-B551-B67F3EF60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0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2779" name="Rectangle 11">
              <a:extLst>
                <a:ext uri="{FF2B5EF4-FFF2-40B4-BE49-F238E27FC236}">
                  <a16:creationId xmlns:a16="http://schemas.microsoft.com/office/drawing/2014/main" id="{F5847298-35DD-43D4-B10D-FA8F00752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2780" name="Line 12">
              <a:extLst>
                <a:ext uri="{FF2B5EF4-FFF2-40B4-BE49-F238E27FC236}">
                  <a16:creationId xmlns:a16="http://schemas.microsoft.com/office/drawing/2014/main" id="{6FC2498D-68CD-4D8C-974B-05735E54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D1D14C9C-1343-4505-8C22-D105A6B8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一、伏安法测电阻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3723CDF-F342-42A4-A082-863BF77A939D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实验步骤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微软雅黑</vt:lpstr>
      <vt:lpstr>黑体</vt:lpstr>
      <vt:lpstr>思源黑体 CN Bold</vt:lpstr>
      <vt:lpstr>Calibri Light</vt:lpstr>
      <vt:lpstr>Calibri</vt:lpstr>
      <vt:lpstr>Times New Roman</vt:lpstr>
      <vt:lpstr>宋体</vt:lpstr>
      <vt:lpstr>2_Office 主题​​</vt:lpstr>
      <vt:lpstr>PowerPoint Presentation</vt:lpstr>
      <vt:lpstr>学习目标</vt:lpstr>
      <vt:lpstr>想想议议</vt:lpstr>
      <vt:lpstr>想想议议</vt:lpstr>
      <vt:lpstr>一、伏安法测电阻</vt:lpstr>
      <vt:lpstr>一、伏安法测电阻</vt:lpstr>
      <vt:lpstr>一、伏安法测电阻</vt:lpstr>
      <vt:lpstr>一、伏安法测电阻</vt:lpstr>
      <vt:lpstr>一、伏安法测电阻</vt:lpstr>
      <vt:lpstr>一、伏安法测电阻</vt:lpstr>
      <vt:lpstr>一、伏安法测电阻</vt:lpstr>
      <vt:lpstr>想想议议</vt:lpstr>
      <vt:lpstr>想想议议</vt:lpstr>
      <vt:lpstr>想想议议</vt:lpstr>
      <vt:lpstr>想想议议</vt:lpstr>
      <vt:lpstr>课堂巩固</vt:lpstr>
      <vt:lpstr>课堂巩固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2021-11-02T18:50:52Z</cp:lastPrinted>
  <dcterms:created xsi:type="dcterms:W3CDTF">2021-11-02T18:50:52Z</dcterms:created>
  <dcterms:modified xsi:type="dcterms:W3CDTF">2021-11-02T10:50:53Z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